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sldIdLst>
    <p:sldId id="256" r:id="rId2"/>
    <p:sldId id="257" r:id="rId3"/>
    <p:sldId id="258" r:id="rId4"/>
    <p:sldId id="259" r:id="rId5"/>
    <p:sldId id="265" r:id="rId6"/>
    <p:sldId id="260" r:id="rId7"/>
    <p:sldId id="261" r:id="rId8"/>
    <p:sldId id="262" r:id="rId9"/>
    <p:sldId id="263" r:id="rId10"/>
    <p:sldId id="264" r:id="rId11"/>
    <p:sldId id="266" r:id="rId12"/>
    <p:sldId id="267" r:id="rId13"/>
    <p:sldId id="268" r:id="rId14"/>
    <p:sldId id="269" r:id="rId1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3C5240-8A44-4230-8270-0E60E6D57686}" type="datetimeFigureOut">
              <a:rPr lang="cs-CZ" smtClean="0"/>
              <a:t>26.9.2015</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7C53E7-5A0E-4D4E-9378-A02F7E665496}" type="slidenum">
              <a:rPr lang="cs-CZ" smtClean="0"/>
              <a:t>‹#›</a:t>
            </a:fld>
            <a:endParaRPr lang="cs-CZ" dirty="0"/>
          </a:p>
        </p:txBody>
      </p:sp>
    </p:spTree>
    <p:extLst>
      <p:ext uri="{BB962C8B-B14F-4D97-AF65-F5344CB8AC3E}">
        <p14:creationId xmlns:p14="http://schemas.microsoft.com/office/powerpoint/2010/main" val="2934179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B52600F1-EC85-468C-98BC-BC8823680D25}" type="datetime1">
              <a:rPr lang="cs-CZ" smtClean="0"/>
              <a:t>26.9.2015</a:t>
            </a:fld>
            <a:endParaRPr lang="cs-CZ" dirty="0"/>
          </a:p>
        </p:txBody>
      </p:sp>
      <p:sp>
        <p:nvSpPr>
          <p:cNvPr id="5" name="Zástupný symbol pro zápatí 4"/>
          <p:cNvSpPr>
            <a:spLocks noGrp="1"/>
          </p:cNvSpPr>
          <p:nvPr>
            <p:ph type="ftr" sz="quarter" idx="11"/>
          </p:nvPr>
        </p:nvSpPr>
        <p:spPr/>
        <p:txBody>
          <a:bodyPr/>
          <a:lstStyle/>
          <a:p>
            <a:r>
              <a:rPr lang="cs-CZ" dirty="0" smtClean="0"/>
              <a:t>Klasifikace veřejné správy JUDr. Petr Pospíšil, Ph.D., LL.M.</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F8A4D9E-0B2E-4C5F-96F6-0BE9F5EF0FB4}" type="datetime1">
              <a:rPr lang="cs-CZ" smtClean="0"/>
              <a:t>26.9.2015</a:t>
            </a:fld>
            <a:endParaRPr lang="cs-CZ" dirty="0"/>
          </a:p>
        </p:txBody>
      </p:sp>
      <p:sp>
        <p:nvSpPr>
          <p:cNvPr id="5" name="Zástupný symbol pro zápatí 4"/>
          <p:cNvSpPr>
            <a:spLocks noGrp="1"/>
          </p:cNvSpPr>
          <p:nvPr>
            <p:ph type="ftr" sz="quarter" idx="11"/>
          </p:nvPr>
        </p:nvSpPr>
        <p:spPr/>
        <p:txBody>
          <a:bodyPr/>
          <a:lstStyle/>
          <a:p>
            <a:r>
              <a:rPr lang="cs-CZ" dirty="0" smtClean="0"/>
              <a:t>Klasifikace veřejné správy JUDr. Petr Pospíšil, Ph.D., LL.M.</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FF1AF92-3800-478C-9997-A776DF91375E}" type="datetime1">
              <a:rPr lang="cs-CZ" smtClean="0"/>
              <a:t>26.9.2015</a:t>
            </a:fld>
            <a:endParaRPr lang="cs-CZ" dirty="0"/>
          </a:p>
        </p:txBody>
      </p:sp>
      <p:sp>
        <p:nvSpPr>
          <p:cNvPr id="5" name="Zástupný symbol pro zápatí 4"/>
          <p:cNvSpPr>
            <a:spLocks noGrp="1"/>
          </p:cNvSpPr>
          <p:nvPr>
            <p:ph type="ftr" sz="quarter" idx="11"/>
          </p:nvPr>
        </p:nvSpPr>
        <p:spPr/>
        <p:txBody>
          <a:bodyPr/>
          <a:lstStyle/>
          <a:p>
            <a:r>
              <a:rPr lang="cs-CZ" dirty="0" smtClean="0"/>
              <a:t>Klasifikace veřejné správy JUDr. Petr Pospíšil, Ph.D., LL.M.</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263130B-860F-4503-984F-DCE2E80B6CD5}" type="datetime1">
              <a:rPr lang="cs-CZ" smtClean="0"/>
              <a:t>26.9.2015</a:t>
            </a:fld>
            <a:endParaRPr lang="cs-CZ" dirty="0"/>
          </a:p>
        </p:txBody>
      </p:sp>
      <p:sp>
        <p:nvSpPr>
          <p:cNvPr id="5" name="Zástupný symbol pro zápatí 4"/>
          <p:cNvSpPr>
            <a:spLocks noGrp="1"/>
          </p:cNvSpPr>
          <p:nvPr>
            <p:ph type="ftr" sz="quarter" idx="11"/>
          </p:nvPr>
        </p:nvSpPr>
        <p:spPr/>
        <p:txBody>
          <a:bodyPr/>
          <a:lstStyle/>
          <a:p>
            <a:r>
              <a:rPr lang="cs-CZ" dirty="0" smtClean="0"/>
              <a:t>Klasifikace veřejné správy JUDr. Petr Pospíšil, Ph.D., LL.M.</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76AAFF2A-23ED-4288-818E-61965EA1B9EF}" type="datetime1">
              <a:rPr lang="cs-CZ" smtClean="0"/>
              <a:t>26.9.2015</a:t>
            </a:fld>
            <a:endParaRPr lang="cs-CZ" dirty="0"/>
          </a:p>
        </p:txBody>
      </p:sp>
      <p:sp>
        <p:nvSpPr>
          <p:cNvPr id="5" name="Zástupný symbol pro zápatí 4"/>
          <p:cNvSpPr>
            <a:spLocks noGrp="1"/>
          </p:cNvSpPr>
          <p:nvPr>
            <p:ph type="ftr" sz="quarter" idx="11"/>
          </p:nvPr>
        </p:nvSpPr>
        <p:spPr/>
        <p:txBody>
          <a:bodyPr/>
          <a:lstStyle/>
          <a:p>
            <a:r>
              <a:rPr lang="cs-CZ" dirty="0" smtClean="0"/>
              <a:t>Klasifikace veřejné správy JUDr. Petr Pospíšil, Ph.D., LL.M.</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D2EB000F-2E0B-4447-A808-1C9A69F38F36}" type="datetime1">
              <a:rPr lang="cs-CZ" smtClean="0"/>
              <a:t>26.9.2015</a:t>
            </a:fld>
            <a:endParaRPr lang="cs-CZ" dirty="0"/>
          </a:p>
        </p:txBody>
      </p:sp>
      <p:sp>
        <p:nvSpPr>
          <p:cNvPr id="6" name="Zástupný symbol pro zápatí 5"/>
          <p:cNvSpPr>
            <a:spLocks noGrp="1"/>
          </p:cNvSpPr>
          <p:nvPr>
            <p:ph type="ftr" sz="quarter" idx="11"/>
          </p:nvPr>
        </p:nvSpPr>
        <p:spPr/>
        <p:txBody>
          <a:bodyPr/>
          <a:lstStyle/>
          <a:p>
            <a:r>
              <a:rPr lang="cs-CZ" dirty="0" smtClean="0"/>
              <a:t>Klasifikace veřejné správy JUDr. Petr Pospíšil, Ph.D., LL.M.</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4D7C45F2-D01B-4717-9051-C277C13ED5D2}" type="datetime1">
              <a:rPr lang="cs-CZ" smtClean="0"/>
              <a:t>26.9.2015</a:t>
            </a:fld>
            <a:endParaRPr lang="cs-CZ" dirty="0"/>
          </a:p>
        </p:txBody>
      </p:sp>
      <p:sp>
        <p:nvSpPr>
          <p:cNvPr id="8" name="Zástupný symbol pro zápatí 7"/>
          <p:cNvSpPr>
            <a:spLocks noGrp="1"/>
          </p:cNvSpPr>
          <p:nvPr>
            <p:ph type="ftr" sz="quarter" idx="11"/>
          </p:nvPr>
        </p:nvSpPr>
        <p:spPr/>
        <p:txBody>
          <a:bodyPr/>
          <a:lstStyle/>
          <a:p>
            <a:r>
              <a:rPr lang="cs-CZ" dirty="0" smtClean="0"/>
              <a:t>Klasifikace veřejné správy JUDr. Petr Pospíšil, Ph.D., LL.M.</a:t>
            </a:r>
            <a:endParaRPr lang="cs-CZ" dirty="0"/>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1A3D9AE3-83E3-47E6-8883-77B4BECFBAD0}" type="datetime1">
              <a:rPr lang="cs-CZ" smtClean="0"/>
              <a:t>26.9.2015</a:t>
            </a:fld>
            <a:endParaRPr lang="cs-CZ" dirty="0"/>
          </a:p>
        </p:txBody>
      </p:sp>
      <p:sp>
        <p:nvSpPr>
          <p:cNvPr id="4" name="Zástupný symbol pro zápatí 3"/>
          <p:cNvSpPr>
            <a:spLocks noGrp="1"/>
          </p:cNvSpPr>
          <p:nvPr>
            <p:ph type="ftr" sz="quarter" idx="11"/>
          </p:nvPr>
        </p:nvSpPr>
        <p:spPr/>
        <p:txBody>
          <a:bodyPr/>
          <a:lstStyle/>
          <a:p>
            <a:r>
              <a:rPr lang="cs-CZ" dirty="0" smtClean="0"/>
              <a:t>Klasifikace veřejné správy JUDr. Petr Pospíšil, Ph.D., LL.M.</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674D7C3-54C1-4357-9B54-BFD91010155F}" type="datetime1">
              <a:rPr lang="cs-CZ" smtClean="0"/>
              <a:t>26.9.2015</a:t>
            </a:fld>
            <a:endParaRPr lang="cs-CZ" dirty="0"/>
          </a:p>
        </p:txBody>
      </p:sp>
      <p:sp>
        <p:nvSpPr>
          <p:cNvPr id="3" name="Zástupný symbol pro zápatí 2"/>
          <p:cNvSpPr>
            <a:spLocks noGrp="1"/>
          </p:cNvSpPr>
          <p:nvPr>
            <p:ph type="ftr" sz="quarter" idx="11"/>
          </p:nvPr>
        </p:nvSpPr>
        <p:spPr/>
        <p:txBody>
          <a:bodyPr/>
          <a:lstStyle/>
          <a:p>
            <a:r>
              <a:rPr lang="cs-CZ" dirty="0" smtClean="0"/>
              <a:t>Klasifikace veřejné správy JUDr. Petr Pospíšil, Ph.D., LL.M.</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8F4EA43B-6C4F-42FA-81CD-50E2D71CCA02}" type="datetime1">
              <a:rPr lang="cs-CZ" smtClean="0"/>
              <a:t>26.9.2015</a:t>
            </a:fld>
            <a:endParaRPr lang="cs-CZ" dirty="0"/>
          </a:p>
        </p:txBody>
      </p:sp>
      <p:sp>
        <p:nvSpPr>
          <p:cNvPr id="6" name="Zástupný symbol pro zápatí 5"/>
          <p:cNvSpPr>
            <a:spLocks noGrp="1"/>
          </p:cNvSpPr>
          <p:nvPr>
            <p:ph type="ftr" sz="quarter" idx="11"/>
          </p:nvPr>
        </p:nvSpPr>
        <p:spPr/>
        <p:txBody>
          <a:bodyPr/>
          <a:lstStyle/>
          <a:p>
            <a:r>
              <a:rPr lang="cs-CZ" dirty="0" smtClean="0"/>
              <a:t>Klasifikace veřejné správy JUDr. Petr Pospíšil, Ph.D., LL.M.</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963AA28D-F079-4AD8-809B-952158BB6344}" type="datetime1">
              <a:rPr lang="cs-CZ" smtClean="0"/>
              <a:t>26.9.2015</a:t>
            </a:fld>
            <a:endParaRPr lang="cs-CZ" dirty="0"/>
          </a:p>
        </p:txBody>
      </p:sp>
      <p:sp>
        <p:nvSpPr>
          <p:cNvPr id="6" name="Zástupný symbol pro zápatí 5"/>
          <p:cNvSpPr>
            <a:spLocks noGrp="1"/>
          </p:cNvSpPr>
          <p:nvPr>
            <p:ph type="ftr" sz="quarter" idx="11"/>
          </p:nvPr>
        </p:nvSpPr>
        <p:spPr/>
        <p:txBody>
          <a:bodyPr/>
          <a:lstStyle/>
          <a:p>
            <a:r>
              <a:rPr lang="cs-CZ" dirty="0" smtClean="0"/>
              <a:t>Klasifikace veřejné správy JUDr. Petr Pospíšil, Ph.D., LL.M.</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3FAED0-58D8-4463-A10A-1ED69F1DBD2C}" type="datetime1">
              <a:rPr lang="cs-CZ" smtClean="0"/>
              <a:t>26.9.2015</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dirty="0" smtClean="0"/>
              <a:t>Klasifikace veřejné správy JUDr. Petr Pospíšil, Ph.D., LL.M.</a:t>
            </a:r>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TEORIE VEŘEJNÉ SPRÁVY</a:t>
            </a:r>
            <a:r>
              <a:rPr lang="cs-CZ" dirty="0"/>
              <a:t>	</a:t>
            </a:r>
          </a:p>
        </p:txBody>
      </p:sp>
      <p:sp>
        <p:nvSpPr>
          <p:cNvPr id="3" name="Podnadpis 2"/>
          <p:cNvSpPr>
            <a:spLocks noGrp="1"/>
          </p:cNvSpPr>
          <p:nvPr>
            <p:ph type="subTitle" idx="1"/>
          </p:nvPr>
        </p:nvSpPr>
        <p:spPr/>
        <p:txBody>
          <a:bodyPr/>
          <a:lstStyle/>
          <a:p>
            <a:r>
              <a:rPr lang="cs-CZ" b="1" dirty="0">
                <a:solidFill>
                  <a:schemeClr val="tx1"/>
                </a:solidFill>
              </a:rPr>
              <a:t>JUDr. Petr Pospíšil, Ph.D</a:t>
            </a:r>
            <a:r>
              <a:rPr lang="cs-CZ" b="1">
                <a:solidFill>
                  <a:schemeClr val="tx1"/>
                </a:solidFill>
              </a:rPr>
              <a:t>., </a:t>
            </a:r>
            <a:r>
              <a:rPr lang="cs-CZ" b="1" smtClean="0">
                <a:solidFill>
                  <a:schemeClr val="tx1"/>
                </a:solidFill>
              </a:rPr>
              <a:t>LL.M.</a:t>
            </a:r>
            <a:endParaRPr lang="cs-CZ" b="1" dirty="0">
              <a:solidFill>
                <a:schemeClr val="tx1"/>
              </a:solidFill>
            </a:endParaRPr>
          </a:p>
          <a:p>
            <a:endParaRPr lang="cs-CZ" dirty="0"/>
          </a:p>
        </p:txBody>
      </p:sp>
    </p:spTree>
    <p:extLst>
      <p:ext uri="{BB962C8B-B14F-4D97-AF65-F5344CB8AC3E}">
        <p14:creationId xmlns:p14="http://schemas.microsoft.com/office/powerpoint/2010/main" val="42360273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Klasifikace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10</a:t>
            </a:fld>
            <a:endParaRPr lang="cs-CZ" dirty="0"/>
          </a:p>
        </p:txBody>
      </p:sp>
      <p:sp>
        <p:nvSpPr>
          <p:cNvPr id="4" name="TextovéPole 3"/>
          <p:cNvSpPr txBox="1"/>
          <p:nvPr/>
        </p:nvSpPr>
        <p:spPr>
          <a:xfrm>
            <a:off x="395536" y="620688"/>
            <a:ext cx="8208912" cy="3693319"/>
          </a:xfrm>
          <a:prstGeom prst="rect">
            <a:avLst/>
          </a:prstGeom>
          <a:noFill/>
        </p:spPr>
        <p:txBody>
          <a:bodyPr wrap="square" rtlCol="0">
            <a:spAutoFit/>
          </a:bodyPr>
          <a:lstStyle/>
          <a:p>
            <a:pPr algn="just"/>
            <a:r>
              <a:rPr lang="cs-CZ" dirty="0" smtClean="0"/>
              <a:t>Ve </a:t>
            </a:r>
            <a:r>
              <a:rPr lang="cs-CZ" b="1" dirty="0" smtClean="0"/>
              <a:t>formálním pojetí </a:t>
            </a:r>
            <a:r>
              <a:rPr lang="cs-CZ" dirty="0" smtClean="0"/>
              <a:t>správy se klade důraz nikoli na činnost, ale na organizace, kterým je svěřena působnost řešit určité veřejné úkoly, pokud nejsou svěřeny zastupitelským sborům nebo soudům. </a:t>
            </a:r>
          </a:p>
          <a:p>
            <a:pPr algn="just"/>
            <a:r>
              <a:rPr lang="cs-CZ" dirty="0" smtClean="0"/>
              <a:t>Správa ve </a:t>
            </a:r>
            <a:r>
              <a:rPr lang="cs-CZ" b="1" dirty="0" smtClean="0"/>
              <a:t>formálním pojetí </a:t>
            </a:r>
            <a:r>
              <a:rPr lang="cs-CZ" dirty="0" smtClean="0"/>
              <a:t>je v zásadě soustavou jednotlivých správních úřadů nebo orgánů jako vykonavatelů veřejné správy ve smyslu materiálním (tj. určitých činností).</a:t>
            </a:r>
          </a:p>
          <a:p>
            <a:pPr algn="just"/>
            <a:endParaRPr lang="cs-CZ" dirty="0"/>
          </a:p>
          <a:p>
            <a:pPr algn="just"/>
            <a:r>
              <a:rPr lang="cs-CZ" dirty="0" smtClean="0"/>
              <a:t>V odborné literatuře se lze setkat i s tím, že správa ve formálním smyslu se označuje jako </a:t>
            </a:r>
            <a:r>
              <a:rPr lang="cs-CZ" b="1" dirty="0" smtClean="0"/>
              <a:t>správa v organizačním pojetí</a:t>
            </a:r>
            <a:r>
              <a:rPr lang="cs-CZ" dirty="0" smtClean="0"/>
              <a:t> a správa v materiálním smyslu jako </a:t>
            </a:r>
            <a:r>
              <a:rPr lang="cs-CZ" b="1" dirty="0" smtClean="0"/>
              <a:t>správa funkční</a:t>
            </a:r>
            <a:r>
              <a:rPr lang="cs-CZ" dirty="0" smtClean="0"/>
              <a:t>. Rozdíly mezi organizačním a funkčním vymezením správy se spatřují v tom, že organizační pojetí spíše zdůrazňuje zvláštnosti veřejné správy oproti jiným správám a rozdíly mezi nimi, zatímco funkční vymezení vede naopak ke zmírnění diferencí a k pojímání správy, byť v různých pojetích a formách jako určitého sociálního jevu s převahou společných znaků.</a:t>
            </a:r>
            <a:endParaRPr lang="cs-CZ" dirty="0"/>
          </a:p>
        </p:txBody>
      </p:sp>
    </p:spTree>
    <p:extLst>
      <p:ext uri="{BB962C8B-B14F-4D97-AF65-F5344CB8AC3E}">
        <p14:creationId xmlns:p14="http://schemas.microsoft.com/office/powerpoint/2010/main" val="18899734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Klasifikace veřejné správy </a:t>
            </a:r>
            <a:endParaRPr lang="cs-CZ" dirty="0" smtClean="0"/>
          </a:p>
          <a:p>
            <a:r>
              <a:rPr lang="cs-CZ" dirty="0" smtClean="0"/>
              <a:t>JUDr</a:t>
            </a:r>
            <a:r>
              <a:rPr lang="cs-CZ" dirty="0" smtClean="0"/>
              <a:t>.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11</a:t>
            </a:fld>
            <a:endParaRPr lang="cs-CZ" dirty="0"/>
          </a:p>
        </p:txBody>
      </p:sp>
      <p:sp>
        <p:nvSpPr>
          <p:cNvPr id="4" name="TextovéPole 3"/>
          <p:cNvSpPr txBox="1"/>
          <p:nvPr/>
        </p:nvSpPr>
        <p:spPr>
          <a:xfrm>
            <a:off x="323528" y="692696"/>
            <a:ext cx="8352928" cy="4985980"/>
          </a:xfrm>
          <a:prstGeom prst="rect">
            <a:avLst/>
          </a:prstGeom>
          <a:noFill/>
        </p:spPr>
        <p:txBody>
          <a:bodyPr wrap="square" rtlCol="0">
            <a:spAutoFit/>
          </a:bodyPr>
          <a:lstStyle/>
          <a:p>
            <a:r>
              <a:rPr lang="cs-CZ" sz="2400" b="1" dirty="0" smtClean="0"/>
              <a:t>Veřejná správa a management:</a:t>
            </a:r>
          </a:p>
          <a:p>
            <a:endParaRPr lang="cs-CZ" sz="2400" b="1" dirty="0"/>
          </a:p>
          <a:p>
            <a:pPr algn="just"/>
            <a:r>
              <a:rPr lang="cs-CZ" dirty="0" smtClean="0"/>
              <a:t>D. Hendrych píše o snaze zvýraznit pojem management oproti pojmu veřejná správa, nebo dokonce o snaze </a:t>
            </a:r>
            <a:r>
              <a:rPr lang="cs-CZ" b="1" dirty="0" smtClean="0"/>
              <a:t>pojem </a:t>
            </a:r>
            <a:r>
              <a:rPr lang="cs-CZ" b="1" i="1" dirty="0" smtClean="0"/>
              <a:t>veřejná správa </a:t>
            </a:r>
            <a:r>
              <a:rPr lang="cs-CZ" b="1" dirty="0" smtClean="0"/>
              <a:t>nahradit pojmem </a:t>
            </a:r>
            <a:r>
              <a:rPr lang="cs-CZ" b="1" i="1" dirty="0" smtClean="0"/>
              <a:t>management</a:t>
            </a:r>
            <a:r>
              <a:rPr lang="cs-CZ" b="1" dirty="0" smtClean="0"/>
              <a:t> (</a:t>
            </a:r>
            <a:r>
              <a:rPr lang="cs-CZ" b="1" i="1" dirty="0" smtClean="0"/>
              <a:t>new management, public management</a:t>
            </a:r>
            <a:r>
              <a:rPr lang="cs-CZ" b="1" dirty="0" smtClean="0"/>
              <a:t>)</a:t>
            </a:r>
            <a:r>
              <a:rPr lang="cs-CZ" dirty="0" smtClean="0"/>
              <a:t>.</a:t>
            </a:r>
          </a:p>
          <a:p>
            <a:pPr algn="just"/>
            <a:endParaRPr lang="cs-CZ" dirty="0"/>
          </a:p>
          <a:p>
            <a:pPr algn="just"/>
            <a:r>
              <a:rPr lang="cs-CZ" dirty="0" smtClean="0"/>
              <a:t>Management ve veřejné správě se často vymezuje jako </a:t>
            </a:r>
            <a:r>
              <a:rPr lang="cs-CZ" i="1" dirty="0" smtClean="0"/>
              <a:t>„řízení ve veřejné správě“</a:t>
            </a:r>
            <a:r>
              <a:rPr lang="cs-CZ" dirty="0" smtClean="0"/>
              <a:t>, nikoli jako veřejná správa vůbec (jako celek).</a:t>
            </a:r>
          </a:p>
          <a:p>
            <a:pPr algn="just"/>
            <a:endParaRPr lang="cs-CZ" dirty="0"/>
          </a:p>
          <a:p>
            <a:pPr algn="just"/>
            <a:r>
              <a:rPr lang="cs-CZ" dirty="0" smtClean="0"/>
              <a:t>Management obecně, tedy i management ve veřejné správě lze podle objektu působení členit na:</a:t>
            </a:r>
          </a:p>
          <a:p>
            <a:pPr algn="just"/>
            <a:endParaRPr lang="cs-CZ" dirty="0"/>
          </a:p>
          <a:p>
            <a:pPr marL="285750" indent="-285750" algn="just">
              <a:buFontTx/>
              <a:buChar char="-"/>
            </a:pPr>
            <a:r>
              <a:rPr lang="cs-CZ" b="1" dirty="0" smtClean="0"/>
              <a:t>funkční</a:t>
            </a:r>
            <a:r>
              <a:rPr lang="cs-CZ" dirty="0" smtClean="0"/>
              <a:t>, vyjadřující výkon určité činnosti (řízení, kontrola)</a:t>
            </a:r>
          </a:p>
          <a:p>
            <a:pPr marL="285750" indent="-285750" algn="just">
              <a:buFontTx/>
              <a:buChar char="-"/>
            </a:pPr>
            <a:r>
              <a:rPr lang="cs-CZ" b="1" dirty="0" smtClean="0"/>
              <a:t>institucionální (organizační)</a:t>
            </a:r>
            <a:r>
              <a:rPr lang="cs-CZ" dirty="0" smtClean="0"/>
              <a:t>, označující úřady a orgány, jež manažerské funkce vykonávají</a:t>
            </a:r>
          </a:p>
          <a:p>
            <a:pPr marL="285750" indent="-285750" algn="just">
              <a:buFontTx/>
              <a:buChar char="-"/>
            </a:pPr>
            <a:r>
              <a:rPr lang="cs-CZ" b="1" dirty="0" smtClean="0"/>
              <a:t>personální</a:t>
            </a:r>
            <a:r>
              <a:rPr lang="cs-CZ" dirty="0" smtClean="0"/>
              <a:t>, vymezující péči a řízení agendy související s okruhem osob, které participují na rozhodování a chodu institucí</a:t>
            </a:r>
            <a:endParaRPr lang="cs-CZ" dirty="0"/>
          </a:p>
        </p:txBody>
      </p:sp>
    </p:spTree>
    <p:extLst>
      <p:ext uri="{BB962C8B-B14F-4D97-AF65-F5344CB8AC3E}">
        <p14:creationId xmlns:p14="http://schemas.microsoft.com/office/powerpoint/2010/main" val="26399311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Klasifikace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12</a:t>
            </a:fld>
            <a:endParaRPr lang="cs-CZ" dirty="0"/>
          </a:p>
        </p:txBody>
      </p:sp>
      <p:sp>
        <p:nvSpPr>
          <p:cNvPr id="4" name="TextovéPole 3"/>
          <p:cNvSpPr txBox="1"/>
          <p:nvPr/>
        </p:nvSpPr>
        <p:spPr>
          <a:xfrm>
            <a:off x="539552" y="764704"/>
            <a:ext cx="8136904" cy="5539978"/>
          </a:xfrm>
          <a:prstGeom prst="rect">
            <a:avLst/>
          </a:prstGeom>
          <a:noFill/>
        </p:spPr>
        <p:txBody>
          <a:bodyPr wrap="square" rtlCol="0">
            <a:spAutoFit/>
          </a:bodyPr>
          <a:lstStyle/>
          <a:p>
            <a:r>
              <a:rPr lang="cs-CZ" sz="2400" b="1" dirty="0" smtClean="0"/>
              <a:t>Veřejná správa a management:</a:t>
            </a:r>
          </a:p>
          <a:p>
            <a:endParaRPr lang="cs-CZ" sz="2400" b="1" dirty="0"/>
          </a:p>
          <a:p>
            <a:pPr algn="just"/>
            <a:r>
              <a:rPr lang="cs-CZ" dirty="0" smtClean="0"/>
              <a:t>Podle úrovní na kterých je management vykonáván, rozlišujeme hierarchickou strukturu ve 3 stupních:</a:t>
            </a:r>
          </a:p>
          <a:p>
            <a:pPr algn="just"/>
            <a:endParaRPr lang="cs-CZ" dirty="0"/>
          </a:p>
          <a:p>
            <a:pPr marL="285750" indent="-285750" algn="just">
              <a:buFontTx/>
              <a:buChar char="-"/>
            </a:pPr>
            <a:r>
              <a:rPr lang="cs-CZ" dirty="0" smtClean="0"/>
              <a:t>top management</a:t>
            </a:r>
          </a:p>
          <a:p>
            <a:pPr marL="285750" indent="-285750" algn="just">
              <a:buFontTx/>
              <a:buChar char="-"/>
            </a:pPr>
            <a:r>
              <a:rPr lang="cs-CZ" dirty="0" smtClean="0"/>
              <a:t>middle management</a:t>
            </a:r>
          </a:p>
          <a:p>
            <a:pPr marL="285750" indent="-285750" algn="just">
              <a:buFontTx/>
              <a:buChar char="-"/>
            </a:pPr>
            <a:r>
              <a:rPr lang="cs-CZ" dirty="0" smtClean="0"/>
              <a:t>junior management</a:t>
            </a:r>
          </a:p>
          <a:p>
            <a:pPr algn="just"/>
            <a:endParaRPr lang="cs-CZ" dirty="0"/>
          </a:p>
          <a:p>
            <a:pPr algn="just"/>
            <a:r>
              <a:rPr lang="cs-CZ" dirty="0" smtClean="0"/>
              <a:t>Zavádění manažerských praktik do veřejné správy je spojováno s reformou a modernizací veřejné správy, zejména za účelem zvýšení efektivnosti, hospodárnosti a odpolitizování veřejné správy.</a:t>
            </a:r>
          </a:p>
          <a:p>
            <a:pPr algn="just"/>
            <a:endParaRPr lang="cs-CZ" dirty="0"/>
          </a:p>
          <a:p>
            <a:pPr algn="just"/>
            <a:r>
              <a:rPr lang="cs-CZ" dirty="0" smtClean="0"/>
              <a:t>V oblasti veřejné správy navíc musíme rozlišovat </a:t>
            </a:r>
            <a:r>
              <a:rPr lang="cs-CZ" b="1" dirty="0" smtClean="0"/>
              <a:t>rozhodování o právech a povinnostech</a:t>
            </a:r>
            <a:r>
              <a:rPr lang="cs-CZ" dirty="0" smtClean="0"/>
              <a:t> fyzických a právnických osob a </a:t>
            </a:r>
            <a:r>
              <a:rPr lang="cs-CZ" b="1" dirty="0" smtClean="0"/>
              <a:t>ostatní činnosti veřejné správy </a:t>
            </a:r>
            <a:r>
              <a:rPr lang="cs-CZ" dirty="0" smtClean="0"/>
              <a:t>spočívající např. v plánování, projektování, poskytování služeb občanům, dispozice s majetkem … Používat metody managementu bude jistě snadnější tam, kde řešení problému není svázáno s právními předpisy, které významně omezuj volnost jednání správních orgánů.</a:t>
            </a:r>
            <a:endParaRPr lang="cs-CZ" dirty="0"/>
          </a:p>
        </p:txBody>
      </p:sp>
    </p:spTree>
    <p:extLst>
      <p:ext uri="{BB962C8B-B14F-4D97-AF65-F5344CB8AC3E}">
        <p14:creationId xmlns:p14="http://schemas.microsoft.com/office/powerpoint/2010/main" val="42179021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Klasifikace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13</a:t>
            </a:fld>
            <a:endParaRPr lang="cs-CZ" dirty="0"/>
          </a:p>
        </p:txBody>
      </p:sp>
      <p:sp>
        <p:nvSpPr>
          <p:cNvPr id="4" name="TextovéPole 3"/>
          <p:cNvSpPr txBox="1"/>
          <p:nvPr/>
        </p:nvSpPr>
        <p:spPr>
          <a:xfrm>
            <a:off x="467544" y="548680"/>
            <a:ext cx="8136904" cy="5724644"/>
          </a:xfrm>
          <a:prstGeom prst="rect">
            <a:avLst/>
          </a:prstGeom>
          <a:noFill/>
        </p:spPr>
        <p:txBody>
          <a:bodyPr wrap="square" rtlCol="0">
            <a:spAutoFit/>
          </a:bodyPr>
          <a:lstStyle/>
          <a:p>
            <a:r>
              <a:rPr lang="cs-CZ" sz="2400" b="1" dirty="0" smtClean="0"/>
              <a:t>Manažerský přístup a dobrá správa</a:t>
            </a:r>
            <a:r>
              <a:rPr lang="cs-CZ" dirty="0" smtClean="0"/>
              <a:t>:</a:t>
            </a:r>
          </a:p>
          <a:p>
            <a:endParaRPr lang="cs-CZ" dirty="0"/>
          </a:p>
          <a:p>
            <a:pPr algn="just"/>
            <a:r>
              <a:rPr lang="cs-CZ" dirty="0" smtClean="0"/>
              <a:t>Manažerský přístup k veřejné správě se dotýká spíše její vnitřní organizační struktury a efektivního řízení takové struktury po stránce věcné a personální než externího působení veřejné správy jako služby , tj. ve vztazích k občanům a institucím v rámci objektivně daného společenství lidí spjatých s určitým územím, majetkem nebo zájmem … </a:t>
            </a:r>
          </a:p>
          <a:p>
            <a:pPr algn="just"/>
            <a:endParaRPr lang="cs-CZ" dirty="0"/>
          </a:p>
          <a:p>
            <a:pPr algn="just"/>
            <a:r>
              <a:rPr lang="cs-CZ" dirty="0" smtClean="0"/>
              <a:t>V tomto smyslu pozorujeme určitou snahu o nápravu spočívající v tom, že v oblasti veřejné správy se v poslední době věnuje větší pozornost </a:t>
            </a:r>
            <a:r>
              <a:rPr lang="cs-CZ" b="1" i="1" dirty="0" smtClean="0"/>
              <a:t>„dobré správě“ </a:t>
            </a:r>
            <a:r>
              <a:rPr lang="cs-CZ" dirty="0" smtClean="0"/>
              <a:t>(Good Governance) jako procesu vládnutí a jeho kontrole a participaci občanů na tomto procesu než vládě či správě samotné. Vykonávat dobrou správu je vlastně rozšíření klasického managementu o nový rozměr, který se projevuje v externím působení veřejné správy, jenž se stává pravým smyslem působení veřejné správy ve společnosti.</a:t>
            </a:r>
          </a:p>
          <a:p>
            <a:pPr algn="just"/>
            <a:endParaRPr lang="cs-CZ" b="1" i="1" dirty="0"/>
          </a:p>
          <a:p>
            <a:pPr algn="just"/>
            <a:r>
              <a:rPr lang="cs-CZ" dirty="0" smtClean="0"/>
              <a:t>Aby mohla veřejná správa dostát svému poslání a úkolům z toho vyplývajícím, musí být dobře a odpovědně řízena, což bývá spojováno s její efektivností. K tomu mohou prostředky managementu významně napomoci … Nelze v tomto kontextu přehlížet ani otázku demokratizace veřejné správy jako významného cíle moderní veřejné správy.</a:t>
            </a:r>
            <a:endParaRPr lang="cs-CZ" dirty="0"/>
          </a:p>
        </p:txBody>
      </p:sp>
    </p:spTree>
    <p:extLst>
      <p:ext uri="{BB962C8B-B14F-4D97-AF65-F5344CB8AC3E}">
        <p14:creationId xmlns:p14="http://schemas.microsoft.com/office/powerpoint/2010/main" val="24827733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Klasifikace veřejné správy </a:t>
            </a:r>
            <a:endParaRPr lang="cs-CZ" smtClean="0"/>
          </a:p>
          <a:p>
            <a:r>
              <a:rPr lang="cs-CZ" smtClean="0"/>
              <a:t>JUDr</a:t>
            </a:r>
            <a:r>
              <a:rPr lang="cs-CZ" smtClean="0"/>
              <a:t>. </a:t>
            </a:r>
            <a:r>
              <a:rPr lang="cs-CZ" dirty="0" smtClean="0"/>
              <a:t>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14</a:t>
            </a:fld>
            <a:endParaRPr lang="cs-CZ" dirty="0"/>
          </a:p>
        </p:txBody>
      </p:sp>
      <p:pic>
        <p:nvPicPr>
          <p:cNvPr id="1026" name="Picture 2" descr="http://www.beyars.com/objmedia/b860-max/bb/4_adolf_kaufmann-0d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301834"/>
            <a:ext cx="6048671" cy="4754115"/>
          </a:xfrm>
          <a:prstGeom prst="rect">
            <a:avLst/>
          </a:prstGeom>
          <a:noFill/>
          <a:extLst>
            <a:ext uri="{909E8E84-426E-40DD-AFC4-6F175D3DCCD1}">
              <a14:hiddenFill xmlns:a14="http://schemas.microsoft.com/office/drawing/2010/main">
                <a:solidFill>
                  <a:srgbClr val="FFFFFF"/>
                </a:solidFill>
              </a14:hiddenFill>
            </a:ext>
          </a:extLst>
        </p:spPr>
      </p:pic>
      <p:sp>
        <p:nvSpPr>
          <p:cNvPr id="4" name="TextovéPole 3"/>
          <p:cNvSpPr txBox="1"/>
          <p:nvPr/>
        </p:nvSpPr>
        <p:spPr>
          <a:xfrm>
            <a:off x="1763688" y="5517232"/>
            <a:ext cx="5976663" cy="738664"/>
          </a:xfrm>
          <a:prstGeom prst="rect">
            <a:avLst/>
          </a:prstGeom>
          <a:noFill/>
        </p:spPr>
        <p:txBody>
          <a:bodyPr wrap="square" rtlCol="0">
            <a:spAutoFit/>
          </a:bodyPr>
          <a:lstStyle/>
          <a:p>
            <a:pPr algn="ctr"/>
            <a:r>
              <a:rPr lang="cs-CZ" sz="2400" b="1" dirty="0"/>
              <a:t>Děkuji za pozornost </a:t>
            </a:r>
            <a:r>
              <a:rPr lang="cs-CZ" sz="2400" b="1" dirty="0">
                <a:sym typeface="Wingdings" panose="05000000000000000000" pitchFamily="2" charset="2"/>
              </a:rPr>
              <a:t> </a:t>
            </a:r>
            <a:endParaRPr lang="cs-CZ" sz="2400" b="1" dirty="0"/>
          </a:p>
          <a:p>
            <a:endParaRPr lang="cs-CZ" dirty="0"/>
          </a:p>
        </p:txBody>
      </p:sp>
    </p:spTree>
    <p:extLst>
      <p:ext uri="{BB962C8B-B14F-4D97-AF65-F5344CB8AC3E}">
        <p14:creationId xmlns:p14="http://schemas.microsoft.com/office/powerpoint/2010/main" val="4201893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p:cNvSpPr txBox="1"/>
          <p:nvPr/>
        </p:nvSpPr>
        <p:spPr>
          <a:xfrm>
            <a:off x="539552" y="764704"/>
            <a:ext cx="8352928" cy="4708981"/>
          </a:xfrm>
          <a:prstGeom prst="rect">
            <a:avLst/>
          </a:prstGeom>
          <a:noFill/>
        </p:spPr>
        <p:txBody>
          <a:bodyPr wrap="square" rtlCol="0">
            <a:spAutoFit/>
          </a:bodyPr>
          <a:lstStyle/>
          <a:p>
            <a:r>
              <a:rPr lang="cs-CZ" sz="2400" b="1" u="sng" dirty="0"/>
              <a:t>Obsah a struktura kurzu</a:t>
            </a:r>
            <a:r>
              <a:rPr lang="cs-CZ" sz="2400" b="1" u="sng" dirty="0" smtClean="0"/>
              <a:t>:</a:t>
            </a:r>
          </a:p>
          <a:p>
            <a:endParaRPr lang="cs-CZ" sz="2400" b="1" u="sng" dirty="0"/>
          </a:p>
          <a:p>
            <a:pPr marL="457200" indent="-457200">
              <a:buAutoNum type="arabicPeriod"/>
            </a:pPr>
            <a:r>
              <a:rPr lang="cs-CZ" dirty="0" smtClean="0"/>
              <a:t>Klasifikace veřejné správy</a:t>
            </a:r>
          </a:p>
          <a:p>
            <a:pPr marL="457200" indent="-457200">
              <a:buAutoNum type="arabicPeriod"/>
            </a:pPr>
            <a:r>
              <a:rPr lang="cs-CZ" dirty="0" smtClean="0"/>
              <a:t>Druhy veřejné správy</a:t>
            </a:r>
          </a:p>
          <a:p>
            <a:pPr marL="457200" indent="-457200">
              <a:buAutoNum type="arabicPeriod"/>
            </a:pPr>
            <a:r>
              <a:rPr lang="cs-CZ" dirty="0" smtClean="0"/>
              <a:t>Historický vývoj veřejné správy</a:t>
            </a:r>
          </a:p>
          <a:p>
            <a:pPr marL="457200" indent="-457200">
              <a:buAutoNum type="arabicPeriod"/>
            </a:pPr>
            <a:r>
              <a:rPr lang="cs-CZ" dirty="0" smtClean="0"/>
              <a:t>Historické a současné školy správní vědy</a:t>
            </a:r>
          </a:p>
          <a:p>
            <a:pPr marL="457200" indent="-457200">
              <a:buAutoNum type="arabicPeriod"/>
            </a:pPr>
            <a:r>
              <a:rPr lang="cs-CZ" dirty="0" smtClean="0"/>
              <a:t>Správní věda</a:t>
            </a:r>
          </a:p>
          <a:p>
            <a:pPr marL="457200" indent="-457200">
              <a:buAutoNum type="arabicPeriod"/>
            </a:pPr>
            <a:r>
              <a:rPr lang="cs-CZ" dirty="0" smtClean="0"/>
              <a:t>Metody správní vědy</a:t>
            </a:r>
          </a:p>
          <a:p>
            <a:pPr marL="457200" indent="-457200">
              <a:buAutoNum type="arabicPeriod"/>
            </a:pPr>
            <a:r>
              <a:rPr lang="cs-CZ" dirty="0" smtClean="0"/>
              <a:t>Činnost veřejné správy</a:t>
            </a:r>
          </a:p>
          <a:p>
            <a:pPr marL="457200" indent="-457200">
              <a:buAutoNum type="arabicPeriod"/>
            </a:pPr>
            <a:r>
              <a:rPr lang="cs-CZ" dirty="0" smtClean="0"/>
              <a:t>Formy činnosti ve veřejné správě</a:t>
            </a:r>
          </a:p>
          <a:p>
            <a:pPr marL="457200" indent="-457200">
              <a:buAutoNum type="arabicPeriod"/>
            </a:pPr>
            <a:r>
              <a:rPr lang="cs-CZ" dirty="0" smtClean="0"/>
              <a:t>Rozhodování ve veřejné správě</a:t>
            </a:r>
          </a:p>
          <a:p>
            <a:pPr marL="457200" indent="-457200">
              <a:buAutoNum type="arabicPeriod"/>
            </a:pPr>
            <a:r>
              <a:rPr lang="cs-CZ" dirty="0" smtClean="0"/>
              <a:t>Organizace veřejné správy</a:t>
            </a:r>
          </a:p>
          <a:p>
            <a:pPr marL="457200" indent="-457200">
              <a:buAutoNum type="arabicPeriod"/>
            </a:pPr>
            <a:r>
              <a:rPr lang="cs-CZ" dirty="0" smtClean="0"/>
              <a:t>Kontrola veřejné správy</a:t>
            </a:r>
          </a:p>
          <a:p>
            <a:pPr marL="457200" indent="-457200">
              <a:buAutoNum type="arabicPeriod"/>
            </a:pPr>
            <a:r>
              <a:rPr lang="cs-CZ" dirty="0" smtClean="0"/>
              <a:t>Správní kontrola ve veřejné správě</a:t>
            </a:r>
          </a:p>
          <a:p>
            <a:pPr marL="457200" indent="-457200">
              <a:buAutoNum type="arabicPeriod"/>
            </a:pPr>
            <a:r>
              <a:rPr lang="cs-CZ" dirty="0" smtClean="0"/>
              <a:t>Financování veřejné správy</a:t>
            </a:r>
            <a:endParaRPr lang="cs-CZ" dirty="0"/>
          </a:p>
          <a:p>
            <a:endParaRPr lang="cs-CZ" dirty="0"/>
          </a:p>
        </p:txBody>
      </p:sp>
      <p:sp>
        <p:nvSpPr>
          <p:cNvPr id="5" name="Zástupný symbol pro zápatí 4"/>
          <p:cNvSpPr>
            <a:spLocks noGrp="1"/>
          </p:cNvSpPr>
          <p:nvPr>
            <p:ph type="ftr" sz="quarter" idx="11"/>
          </p:nvPr>
        </p:nvSpPr>
        <p:spPr/>
        <p:txBody>
          <a:bodyPr/>
          <a:lstStyle/>
          <a:p>
            <a:r>
              <a:rPr lang="cs-CZ" dirty="0" smtClean="0"/>
              <a:t>Klasifikace veřejné správy </a:t>
            </a:r>
          </a:p>
          <a:p>
            <a:r>
              <a:rPr lang="cs-CZ" dirty="0" smtClean="0"/>
              <a:t>JUDr. Petr Pospíšil, Ph.D., LL.M.</a:t>
            </a:r>
            <a:endParaRPr lang="cs-CZ" dirty="0"/>
          </a:p>
        </p:txBody>
      </p:sp>
      <p:sp>
        <p:nvSpPr>
          <p:cNvPr id="2" name="Zástupný symbol pro číslo snímku 1"/>
          <p:cNvSpPr>
            <a:spLocks noGrp="1"/>
          </p:cNvSpPr>
          <p:nvPr>
            <p:ph type="sldNum" sz="quarter" idx="12"/>
          </p:nvPr>
        </p:nvSpPr>
        <p:spPr/>
        <p:txBody>
          <a:bodyPr/>
          <a:lstStyle/>
          <a:p>
            <a:fld id="{AC57A5DF-1266-40EA-9282-1E66B9DE06C0}" type="slidenum">
              <a:rPr lang="cs-CZ" smtClean="0"/>
              <a:t>2</a:t>
            </a:fld>
            <a:endParaRPr lang="cs-CZ" dirty="0"/>
          </a:p>
        </p:txBody>
      </p:sp>
    </p:spTree>
    <p:extLst>
      <p:ext uri="{BB962C8B-B14F-4D97-AF65-F5344CB8AC3E}">
        <p14:creationId xmlns:p14="http://schemas.microsoft.com/office/powerpoint/2010/main" val="3032162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Klasifikace veřejné správy </a:t>
            </a:r>
          </a:p>
          <a:p>
            <a:r>
              <a:rPr lang="cs-CZ" dirty="0" smtClean="0"/>
              <a:t>JUDr. Petr Pospíšil, Ph.D., LL.M.</a:t>
            </a:r>
            <a:endParaRPr lang="cs-CZ" dirty="0"/>
          </a:p>
        </p:txBody>
      </p:sp>
      <p:sp>
        <p:nvSpPr>
          <p:cNvPr id="3" name="TextovéPole 2"/>
          <p:cNvSpPr txBox="1"/>
          <p:nvPr/>
        </p:nvSpPr>
        <p:spPr>
          <a:xfrm>
            <a:off x="395536" y="692696"/>
            <a:ext cx="8352928" cy="4062651"/>
          </a:xfrm>
          <a:prstGeom prst="rect">
            <a:avLst/>
          </a:prstGeom>
          <a:noFill/>
        </p:spPr>
        <p:txBody>
          <a:bodyPr wrap="square" rtlCol="0">
            <a:spAutoFit/>
          </a:bodyPr>
          <a:lstStyle/>
          <a:p>
            <a:r>
              <a:rPr lang="cs-CZ" altLang="cs-CZ" sz="2400" b="1" dirty="0"/>
              <a:t>Pro lehké připomenutí úvodem </a:t>
            </a:r>
            <a:r>
              <a:rPr lang="cs-CZ" altLang="cs-CZ" sz="2400" b="1" dirty="0">
                <a:sym typeface="Wingdings" panose="05000000000000000000" pitchFamily="2" charset="2"/>
              </a:rPr>
              <a:t></a:t>
            </a:r>
            <a:endParaRPr lang="cs-CZ" altLang="cs-CZ" sz="2400" b="1" dirty="0"/>
          </a:p>
          <a:p>
            <a:endParaRPr lang="cs-CZ" altLang="cs-CZ" dirty="0"/>
          </a:p>
          <a:p>
            <a:r>
              <a:rPr lang="cs-CZ" altLang="cs-CZ" b="1" dirty="0"/>
              <a:t>PRÁVO</a:t>
            </a:r>
            <a:r>
              <a:rPr lang="cs-CZ" altLang="cs-CZ" dirty="0"/>
              <a:t> = </a:t>
            </a:r>
            <a:r>
              <a:rPr lang="cs-CZ" altLang="cs-CZ" dirty="0">
                <a:cs typeface="Times New Roman" charset="0"/>
              </a:rPr>
              <a:t>soubor norem regulujících společenské vztahy, definující jednoznačná a státem vynutitelná pravidla chování</a:t>
            </a:r>
            <a:r>
              <a:rPr lang="cs-CZ" altLang="cs-CZ" b="1" u="sng" dirty="0"/>
              <a:t> </a:t>
            </a:r>
            <a:br>
              <a:rPr lang="cs-CZ" altLang="cs-CZ" b="1" u="sng" dirty="0"/>
            </a:br>
            <a:r>
              <a:rPr lang="cs-CZ" altLang="cs-CZ" b="1" u="sng" dirty="0"/>
              <a:t/>
            </a:r>
            <a:br>
              <a:rPr lang="cs-CZ" altLang="cs-CZ" b="1" u="sng" dirty="0"/>
            </a:br>
            <a:r>
              <a:rPr lang="cs-CZ" altLang="cs-CZ" b="1" dirty="0"/>
              <a:t>právo v objektivním smyslu</a:t>
            </a:r>
          </a:p>
          <a:p>
            <a:r>
              <a:rPr lang="cs-CZ" altLang="cs-CZ" dirty="0"/>
              <a:t>X</a:t>
            </a:r>
            <a:br>
              <a:rPr lang="cs-CZ" altLang="cs-CZ" dirty="0"/>
            </a:br>
            <a:r>
              <a:rPr lang="cs-CZ" altLang="cs-CZ" b="1" dirty="0"/>
              <a:t>právo v subjektivním smyslu</a:t>
            </a:r>
          </a:p>
          <a:p>
            <a:endParaRPr lang="cs-CZ" altLang="cs-CZ" b="1" u="sng" dirty="0"/>
          </a:p>
          <a:p>
            <a:r>
              <a:rPr lang="cs-CZ" dirty="0"/>
              <a:t>ignorantia iuris non execusat</a:t>
            </a:r>
          </a:p>
          <a:p>
            <a:endParaRPr lang="cs-CZ" altLang="cs-CZ" u="sng" dirty="0"/>
          </a:p>
          <a:p>
            <a:r>
              <a:rPr lang="cs-CZ" dirty="0"/>
              <a:t>ignorantia iuris non praesumitur nec toleatur</a:t>
            </a:r>
            <a:r>
              <a:rPr lang="cs-CZ" altLang="cs-CZ" b="1" u="sng" dirty="0"/>
              <a:t/>
            </a:r>
            <a:br>
              <a:rPr lang="cs-CZ" altLang="cs-CZ" b="1" u="sng" dirty="0"/>
            </a:br>
            <a:endParaRPr lang="cs-CZ" dirty="0"/>
          </a:p>
          <a:p>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3</a:t>
            </a:fld>
            <a:endParaRPr lang="cs-CZ" dirty="0"/>
          </a:p>
        </p:txBody>
      </p:sp>
    </p:spTree>
    <p:extLst>
      <p:ext uri="{BB962C8B-B14F-4D97-AF65-F5344CB8AC3E}">
        <p14:creationId xmlns:p14="http://schemas.microsoft.com/office/powerpoint/2010/main" val="1783059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Klasifikace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a:t>
            </a:fld>
            <a:endParaRPr lang="cs-CZ" dirty="0"/>
          </a:p>
        </p:txBody>
      </p:sp>
      <p:sp>
        <p:nvSpPr>
          <p:cNvPr id="5" name="TextovéPole 4"/>
          <p:cNvSpPr txBox="1"/>
          <p:nvPr/>
        </p:nvSpPr>
        <p:spPr>
          <a:xfrm>
            <a:off x="395536" y="764704"/>
            <a:ext cx="8424936" cy="5355312"/>
          </a:xfrm>
          <a:prstGeom prst="rect">
            <a:avLst/>
          </a:prstGeom>
          <a:noFill/>
        </p:spPr>
        <p:txBody>
          <a:bodyPr wrap="square" rtlCol="0">
            <a:spAutoFit/>
          </a:bodyPr>
          <a:lstStyle/>
          <a:p>
            <a:r>
              <a:rPr lang="cs-CZ" sz="2400" b="1" dirty="0"/>
              <a:t>Právo veřejné x právo soukromé (právní dualismus):</a:t>
            </a:r>
          </a:p>
          <a:p>
            <a:endParaRPr lang="cs-CZ" sz="2400" b="1" dirty="0"/>
          </a:p>
          <a:p>
            <a:pPr marL="342900" indent="-342900" algn="just">
              <a:buFontTx/>
              <a:buChar char="-"/>
            </a:pPr>
            <a:r>
              <a:rPr lang="cs-CZ" dirty="0"/>
              <a:t>Rozlišují se historicky na základě 3 základních teorií:</a:t>
            </a:r>
          </a:p>
          <a:p>
            <a:pPr algn="just"/>
            <a:r>
              <a:rPr lang="cs-CZ" sz="2400" dirty="0"/>
              <a:t>	</a:t>
            </a:r>
            <a:r>
              <a:rPr lang="cs-CZ" dirty="0"/>
              <a:t>- </a:t>
            </a:r>
            <a:r>
              <a:rPr lang="cs-CZ" b="1" dirty="0"/>
              <a:t>zájmová</a:t>
            </a:r>
            <a:r>
              <a:rPr lang="cs-CZ" dirty="0"/>
              <a:t> – zájem státu x zájem soukromý</a:t>
            </a:r>
          </a:p>
          <a:p>
            <a:pPr algn="just"/>
            <a:r>
              <a:rPr lang="cs-CZ" dirty="0"/>
              <a:t>	- </a:t>
            </a:r>
            <a:r>
              <a:rPr lang="cs-CZ" b="1" dirty="0"/>
              <a:t>mocenská</a:t>
            </a:r>
            <a:r>
              <a:rPr lang="cs-CZ" dirty="0"/>
              <a:t> – zdůrazňuje mocenskou pozici státu a veřejnoprávních 		   </a:t>
            </a:r>
            <a:r>
              <a:rPr lang="cs-CZ" dirty="0" smtClean="0"/>
              <a:t>  </a:t>
            </a:r>
          </a:p>
          <a:p>
            <a:pPr algn="just"/>
            <a:r>
              <a:rPr lang="cs-CZ" dirty="0" smtClean="0"/>
              <a:t>                    korporací</a:t>
            </a:r>
            <a:endParaRPr lang="cs-CZ" dirty="0"/>
          </a:p>
          <a:p>
            <a:pPr algn="just"/>
            <a:r>
              <a:rPr lang="cs-CZ" sz="1600" dirty="0"/>
              <a:t>	- </a:t>
            </a:r>
            <a:r>
              <a:rPr lang="cs-CZ" b="1" dirty="0"/>
              <a:t>organická </a:t>
            </a:r>
            <a:r>
              <a:rPr lang="cs-CZ" dirty="0"/>
              <a:t>– rozlišuje postavení jednotlivce jako člena veřejnoprávní    </a:t>
            </a:r>
          </a:p>
          <a:p>
            <a:pPr algn="just"/>
            <a:r>
              <a:rPr lang="cs-CZ" dirty="0"/>
              <a:t>                    korporace nebo jako samostatného subjektu</a:t>
            </a:r>
          </a:p>
          <a:p>
            <a:pPr algn="just"/>
            <a:endParaRPr lang="cs-CZ" dirty="0"/>
          </a:p>
          <a:p>
            <a:pPr algn="just"/>
            <a:r>
              <a:rPr lang="cs-CZ" dirty="0"/>
              <a:t>Jedním z právních odvětví řazených tradičně do práva veřejného je </a:t>
            </a:r>
            <a:r>
              <a:rPr lang="cs-CZ" b="1" dirty="0"/>
              <a:t>správní právo</a:t>
            </a:r>
            <a:r>
              <a:rPr lang="cs-CZ" dirty="0"/>
              <a:t>.</a:t>
            </a:r>
          </a:p>
          <a:p>
            <a:pPr algn="just"/>
            <a:endParaRPr lang="cs-CZ" dirty="0"/>
          </a:p>
          <a:p>
            <a:pPr algn="just"/>
            <a:r>
              <a:rPr lang="cs-CZ" dirty="0"/>
              <a:t>Ústředním pojmem správního práva je </a:t>
            </a:r>
            <a:r>
              <a:rPr lang="cs-CZ" b="1" dirty="0"/>
              <a:t>„veřejná správa“</a:t>
            </a:r>
            <a:r>
              <a:rPr lang="cs-CZ" dirty="0"/>
              <a:t>, která je z určitého hlediska a při jistém zjednodušení i předmětem regulace správního práva.</a:t>
            </a:r>
          </a:p>
          <a:p>
            <a:pPr algn="just"/>
            <a:endParaRPr lang="cs-CZ" dirty="0"/>
          </a:p>
          <a:p>
            <a:pPr algn="just"/>
            <a:r>
              <a:rPr lang="cs-CZ" b="1" dirty="0"/>
              <a:t>Administrativněsprávní metoda regulace</a:t>
            </a:r>
            <a:r>
              <a:rPr lang="cs-CZ" dirty="0"/>
              <a:t> – metoda typická pro správní právo resp. veřejnou správu – vyjadřuje mocenskou převahu subjektů veřejné správy jako nositelů veřejné moci nad adresáty působení v příslušných správněprávních vztazích.</a:t>
            </a:r>
          </a:p>
          <a:p>
            <a:endParaRPr lang="cs-CZ" dirty="0"/>
          </a:p>
        </p:txBody>
      </p:sp>
    </p:spTree>
    <p:extLst>
      <p:ext uri="{BB962C8B-B14F-4D97-AF65-F5344CB8AC3E}">
        <p14:creationId xmlns:p14="http://schemas.microsoft.com/office/powerpoint/2010/main" val="3621416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Klasifikace veřejné správy</a:t>
            </a:r>
          </a:p>
          <a:p>
            <a:r>
              <a:rPr lang="cs-CZ" dirty="0" smtClean="0"/>
              <a:t> 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a:t>
            </a:fld>
            <a:endParaRPr lang="cs-CZ" dirty="0"/>
          </a:p>
        </p:txBody>
      </p:sp>
      <p:sp>
        <p:nvSpPr>
          <p:cNvPr id="5" name="TextovéPole 4"/>
          <p:cNvSpPr txBox="1"/>
          <p:nvPr/>
        </p:nvSpPr>
        <p:spPr>
          <a:xfrm>
            <a:off x="395536" y="620688"/>
            <a:ext cx="8280920" cy="4370427"/>
          </a:xfrm>
          <a:prstGeom prst="rect">
            <a:avLst/>
          </a:prstGeom>
          <a:noFill/>
        </p:spPr>
        <p:txBody>
          <a:bodyPr wrap="square" rtlCol="0">
            <a:spAutoFit/>
          </a:bodyPr>
          <a:lstStyle/>
          <a:p>
            <a:r>
              <a:rPr lang="cs-CZ" sz="2400" b="1" dirty="0"/>
              <a:t>Obecné pojmové vymezení veřejné správy:</a:t>
            </a:r>
          </a:p>
          <a:p>
            <a:endParaRPr lang="cs-CZ" sz="2000" b="1" dirty="0"/>
          </a:p>
          <a:p>
            <a:pPr marL="285750" indent="-285750" algn="just">
              <a:buFontTx/>
              <a:buChar char="-"/>
            </a:pPr>
            <a:r>
              <a:rPr lang="cs-CZ" dirty="0"/>
              <a:t>pojem „veřejná správa“ není v českém právním řádu jednoznačně definován</a:t>
            </a:r>
          </a:p>
          <a:p>
            <a:pPr marL="285750" indent="-285750" algn="just">
              <a:buFontTx/>
              <a:buChar char="-"/>
            </a:pPr>
            <a:r>
              <a:rPr lang="cs-CZ" dirty="0"/>
              <a:t>pojem „veřejná správa“ znalo v obecnějším významu už římské právo, jeho latinský slovní základ „administratio rei publicae“ se stal východiskem pro slovní obraty používané v nejrůznějších jazycích („l´administration publique“, „public administration“, „administracja publiczna“)</a:t>
            </a:r>
          </a:p>
          <a:p>
            <a:pPr marL="285750" indent="-285750" algn="just">
              <a:buFontTx/>
              <a:buChar char="-"/>
            </a:pPr>
            <a:r>
              <a:rPr lang="cs-CZ" dirty="0"/>
              <a:t>ostatně i v češtině se v souvislosti s veřejnou správou používá výraz „administrativa“ či „administrativní“ ve smyslu „správa“ či „správní“</a:t>
            </a:r>
          </a:p>
          <a:p>
            <a:pPr marL="285750" indent="-285750" algn="just">
              <a:buFontTx/>
              <a:buChar char="-"/>
            </a:pPr>
            <a:r>
              <a:rPr lang="cs-CZ" dirty="0"/>
              <a:t>veřejná správa je ústředním pojmem správního práva</a:t>
            </a:r>
          </a:p>
          <a:p>
            <a:pPr marL="285750" indent="-285750" algn="just">
              <a:buFontTx/>
              <a:buChar char="-"/>
            </a:pPr>
            <a:r>
              <a:rPr lang="cs-CZ" dirty="0"/>
              <a:t>veřejná správa v sobě zahrnuje jednak státní správu a jednak samosprávu</a:t>
            </a:r>
          </a:p>
          <a:p>
            <a:pPr marL="285750" indent="-285750" algn="just">
              <a:buFontTx/>
              <a:buChar char="-"/>
            </a:pPr>
            <a:r>
              <a:rPr lang="cs-CZ" dirty="0"/>
              <a:t>veřejnou správu můžeme definovat </a:t>
            </a:r>
            <a:r>
              <a:rPr lang="cs-CZ" b="1" dirty="0"/>
              <a:t>jako správu veřejných záležitostí ve společnosti zorganizované ve stát, tzn. správu společnosti, správu státu jako celku i jeho jednotlivých územních jednotek, jako složek územní organizace státu</a:t>
            </a:r>
          </a:p>
          <a:p>
            <a:endParaRPr lang="cs-CZ" dirty="0"/>
          </a:p>
        </p:txBody>
      </p:sp>
    </p:spTree>
    <p:extLst>
      <p:ext uri="{BB962C8B-B14F-4D97-AF65-F5344CB8AC3E}">
        <p14:creationId xmlns:p14="http://schemas.microsoft.com/office/powerpoint/2010/main" val="9490030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Klasifikace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6</a:t>
            </a:fld>
            <a:endParaRPr lang="cs-CZ" dirty="0"/>
          </a:p>
        </p:txBody>
      </p:sp>
      <p:sp>
        <p:nvSpPr>
          <p:cNvPr id="4" name="TextovéPole 3"/>
          <p:cNvSpPr txBox="1"/>
          <p:nvPr/>
        </p:nvSpPr>
        <p:spPr>
          <a:xfrm>
            <a:off x="395536" y="692696"/>
            <a:ext cx="8424936" cy="5170646"/>
          </a:xfrm>
          <a:prstGeom prst="rect">
            <a:avLst/>
          </a:prstGeom>
          <a:noFill/>
        </p:spPr>
        <p:txBody>
          <a:bodyPr wrap="square" rtlCol="0">
            <a:spAutoFit/>
          </a:bodyPr>
          <a:lstStyle/>
          <a:p>
            <a:r>
              <a:rPr lang="cs-CZ" sz="2400" b="1" dirty="0"/>
              <a:t>Vymezení veřejné správy - pozitivní:</a:t>
            </a:r>
          </a:p>
          <a:p>
            <a:r>
              <a:rPr lang="cs-CZ" sz="4000" b="1" dirty="0">
                <a:solidFill>
                  <a:srgbClr val="FF0000"/>
                </a:solidFill>
              </a:rPr>
              <a:t>+ </a:t>
            </a:r>
            <a:r>
              <a:rPr lang="cs-CZ" dirty="0"/>
              <a:t>Veřejnou správu lze obecně charakterizovat jako jednu ze skupin činností, jimiž stát, popřípadě jiné zákonem stanovené osoby v zájmu příslušného celku :</a:t>
            </a:r>
          </a:p>
          <a:p>
            <a:pPr algn="just"/>
            <a:endParaRPr lang="cs-CZ" dirty="0"/>
          </a:p>
          <a:p>
            <a:pPr marL="285750" lvl="0" indent="-285750" algn="just">
              <a:buFontTx/>
              <a:buChar char="-"/>
            </a:pPr>
            <a:r>
              <a:rPr lang="cs-CZ" dirty="0"/>
              <a:t>zasahují specifickým způsobem do právních poměrů subjektů v občanské společnosti</a:t>
            </a:r>
          </a:p>
          <a:p>
            <a:pPr marL="285750" lvl="0" indent="-285750" algn="just">
              <a:buFontTx/>
              <a:buChar char="-"/>
            </a:pPr>
            <a:r>
              <a:rPr lang="cs-CZ" dirty="0"/>
              <a:t>zajišťují nebo organizují uspokojování potřeb příslušného celku nebo některých potřeb subjektů v občanské společnosti , tj. zabezpečování veř. zájmu</a:t>
            </a:r>
          </a:p>
          <a:p>
            <a:pPr marL="285750" lvl="0" indent="-285750" algn="just">
              <a:buFontTx/>
              <a:buChar char="-"/>
            </a:pPr>
            <a:r>
              <a:rPr lang="cs-CZ" dirty="0"/>
              <a:t>řeší některé své vnitřní poměry</a:t>
            </a:r>
          </a:p>
          <a:p>
            <a:pPr lvl="0" algn="just"/>
            <a:endParaRPr lang="cs-CZ" dirty="0"/>
          </a:p>
          <a:p>
            <a:pPr lvl="0" algn="just"/>
            <a:r>
              <a:rPr lang="cs-CZ" sz="2400" b="1" dirty="0"/>
              <a:t>Vymezení veřejné správy – negativní:</a:t>
            </a:r>
          </a:p>
          <a:p>
            <a:pPr lvl="0" algn="just"/>
            <a:r>
              <a:rPr lang="cs-CZ" sz="4400" b="1" dirty="0">
                <a:solidFill>
                  <a:srgbClr val="FF0000"/>
                </a:solidFill>
              </a:rPr>
              <a:t>- </a:t>
            </a:r>
            <a:r>
              <a:rPr lang="cs-CZ" dirty="0"/>
              <a:t>Veřejná správa je souhrnem činností, které nelze kvalifikovat jako zákonodárství nebo soudnictví. Veřejná správa je výkonem zákonů, kde nejde primárně o tvorbu (moc zákonodárná) ani nalézání práva (moc soudní), ale o realizaci veřejných zájmů v mezích práva.</a:t>
            </a:r>
          </a:p>
          <a:p>
            <a:endParaRPr lang="cs-CZ" dirty="0"/>
          </a:p>
        </p:txBody>
      </p:sp>
    </p:spTree>
    <p:extLst>
      <p:ext uri="{BB962C8B-B14F-4D97-AF65-F5344CB8AC3E}">
        <p14:creationId xmlns:p14="http://schemas.microsoft.com/office/powerpoint/2010/main" val="828807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Klasifikace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7</a:t>
            </a:fld>
            <a:endParaRPr lang="cs-CZ" dirty="0"/>
          </a:p>
        </p:txBody>
      </p:sp>
      <p:sp>
        <p:nvSpPr>
          <p:cNvPr id="4" name="TextovéPole 3"/>
          <p:cNvSpPr txBox="1"/>
          <p:nvPr/>
        </p:nvSpPr>
        <p:spPr>
          <a:xfrm>
            <a:off x="395536" y="548680"/>
            <a:ext cx="8136904" cy="5509200"/>
          </a:xfrm>
          <a:prstGeom prst="rect">
            <a:avLst/>
          </a:prstGeom>
          <a:noFill/>
        </p:spPr>
        <p:txBody>
          <a:bodyPr wrap="square" rtlCol="0">
            <a:spAutoFit/>
          </a:bodyPr>
          <a:lstStyle/>
          <a:p>
            <a:pPr algn="just">
              <a:spcAft>
                <a:spcPts val="600"/>
              </a:spcAft>
            </a:pPr>
            <a:r>
              <a:rPr lang="cs-CZ" b="1" dirty="0"/>
              <a:t>Základním kritériem členění správy v obecném pojetí je to, zda jde o správu veřejných záležitostí nebo záležitostí soukromých</a:t>
            </a:r>
            <a:r>
              <a:rPr lang="cs-CZ" b="1" dirty="0" smtClean="0"/>
              <a:t>:</a:t>
            </a:r>
            <a:endParaRPr lang="cs-CZ" b="1" dirty="0"/>
          </a:p>
          <a:p>
            <a:pPr algn="just"/>
            <a:r>
              <a:rPr lang="cs-CZ" b="1" dirty="0"/>
              <a:t>Veřejná správa </a:t>
            </a:r>
            <a:r>
              <a:rPr lang="cs-CZ" dirty="0"/>
              <a:t>= správa veřejných záležitostí vykonávaná ve </a:t>
            </a:r>
            <a:r>
              <a:rPr lang="cs-CZ" b="1" i="1" dirty="0"/>
              <a:t>veřejném zájmu</a:t>
            </a:r>
            <a:r>
              <a:rPr lang="cs-CZ" dirty="0"/>
              <a:t>, přičemž subjekty, které ji realizují, ji vykonávají jako právem svěřenou povinnost z titulu svého postavení veřejnoprávních </a:t>
            </a:r>
            <a:r>
              <a:rPr lang="cs-CZ" dirty="0" smtClean="0"/>
              <a:t>subjektů. </a:t>
            </a:r>
            <a:endParaRPr lang="cs-CZ" dirty="0"/>
          </a:p>
          <a:p>
            <a:pPr algn="just"/>
            <a:r>
              <a:rPr lang="cs-CZ" dirty="0"/>
              <a:t>X</a:t>
            </a:r>
          </a:p>
          <a:p>
            <a:pPr algn="just"/>
            <a:r>
              <a:rPr lang="cs-CZ" b="1" dirty="0"/>
              <a:t>Soukromá správa</a:t>
            </a:r>
            <a:r>
              <a:rPr lang="cs-CZ" dirty="0"/>
              <a:t> = správa soukromých záležitostí, vykonávaná v </a:t>
            </a:r>
            <a:r>
              <a:rPr lang="cs-CZ" b="1" i="1" dirty="0"/>
              <a:t>soukromém zájmu</a:t>
            </a:r>
            <a:r>
              <a:rPr lang="cs-CZ" dirty="0"/>
              <a:t>, vykonávají ji soukromé subjekty, které přitom sledují vlastní cíl a řídí se vlastní </a:t>
            </a:r>
            <a:r>
              <a:rPr lang="cs-CZ" dirty="0" smtClean="0"/>
              <a:t>vůlí.</a:t>
            </a:r>
            <a:endParaRPr lang="cs-CZ" dirty="0"/>
          </a:p>
          <a:p>
            <a:pPr algn="ctr"/>
            <a:r>
              <a:rPr lang="cs-CZ" b="1" dirty="0"/>
              <a:t>***</a:t>
            </a:r>
          </a:p>
          <a:p>
            <a:pPr algn="just">
              <a:spcAft>
                <a:spcPts val="600"/>
              </a:spcAft>
            </a:pPr>
            <a:r>
              <a:rPr lang="cs-CZ" b="1" dirty="0"/>
              <a:t>Veřejný zájem </a:t>
            </a:r>
            <a:r>
              <a:rPr lang="cs-CZ" dirty="0"/>
              <a:t>= pojem neoddělitelně spojený s veřejnou správou, jedná se také o neurčitý pojem, tj. právním řádem běžně používaný nicméně nedefinovaný, jehož obsah je dovozován výkladově a zejména judikaturou. </a:t>
            </a:r>
          </a:p>
          <a:p>
            <a:pPr algn="just"/>
            <a:r>
              <a:rPr lang="cs-CZ" b="1" dirty="0"/>
              <a:t>Veřejným zájmem </a:t>
            </a:r>
            <a:r>
              <a:rPr lang="cs-CZ" dirty="0"/>
              <a:t>jsou takové zájmy, které můžeme označit za obecné resp. obecně prospěšné, jejichž nositeli jsou blíže neurčené okruhy osob, které můžeme označit jako veřejnost (resp. společnost). Půjde tak např. o zájem na dodržování zákonů, zájem na respektování lidských práv, zájem na zdravém životním prostředí, zájem na výstavbě či rekonstrukci veřejných komunikací apod. Veřejný zájem se často prolíná se zájmem soukromým, ale často se tyto zájmy také střetávají.</a:t>
            </a:r>
          </a:p>
          <a:p>
            <a:endParaRPr lang="cs-CZ" dirty="0"/>
          </a:p>
        </p:txBody>
      </p:sp>
    </p:spTree>
    <p:extLst>
      <p:ext uri="{BB962C8B-B14F-4D97-AF65-F5344CB8AC3E}">
        <p14:creationId xmlns:p14="http://schemas.microsoft.com/office/powerpoint/2010/main" val="4018194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Klasifikace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8</a:t>
            </a:fld>
            <a:endParaRPr lang="cs-CZ" dirty="0"/>
          </a:p>
        </p:txBody>
      </p:sp>
      <p:sp>
        <p:nvSpPr>
          <p:cNvPr id="4" name="TextovéPole 3"/>
          <p:cNvSpPr txBox="1"/>
          <p:nvPr/>
        </p:nvSpPr>
        <p:spPr>
          <a:xfrm>
            <a:off x="395536" y="548680"/>
            <a:ext cx="8280920" cy="4985980"/>
          </a:xfrm>
          <a:prstGeom prst="rect">
            <a:avLst/>
          </a:prstGeom>
          <a:noFill/>
        </p:spPr>
        <p:txBody>
          <a:bodyPr wrap="square" rtlCol="0">
            <a:spAutoFit/>
          </a:bodyPr>
          <a:lstStyle/>
          <a:p>
            <a:r>
              <a:rPr lang="cs-CZ" sz="2400" b="1" dirty="0" smtClean="0"/>
              <a:t>Soukromá správa x Veřejná správa:</a:t>
            </a:r>
          </a:p>
          <a:p>
            <a:endParaRPr lang="cs-CZ" sz="2400" b="1" dirty="0"/>
          </a:p>
          <a:p>
            <a:pPr algn="just"/>
            <a:r>
              <a:rPr lang="cs-CZ" dirty="0" smtClean="0"/>
              <a:t>U </a:t>
            </a:r>
            <a:r>
              <a:rPr lang="cs-CZ" b="1" dirty="0" smtClean="0"/>
              <a:t>soukromé správy </a:t>
            </a:r>
            <a:r>
              <a:rPr lang="cs-CZ" dirty="0" smtClean="0"/>
              <a:t>se tradičně vychází z předpokladu, že její nositel je volný ve svém jednání, neboť právní řád jej váže pouze negativně – vymezuje mu jen rámec jednání.</a:t>
            </a:r>
          </a:p>
          <a:p>
            <a:pPr algn="just"/>
            <a:endParaRPr lang="cs-CZ" dirty="0"/>
          </a:p>
          <a:p>
            <a:pPr algn="just"/>
            <a:r>
              <a:rPr lang="cs-CZ" dirty="0" smtClean="0"/>
              <a:t>Naproti tomu </a:t>
            </a:r>
            <a:r>
              <a:rPr lang="cs-CZ" b="1" dirty="0" smtClean="0"/>
              <a:t>veřejná správa </a:t>
            </a:r>
            <a:r>
              <a:rPr lang="cs-CZ" dirty="0" smtClean="0"/>
              <a:t>je právním řádem vázána nejen negativně, ale i pozitivně stanovením působnosti a pravomoci každému jejímu vykonavateli zvlášť, popř. druhově stejné skupině vykonavatelů (např. všem obecním nebo krajským úřadům).</a:t>
            </a:r>
          </a:p>
          <a:p>
            <a:pPr algn="just"/>
            <a:endParaRPr lang="cs-CZ" dirty="0"/>
          </a:p>
          <a:p>
            <a:pPr algn="just"/>
            <a:r>
              <a:rPr lang="cs-CZ" b="1" dirty="0" smtClean="0"/>
              <a:t>Soukromá organizace </a:t>
            </a:r>
            <a:r>
              <a:rPr lang="cs-CZ" dirty="0" smtClean="0"/>
              <a:t>si určuje své cíle a úkoly i metody potřebné k dosažení cílů sama x </a:t>
            </a:r>
            <a:r>
              <a:rPr lang="cs-CZ" b="1" dirty="0" smtClean="0"/>
              <a:t>Veřejná organizace</a:t>
            </a:r>
            <a:r>
              <a:rPr lang="cs-CZ" dirty="0" smtClean="0"/>
              <a:t> je povinna vykonávat úkoly stanovené v zákonech a jiných právních předpisech nebo na základě usnesení zastupitelských sborů či nadřízených orgánů.</a:t>
            </a:r>
          </a:p>
          <a:p>
            <a:pPr algn="just"/>
            <a:endParaRPr lang="cs-CZ" dirty="0"/>
          </a:p>
          <a:p>
            <a:pPr algn="just"/>
            <a:r>
              <a:rPr lang="cs-CZ" dirty="0" smtClean="0"/>
              <a:t>Rozdíl mezi veřejnou a soukromou správou je i v tom, že správní úřady, orgány, jakož i veřejnoprávní korporace mají při výkonu některých základních veřejných služeb monopolní postavení.</a:t>
            </a:r>
            <a:endParaRPr lang="cs-CZ" dirty="0"/>
          </a:p>
        </p:txBody>
      </p:sp>
    </p:spTree>
    <p:extLst>
      <p:ext uri="{BB962C8B-B14F-4D97-AF65-F5344CB8AC3E}">
        <p14:creationId xmlns:p14="http://schemas.microsoft.com/office/powerpoint/2010/main" val="3248815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Klasifikace veřejné správy </a:t>
            </a:r>
            <a:endParaRPr lang="cs-CZ" dirty="0" smtClean="0"/>
          </a:p>
          <a:p>
            <a:r>
              <a:rPr lang="cs-CZ" dirty="0" smtClean="0"/>
              <a:t>JUDr</a:t>
            </a:r>
            <a:r>
              <a:rPr lang="cs-CZ" dirty="0" smtClean="0"/>
              <a:t>.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9</a:t>
            </a:fld>
            <a:endParaRPr lang="cs-CZ" dirty="0"/>
          </a:p>
        </p:txBody>
      </p:sp>
      <p:sp>
        <p:nvSpPr>
          <p:cNvPr id="4" name="TextovéPole 3"/>
          <p:cNvSpPr txBox="1"/>
          <p:nvPr/>
        </p:nvSpPr>
        <p:spPr>
          <a:xfrm>
            <a:off x="539552" y="692696"/>
            <a:ext cx="8136904" cy="4985980"/>
          </a:xfrm>
          <a:prstGeom prst="rect">
            <a:avLst/>
          </a:prstGeom>
          <a:noFill/>
        </p:spPr>
        <p:txBody>
          <a:bodyPr wrap="square" rtlCol="0">
            <a:spAutoFit/>
          </a:bodyPr>
          <a:lstStyle/>
          <a:p>
            <a:r>
              <a:rPr lang="cs-CZ" sz="2400" b="1" dirty="0" smtClean="0"/>
              <a:t>Veřejná správa v materiálním x formálním smyslu:</a:t>
            </a:r>
          </a:p>
          <a:p>
            <a:endParaRPr lang="cs-CZ" sz="2400" b="1" dirty="0"/>
          </a:p>
          <a:p>
            <a:pPr algn="just"/>
            <a:r>
              <a:rPr lang="cs-CZ" dirty="0" smtClean="0"/>
              <a:t>Pojmu veřejná správa přikládáme v zásadě dvojí význam:</a:t>
            </a:r>
          </a:p>
          <a:p>
            <a:pPr marL="285750" indent="-285750" algn="just">
              <a:buFont typeface="Arial" panose="020B0604020202020204" pitchFamily="34" charset="0"/>
              <a:buChar char="•"/>
            </a:pPr>
            <a:r>
              <a:rPr lang="cs-CZ" dirty="0" smtClean="0"/>
              <a:t>buď pod tímto označením rozumíme určitý druh činnosti (tj. spravování), pak jde o správu </a:t>
            </a:r>
            <a:r>
              <a:rPr lang="cs-CZ" b="1" dirty="0" smtClean="0"/>
              <a:t>v materiálním pojetí</a:t>
            </a:r>
            <a:r>
              <a:rPr lang="cs-CZ" dirty="0" smtClean="0"/>
              <a:t>,</a:t>
            </a:r>
          </a:p>
          <a:p>
            <a:pPr marL="285750" indent="-285750" algn="just">
              <a:buFont typeface="Arial" panose="020B0604020202020204" pitchFamily="34" charset="0"/>
              <a:buChar char="•"/>
            </a:pPr>
            <a:r>
              <a:rPr lang="cs-CZ" dirty="0" smtClean="0"/>
              <a:t>nebo organizační jednotku – instituci (tj. útvar, úřad), která veřejnou správu vykonává, pak jde o správu </a:t>
            </a:r>
            <a:r>
              <a:rPr lang="cs-CZ" b="1" dirty="0" smtClean="0"/>
              <a:t>v</a:t>
            </a:r>
            <a:r>
              <a:rPr lang="cs-CZ" dirty="0" smtClean="0"/>
              <a:t> </a:t>
            </a:r>
            <a:r>
              <a:rPr lang="cs-CZ" b="1" dirty="0" smtClean="0"/>
              <a:t>pojetí formálním</a:t>
            </a:r>
            <a:r>
              <a:rPr lang="cs-CZ" dirty="0" smtClean="0"/>
              <a:t>. </a:t>
            </a:r>
          </a:p>
          <a:p>
            <a:pPr algn="just"/>
            <a:endParaRPr lang="cs-CZ" dirty="0" smtClean="0"/>
          </a:p>
          <a:p>
            <a:pPr algn="just"/>
            <a:r>
              <a:rPr lang="cs-CZ" dirty="0" smtClean="0"/>
              <a:t>V </a:t>
            </a:r>
            <a:r>
              <a:rPr lang="cs-CZ" b="1" u="sng" dirty="0" smtClean="0"/>
              <a:t>materiálním pojetí</a:t>
            </a:r>
            <a:r>
              <a:rPr lang="cs-CZ" dirty="0" smtClean="0"/>
              <a:t> je veřejná správa činností státních nebo jiných orgánů veřejné moci nebo subjektů, kterým byl výkon veřejné správy propůjčen za účelem plnění určitých úkolů označovaných jako úkoly veřejné. V materiálním pojetí můžeme veřejnou správu vymezit </a:t>
            </a:r>
            <a:r>
              <a:rPr lang="cs-CZ" b="1" dirty="0" smtClean="0"/>
              <a:t>pozitivně</a:t>
            </a:r>
            <a:r>
              <a:rPr lang="cs-CZ" dirty="0" smtClean="0"/>
              <a:t> nebo </a:t>
            </a:r>
            <a:r>
              <a:rPr lang="cs-CZ" b="1" dirty="0" smtClean="0"/>
              <a:t>negativně</a:t>
            </a:r>
            <a:r>
              <a:rPr lang="cs-CZ" dirty="0" smtClean="0"/>
              <a:t>.</a:t>
            </a:r>
          </a:p>
          <a:p>
            <a:pPr algn="just"/>
            <a:endParaRPr lang="cs-CZ" dirty="0"/>
          </a:p>
          <a:p>
            <a:pPr algn="just"/>
            <a:r>
              <a:rPr lang="cs-CZ" b="1" dirty="0" smtClean="0"/>
              <a:t>Pozitivní vymezení</a:t>
            </a:r>
            <a:r>
              <a:rPr lang="cs-CZ" dirty="0" smtClean="0"/>
              <a:t> je spojováno s veřejnými úkoly (vymezením činností), které má veřejná správa zabezpečovat.</a:t>
            </a:r>
          </a:p>
          <a:p>
            <a:pPr algn="just"/>
            <a:r>
              <a:rPr lang="cs-CZ" b="1" dirty="0" smtClean="0"/>
              <a:t>Negativní vymezení</a:t>
            </a:r>
            <a:r>
              <a:rPr lang="cs-CZ" dirty="0" smtClean="0"/>
              <a:t> je založeno na premise, že veřejná správa je souhrnem činností, které nelze kvalifikovat ani jako zákonodárné ani jako soudní.</a:t>
            </a:r>
            <a:endParaRPr lang="cs-CZ" dirty="0"/>
          </a:p>
        </p:txBody>
      </p:sp>
    </p:spTree>
    <p:extLst>
      <p:ext uri="{BB962C8B-B14F-4D97-AF65-F5344CB8AC3E}">
        <p14:creationId xmlns:p14="http://schemas.microsoft.com/office/powerpoint/2010/main" val="4000543034"/>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336</TotalTime>
  <Words>1354</Words>
  <Application>Microsoft Office PowerPoint</Application>
  <PresentationFormat>Předvádění na obrazovce (4:3)</PresentationFormat>
  <Paragraphs>155</Paragraphs>
  <Slides>14</Slides>
  <Notes>0</Notes>
  <HiddenSlides>0</HiddenSlides>
  <MMClips>0</MMClips>
  <ScaleCrop>false</ScaleCrop>
  <HeadingPairs>
    <vt:vector size="4" baseType="variant">
      <vt:variant>
        <vt:lpstr>Motiv</vt:lpstr>
      </vt:variant>
      <vt:variant>
        <vt:i4>1</vt:i4>
      </vt:variant>
      <vt:variant>
        <vt:lpstr>Nadpisy snímků</vt:lpstr>
      </vt:variant>
      <vt:variant>
        <vt:i4>14</vt:i4>
      </vt:variant>
    </vt:vector>
  </HeadingPairs>
  <TitlesOfParts>
    <vt:vector size="15" baseType="lpstr">
      <vt:lpstr>Motiv sady Office</vt:lpstr>
      <vt:lpstr>TEORIE VEŘEJNÉ SPRÁVY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TEORIE VEŘEJNÉ SPRÁVY </dc:title>
  <dc:creator>Pospíšil Petr</dc:creator>
  <cp:lastModifiedBy>Pospíšil Petr</cp:lastModifiedBy>
  <cp:revision>32</cp:revision>
  <dcterms:created xsi:type="dcterms:W3CDTF">2015-09-14T12:43:37Z</dcterms:created>
  <dcterms:modified xsi:type="dcterms:W3CDTF">2015-09-26T18:56:18Z</dcterms:modified>
</cp:coreProperties>
</file>