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44"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9E819A0-B60A-4A3C-B8D7-FB2E34AC709B}" type="datetimeFigureOut">
              <a:rPr lang="cs-CZ" smtClean="0"/>
              <a:t>29.11.2019</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91EFA81-2D39-459E-830E-2E5225EA4D37}" type="slidenum">
              <a:rPr lang="cs-CZ" smtClean="0"/>
              <a:t>‹#›</a:t>
            </a:fld>
            <a:endParaRPr lang="cs-CZ"/>
          </a:p>
        </p:txBody>
      </p:sp>
    </p:spTree>
    <p:extLst>
      <p:ext uri="{BB962C8B-B14F-4D97-AF65-F5344CB8AC3E}">
        <p14:creationId xmlns:p14="http://schemas.microsoft.com/office/powerpoint/2010/main" val="21978445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211B92B3-2C22-473E-AD0F-F20E100DA86D}" type="datetime1">
              <a:rPr lang="cs-CZ" smtClean="0"/>
              <a:t>29.11.2019</a:t>
            </a:fld>
            <a:endParaRPr lang="cs-CZ"/>
          </a:p>
        </p:txBody>
      </p:sp>
      <p:sp>
        <p:nvSpPr>
          <p:cNvPr id="5" name="Zástupný symbol pro zápatí 4"/>
          <p:cNvSpPr>
            <a:spLocks noGrp="1"/>
          </p:cNvSpPr>
          <p:nvPr>
            <p:ph type="ftr" sz="quarter" idx="11"/>
          </p:nvPr>
        </p:nvSpPr>
        <p:spPr/>
        <p:txBody>
          <a:bodyPr/>
          <a:lstStyle/>
          <a:p>
            <a:r>
              <a:rPr lang="cs-CZ" smtClean="0"/>
              <a:t>Kontrola veřejné správy II.,  JUDr. Petr Pospíšil, Ph.D., LL.M.</a:t>
            </a:r>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63E0839-E33E-4A67-B382-40024F9478EA}" type="datetime1">
              <a:rPr lang="cs-CZ" smtClean="0"/>
              <a:t>29.11.2019</a:t>
            </a:fld>
            <a:endParaRPr lang="cs-CZ"/>
          </a:p>
        </p:txBody>
      </p:sp>
      <p:sp>
        <p:nvSpPr>
          <p:cNvPr id="5" name="Zástupný symbol pro zápatí 4"/>
          <p:cNvSpPr>
            <a:spLocks noGrp="1"/>
          </p:cNvSpPr>
          <p:nvPr>
            <p:ph type="ftr" sz="quarter" idx="11"/>
          </p:nvPr>
        </p:nvSpPr>
        <p:spPr/>
        <p:txBody>
          <a:bodyPr/>
          <a:lstStyle/>
          <a:p>
            <a:r>
              <a:rPr lang="cs-CZ" smtClean="0"/>
              <a:t>Kontrola veřejné správy II.,  JUDr. Petr Pospíšil, Ph.D., LL.M.</a:t>
            </a:r>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313E5EA-2952-48E2-83E2-EC0B0C4A7557}" type="datetime1">
              <a:rPr lang="cs-CZ" smtClean="0"/>
              <a:t>29.11.2019</a:t>
            </a:fld>
            <a:endParaRPr lang="cs-CZ"/>
          </a:p>
        </p:txBody>
      </p:sp>
      <p:sp>
        <p:nvSpPr>
          <p:cNvPr id="5" name="Zástupný symbol pro zápatí 4"/>
          <p:cNvSpPr>
            <a:spLocks noGrp="1"/>
          </p:cNvSpPr>
          <p:nvPr>
            <p:ph type="ftr" sz="quarter" idx="11"/>
          </p:nvPr>
        </p:nvSpPr>
        <p:spPr/>
        <p:txBody>
          <a:bodyPr/>
          <a:lstStyle/>
          <a:p>
            <a:r>
              <a:rPr lang="cs-CZ" smtClean="0"/>
              <a:t>Kontrola veřejné správy II.,  JUDr. Petr Pospíšil, Ph.D., LL.M.</a:t>
            </a:r>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600A7BE-A0C1-4190-A620-89622B0448C8}" type="datetime1">
              <a:rPr lang="cs-CZ" smtClean="0"/>
              <a:t>29.11.2019</a:t>
            </a:fld>
            <a:endParaRPr lang="cs-CZ"/>
          </a:p>
        </p:txBody>
      </p:sp>
      <p:sp>
        <p:nvSpPr>
          <p:cNvPr id="5" name="Zástupný symbol pro zápatí 4"/>
          <p:cNvSpPr>
            <a:spLocks noGrp="1"/>
          </p:cNvSpPr>
          <p:nvPr>
            <p:ph type="ftr" sz="quarter" idx="11"/>
          </p:nvPr>
        </p:nvSpPr>
        <p:spPr/>
        <p:txBody>
          <a:bodyPr/>
          <a:lstStyle/>
          <a:p>
            <a:r>
              <a:rPr lang="cs-CZ" smtClean="0"/>
              <a:t>Kontrola veřejné správy II.,  JUDr. Petr Pospíšil, Ph.D., LL.M.</a:t>
            </a:r>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FA39C456-7490-4A33-AAF0-74398BE4D7F4}" type="datetime1">
              <a:rPr lang="cs-CZ" smtClean="0"/>
              <a:t>29.11.2019</a:t>
            </a:fld>
            <a:endParaRPr lang="cs-CZ"/>
          </a:p>
        </p:txBody>
      </p:sp>
      <p:sp>
        <p:nvSpPr>
          <p:cNvPr id="5" name="Zástupný symbol pro zápatí 4"/>
          <p:cNvSpPr>
            <a:spLocks noGrp="1"/>
          </p:cNvSpPr>
          <p:nvPr>
            <p:ph type="ftr" sz="quarter" idx="11"/>
          </p:nvPr>
        </p:nvSpPr>
        <p:spPr/>
        <p:txBody>
          <a:bodyPr/>
          <a:lstStyle/>
          <a:p>
            <a:r>
              <a:rPr lang="cs-CZ" smtClean="0"/>
              <a:t>Kontrola veřejné správy II.,  JUDr. Petr Pospíšil, Ph.D., LL.M.</a:t>
            </a:r>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13D4CC54-95B4-4155-8B9B-6AAEFEB1F24C}" type="datetime1">
              <a:rPr lang="cs-CZ" smtClean="0"/>
              <a:t>29.11.2019</a:t>
            </a:fld>
            <a:endParaRPr lang="cs-CZ"/>
          </a:p>
        </p:txBody>
      </p:sp>
      <p:sp>
        <p:nvSpPr>
          <p:cNvPr id="6" name="Zástupný symbol pro zápatí 5"/>
          <p:cNvSpPr>
            <a:spLocks noGrp="1"/>
          </p:cNvSpPr>
          <p:nvPr>
            <p:ph type="ftr" sz="quarter" idx="11"/>
          </p:nvPr>
        </p:nvSpPr>
        <p:spPr/>
        <p:txBody>
          <a:bodyPr/>
          <a:lstStyle/>
          <a:p>
            <a:r>
              <a:rPr lang="cs-CZ" smtClean="0"/>
              <a:t>Kontrola veřejné správy II.,  JUDr. Petr Pospíšil, Ph.D., LL.M.</a:t>
            </a:r>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F39B9133-8884-455B-A4DB-E4C6C446B40E}" type="datetime1">
              <a:rPr lang="cs-CZ" smtClean="0"/>
              <a:t>29.11.2019</a:t>
            </a:fld>
            <a:endParaRPr lang="cs-CZ"/>
          </a:p>
        </p:txBody>
      </p:sp>
      <p:sp>
        <p:nvSpPr>
          <p:cNvPr id="8" name="Zástupný symbol pro zápatí 7"/>
          <p:cNvSpPr>
            <a:spLocks noGrp="1"/>
          </p:cNvSpPr>
          <p:nvPr>
            <p:ph type="ftr" sz="quarter" idx="11"/>
          </p:nvPr>
        </p:nvSpPr>
        <p:spPr/>
        <p:txBody>
          <a:bodyPr/>
          <a:lstStyle/>
          <a:p>
            <a:r>
              <a:rPr lang="cs-CZ" smtClean="0"/>
              <a:t>Kontrola veřejné správy II.,  JUDr. Petr Pospíšil, Ph.D., LL.M.</a:t>
            </a:r>
            <a:endParaRPr lang="cs-CZ"/>
          </a:p>
        </p:txBody>
      </p:sp>
      <p:sp>
        <p:nvSpPr>
          <p:cNvPr id="9" name="Zástupný symbol pro číslo snímku 8"/>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AF0FDE94-4A93-43C1-B0E7-C23D2A05CF1A}" type="datetime1">
              <a:rPr lang="cs-CZ" smtClean="0"/>
              <a:t>29.11.2019</a:t>
            </a:fld>
            <a:endParaRPr lang="cs-CZ"/>
          </a:p>
        </p:txBody>
      </p:sp>
      <p:sp>
        <p:nvSpPr>
          <p:cNvPr id="4" name="Zástupný symbol pro zápatí 3"/>
          <p:cNvSpPr>
            <a:spLocks noGrp="1"/>
          </p:cNvSpPr>
          <p:nvPr>
            <p:ph type="ftr" sz="quarter" idx="11"/>
          </p:nvPr>
        </p:nvSpPr>
        <p:spPr/>
        <p:txBody>
          <a:bodyPr/>
          <a:lstStyle/>
          <a:p>
            <a:r>
              <a:rPr lang="cs-CZ" smtClean="0"/>
              <a:t>Kontrola veřejné správy II.,  JUDr. Petr Pospíšil, Ph.D., LL.M.</a:t>
            </a:r>
            <a:endParaRPr lang="cs-CZ"/>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8C529B39-577C-4542-9BFF-3F06C5076D5D}" type="datetime1">
              <a:rPr lang="cs-CZ" smtClean="0"/>
              <a:t>29.11.2019</a:t>
            </a:fld>
            <a:endParaRPr lang="cs-CZ"/>
          </a:p>
        </p:txBody>
      </p:sp>
      <p:sp>
        <p:nvSpPr>
          <p:cNvPr id="3" name="Zástupný symbol pro zápatí 2"/>
          <p:cNvSpPr>
            <a:spLocks noGrp="1"/>
          </p:cNvSpPr>
          <p:nvPr>
            <p:ph type="ftr" sz="quarter" idx="11"/>
          </p:nvPr>
        </p:nvSpPr>
        <p:spPr/>
        <p:txBody>
          <a:bodyPr/>
          <a:lstStyle/>
          <a:p>
            <a:r>
              <a:rPr lang="cs-CZ" smtClean="0"/>
              <a:t>Kontrola veřejné správy II.,  JUDr. Petr Pospíšil, Ph.D., LL.M.</a:t>
            </a:r>
            <a:endParaRPr lang="cs-CZ"/>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D2536DDC-DA23-4F06-B51A-69206ECDEC4B}" type="datetime1">
              <a:rPr lang="cs-CZ" smtClean="0"/>
              <a:t>29.11.2019</a:t>
            </a:fld>
            <a:endParaRPr lang="cs-CZ"/>
          </a:p>
        </p:txBody>
      </p:sp>
      <p:sp>
        <p:nvSpPr>
          <p:cNvPr id="6" name="Zástupný symbol pro zápatí 5"/>
          <p:cNvSpPr>
            <a:spLocks noGrp="1"/>
          </p:cNvSpPr>
          <p:nvPr>
            <p:ph type="ftr" sz="quarter" idx="11"/>
          </p:nvPr>
        </p:nvSpPr>
        <p:spPr/>
        <p:txBody>
          <a:bodyPr/>
          <a:lstStyle/>
          <a:p>
            <a:r>
              <a:rPr lang="cs-CZ" smtClean="0"/>
              <a:t>Kontrola veřejné správy II.,  JUDr. Petr Pospíšil, Ph.D., LL.M.</a:t>
            </a:r>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45610774-3A30-4DFF-96E7-28E560A3BFE6}" type="datetime1">
              <a:rPr lang="cs-CZ" smtClean="0"/>
              <a:t>29.11.2019</a:t>
            </a:fld>
            <a:endParaRPr lang="cs-CZ"/>
          </a:p>
        </p:txBody>
      </p:sp>
      <p:sp>
        <p:nvSpPr>
          <p:cNvPr id="6" name="Zástupný symbol pro zápatí 5"/>
          <p:cNvSpPr>
            <a:spLocks noGrp="1"/>
          </p:cNvSpPr>
          <p:nvPr>
            <p:ph type="ftr" sz="quarter" idx="11"/>
          </p:nvPr>
        </p:nvSpPr>
        <p:spPr/>
        <p:txBody>
          <a:bodyPr/>
          <a:lstStyle/>
          <a:p>
            <a:r>
              <a:rPr lang="cs-CZ" smtClean="0"/>
              <a:t>Kontrola veřejné správy II.,  JUDr. Petr Pospíšil, Ph.D., LL.M.</a:t>
            </a:r>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1D065A-2313-47F3-A420-93A67C329202}" type="datetime1">
              <a:rPr lang="cs-CZ" smtClean="0"/>
              <a:t>29.11.2019</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cs-CZ" smtClean="0"/>
              <a:t>Kontrola veřejné správy II.,  JUDr. Petr Pospíšil, Ph.D., LL.M.</a:t>
            </a:r>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57A5DF-1266-40EA-9282-1E66B9DE06C0}"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www.google.cz/url?sa=i&amp;rct=j&amp;q=&amp;esrc=s&amp;source=images&amp;cd=&amp;cad=rja&amp;uact=8&amp;ved=0ahUKEwi-0Z26wZ_JAhVI7BQKHcCQAt4QjRwIBw&amp;url=https://www.dorotheum.com/cz/aukce/aktualni-aukce/kataloge/list-lots/auktion/10905-podzimni-aukce.html&amp;psig=AFQjCNGEtk4eN-Tou8CDyQl2HPUabTypgw&amp;ust=1448125285718075"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cs-CZ" sz="4200" b="1" smtClean="0"/>
              <a:t>KONTROLA VEŘEJNÉ SPRÁVY </a:t>
            </a:r>
            <a:r>
              <a:rPr lang="cs-CZ" sz="4200" b="1" dirty="0" smtClean="0"/>
              <a:t>II.</a:t>
            </a:r>
            <a:endParaRPr lang="cs-CZ" sz="4200" b="1" dirty="0"/>
          </a:p>
        </p:txBody>
      </p:sp>
      <p:sp>
        <p:nvSpPr>
          <p:cNvPr id="3" name="Podnadpis 2"/>
          <p:cNvSpPr>
            <a:spLocks noGrp="1"/>
          </p:cNvSpPr>
          <p:nvPr>
            <p:ph type="subTitle" idx="1"/>
          </p:nvPr>
        </p:nvSpPr>
        <p:spPr/>
        <p:txBody>
          <a:bodyPr/>
          <a:lstStyle/>
          <a:p>
            <a:endParaRPr lang="cs-CZ" dirty="0" smtClean="0"/>
          </a:p>
          <a:p>
            <a:r>
              <a:rPr lang="cs-CZ" b="1" dirty="0" smtClean="0">
                <a:solidFill>
                  <a:schemeClr val="tx1"/>
                </a:solidFill>
              </a:rPr>
              <a:t>JUDr. Petr Pospíšil, Ph.D., LL.M.</a:t>
            </a:r>
            <a:endParaRPr lang="cs-CZ" b="1" dirty="0">
              <a:solidFill>
                <a:schemeClr val="tx1"/>
              </a:solidFill>
            </a:endParaRPr>
          </a:p>
        </p:txBody>
      </p:sp>
    </p:spTree>
    <p:extLst>
      <p:ext uri="{BB962C8B-B14F-4D97-AF65-F5344CB8AC3E}">
        <p14:creationId xmlns:p14="http://schemas.microsoft.com/office/powerpoint/2010/main" val="4146508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Kontrola veřejné správy II.,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10</a:t>
            </a:fld>
            <a:endParaRPr lang="cs-CZ"/>
          </a:p>
        </p:txBody>
      </p:sp>
      <p:sp>
        <p:nvSpPr>
          <p:cNvPr id="4" name="TextovéPole 3"/>
          <p:cNvSpPr txBox="1"/>
          <p:nvPr/>
        </p:nvSpPr>
        <p:spPr>
          <a:xfrm>
            <a:off x="395536" y="548680"/>
            <a:ext cx="8496944" cy="5724644"/>
          </a:xfrm>
          <a:prstGeom prst="rect">
            <a:avLst/>
          </a:prstGeom>
          <a:noFill/>
        </p:spPr>
        <p:txBody>
          <a:bodyPr wrap="square" rtlCol="0">
            <a:spAutoFit/>
          </a:bodyPr>
          <a:lstStyle/>
          <a:p>
            <a:r>
              <a:rPr lang="cs-CZ" sz="2400" b="1" dirty="0" smtClean="0"/>
              <a:t>Soudní kontrola veřejné správy</a:t>
            </a:r>
          </a:p>
          <a:p>
            <a:endParaRPr lang="cs-CZ" dirty="0"/>
          </a:p>
          <a:p>
            <a:pPr algn="just"/>
            <a:r>
              <a:rPr lang="cs-CZ" dirty="0"/>
              <a:t>Každý, kdo tvrdí, že byl přímo </a:t>
            </a:r>
            <a:r>
              <a:rPr lang="cs-CZ" b="1" dirty="0"/>
              <a:t>zkrácen na svých právech nezákonným zásahem</a:t>
            </a:r>
            <a:r>
              <a:rPr lang="cs-CZ" dirty="0"/>
              <a:t>, pokynem nebo donucením </a:t>
            </a:r>
            <a:r>
              <a:rPr lang="cs-CZ" dirty="0" smtClean="0"/>
              <a:t>správního </a:t>
            </a:r>
            <a:r>
              <a:rPr lang="cs-CZ" dirty="0"/>
              <a:t>orgánu, který není rozhodnutím, a byl zaměřen přímo proti němu nebo v jeho důsledku bylo proti němu přímo zasaženo, může se žalobou </a:t>
            </a:r>
            <a:r>
              <a:rPr lang="cs-CZ" dirty="0" smtClean="0"/>
              <a:t>(do 2 měsíců od zásahu) u </a:t>
            </a:r>
            <a:r>
              <a:rPr lang="cs-CZ" dirty="0"/>
              <a:t>soudu domáhat ochrany proti němu nebo určení toho, že zásah byl nezákonný.</a:t>
            </a:r>
          </a:p>
          <a:p>
            <a:r>
              <a:rPr lang="cs-CZ" dirty="0"/>
              <a:t> </a:t>
            </a:r>
          </a:p>
          <a:p>
            <a:pPr algn="just"/>
            <a:r>
              <a:rPr lang="cs-CZ" b="1" dirty="0"/>
              <a:t>Kasační stížnost </a:t>
            </a:r>
            <a:r>
              <a:rPr lang="cs-CZ" dirty="0"/>
              <a:t>je opravným prostředkem proti pravomocnému rozhodnutí krajského soudu ve správním soudnictví, jímž se účastník řízení, z něhož toto rozhodnutí vzešlo, nebo osoba zúčastněná na řízení </a:t>
            </a:r>
            <a:r>
              <a:rPr lang="cs-CZ" dirty="0" smtClean="0"/>
              <a:t>domáhá </a:t>
            </a:r>
            <a:r>
              <a:rPr lang="cs-CZ" dirty="0"/>
              <a:t>zrušení soudního rozhodnutí. Kasační stížnost je přípustná proti každému takovému rozhodnutí, není-li </a:t>
            </a:r>
            <a:r>
              <a:rPr lang="cs-CZ" dirty="0" smtClean="0"/>
              <a:t>zákonem </a:t>
            </a:r>
            <a:r>
              <a:rPr lang="cs-CZ" dirty="0"/>
              <a:t>stanoveno jinak</a:t>
            </a:r>
            <a:r>
              <a:rPr lang="cs-CZ" dirty="0" smtClean="0"/>
              <a:t>.</a:t>
            </a:r>
          </a:p>
          <a:p>
            <a:pPr algn="just"/>
            <a:endParaRPr lang="cs-CZ" dirty="0"/>
          </a:p>
          <a:p>
            <a:pPr algn="just"/>
            <a:r>
              <a:rPr lang="cs-CZ" dirty="0"/>
              <a:t>Stěžovatel musí být </a:t>
            </a:r>
            <a:r>
              <a:rPr lang="cs-CZ" dirty="0" smtClean="0"/>
              <a:t>v řízení o kasační stížnosti </a:t>
            </a:r>
            <a:r>
              <a:rPr lang="cs-CZ" b="1" dirty="0" smtClean="0"/>
              <a:t>zastoupen </a:t>
            </a:r>
            <a:r>
              <a:rPr lang="cs-CZ" b="1" dirty="0"/>
              <a:t>advokátem</a:t>
            </a:r>
            <a:r>
              <a:rPr lang="cs-CZ" dirty="0"/>
              <a:t>; to neplatí, má-li stěžovatel, jeho zaměstnanec nebo člen, který za něj jedná nebo jej zastupuje, vysokoškolské právnické vzdělání, které je podle zvláštních zákonů vyžadováno pro výkon advokacie. </a:t>
            </a:r>
            <a:endParaRPr lang="cs-CZ" dirty="0" smtClean="0"/>
          </a:p>
          <a:p>
            <a:pPr algn="just"/>
            <a:endParaRPr lang="cs-CZ" dirty="0"/>
          </a:p>
          <a:p>
            <a:pPr algn="just"/>
            <a:r>
              <a:rPr lang="cs-CZ" b="1" dirty="0" smtClean="0"/>
              <a:t>Kasační </a:t>
            </a:r>
            <a:r>
              <a:rPr lang="cs-CZ" b="1" dirty="0"/>
              <a:t>stížnost nemá odkladný účinek</a:t>
            </a:r>
            <a:r>
              <a:rPr lang="cs-CZ" dirty="0"/>
              <a:t>; Nejvyšší správní soud jej však může na návrh stěžovatele přiznat.   </a:t>
            </a:r>
          </a:p>
        </p:txBody>
      </p:sp>
    </p:spTree>
    <p:extLst>
      <p:ext uri="{BB962C8B-B14F-4D97-AF65-F5344CB8AC3E}">
        <p14:creationId xmlns:p14="http://schemas.microsoft.com/office/powerpoint/2010/main" val="27149191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Kontrola veřejné správy II.,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11</a:t>
            </a:fld>
            <a:endParaRPr lang="cs-CZ"/>
          </a:p>
        </p:txBody>
      </p:sp>
      <p:sp>
        <p:nvSpPr>
          <p:cNvPr id="4" name="TextovéPole 3"/>
          <p:cNvSpPr txBox="1"/>
          <p:nvPr/>
        </p:nvSpPr>
        <p:spPr>
          <a:xfrm>
            <a:off x="395536" y="476672"/>
            <a:ext cx="8208912" cy="5724644"/>
          </a:xfrm>
          <a:prstGeom prst="rect">
            <a:avLst/>
          </a:prstGeom>
          <a:noFill/>
        </p:spPr>
        <p:txBody>
          <a:bodyPr wrap="square" rtlCol="0">
            <a:spAutoFit/>
          </a:bodyPr>
          <a:lstStyle/>
          <a:p>
            <a:r>
              <a:rPr lang="cs-CZ" sz="2400" b="1" dirty="0"/>
              <a:t>Soudní kontrola veřejné správy</a:t>
            </a:r>
          </a:p>
          <a:p>
            <a:endParaRPr lang="cs-CZ" dirty="0" smtClean="0"/>
          </a:p>
          <a:p>
            <a:r>
              <a:rPr lang="cs-CZ" dirty="0"/>
              <a:t>Kasační stížnost lze podat pouze z důvodu </a:t>
            </a:r>
            <a:r>
              <a:rPr lang="cs-CZ" dirty="0" smtClean="0"/>
              <a:t>tvrzené:</a:t>
            </a:r>
          </a:p>
          <a:p>
            <a:endParaRPr lang="cs-CZ" dirty="0"/>
          </a:p>
          <a:p>
            <a:pPr marL="342900" indent="-342900" algn="just">
              <a:buAutoNum type="alphaLcParenR"/>
            </a:pPr>
            <a:r>
              <a:rPr lang="cs-CZ" b="1" dirty="0" smtClean="0"/>
              <a:t>nezákonnosti</a:t>
            </a:r>
            <a:r>
              <a:rPr lang="cs-CZ" dirty="0" smtClean="0"/>
              <a:t> </a:t>
            </a:r>
            <a:r>
              <a:rPr lang="cs-CZ" dirty="0"/>
              <a:t>spočívající v nesprávném posouzení právní otázky soudem v předcházejícím řízení</a:t>
            </a:r>
            <a:r>
              <a:rPr lang="cs-CZ" dirty="0" smtClean="0"/>
              <a:t>,</a:t>
            </a:r>
          </a:p>
          <a:p>
            <a:pPr marL="342900" indent="-342900" algn="just">
              <a:buAutoNum type="alphaLcParenR"/>
            </a:pPr>
            <a:r>
              <a:rPr lang="cs-CZ" dirty="0" smtClean="0"/>
              <a:t> </a:t>
            </a:r>
            <a:r>
              <a:rPr lang="cs-CZ" b="1" dirty="0" smtClean="0"/>
              <a:t>vady </a:t>
            </a:r>
            <a:r>
              <a:rPr lang="cs-CZ" b="1" dirty="0"/>
              <a:t>řízení </a:t>
            </a:r>
            <a:r>
              <a:rPr lang="cs-CZ" dirty="0"/>
              <a:t>spočívající v tom, že skutková podstata, z níž správní orgán v napadeném rozhodnutí vycházel, nemá oporu ve spisech nebo je s nimi v rozporu, nebo že při jejím zjišťování byl porušen zákon v ustanoveních o řízení před správním orgánem takovým způsobem, že to mohlo ovlivnit zákonnost, a pro tuto důvodně vytýkanou vadu soud, který ve věci rozhodoval, napadené rozhodnutí správního orgánu měl zrušit; za takovou vadu řízení se považuje i nepřezkoumatelnost rozhodnutí správního orgánu pro nesrozumitelnost</a:t>
            </a:r>
            <a:r>
              <a:rPr lang="cs-CZ" dirty="0" smtClean="0"/>
              <a:t>,</a:t>
            </a:r>
          </a:p>
          <a:p>
            <a:pPr marL="342900" indent="-342900" algn="just">
              <a:buFont typeface="+mj-lt"/>
              <a:buAutoNum type="alphaLcParenR"/>
            </a:pPr>
            <a:r>
              <a:rPr lang="cs-CZ" b="1" dirty="0" smtClean="0"/>
              <a:t>zmatečnosti </a:t>
            </a:r>
            <a:r>
              <a:rPr lang="cs-CZ" b="1" dirty="0"/>
              <a:t>řízení </a:t>
            </a:r>
            <a:r>
              <a:rPr lang="cs-CZ" dirty="0"/>
              <a:t>před soudem spočívající v tom, že chyběly podmínky řízení, ve věci rozhodoval vyloučený soudce nebo byl soud nesprávně obsazen, popřípadě bylo rozhodnuto v neprospěch účastníka v důsledku trestného činu soudce</a:t>
            </a:r>
            <a:r>
              <a:rPr lang="cs-CZ" dirty="0" smtClean="0"/>
              <a:t>,</a:t>
            </a:r>
          </a:p>
          <a:p>
            <a:pPr marL="342900" indent="-342900" algn="just">
              <a:buFont typeface="+mj-lt"/>
              <a:buAutoNum type="alphaLcParenR"/>
            </a:pPr>
            <a:r>
              <a:rPr lang="cs-CZ" b="1" dirty="0" smtClean="0"/>
              <a:t>nepřezkoumatelnosti</a:t>
            </a:r>
            <a:r>
              <a:rPr lang="cs-CZ" dirty="0" smtClean="0"/>
              <a:t> </a:t>
            </a:r>
            <a:r>
              <a:rPr lang="cs-CZ" dirty="0"/>
              <a:t>spočívající v nesrozumitelnosti nebo nedostatku důvodů rozhodnutí, popřípadě v jiné vadě řízení před soudem, mohla-li mít taková vada za následek nezákonné rozhodnutí o věci samé</a:t>
            </a:r>
            <a:r>
              <a:rPr lang="cs-CZ" dirty="0" smtClean="0"/>
              <a:t>,</a:t>
            </a:r>
          </a:p>
          <a:p>
            <a:pPr marL="342900" indent="-342900">
              <a:buFont typeface="+mj-lt"/>
              <a:buAutoNum type="alphaLcParenR"/>
            </a:pPr>
            <a:r>
              <a:rPr lang="cs-CZ" b="1" dirty="0" smtClean="0"/>
              <a:t>nezákonnosti </a:t>
            </a:r>
            <a:r>
              <a:rPr lang="cs-CZ" b="1" dirty="0"/>
              <a:t>rozhodnutí </a:t>
            </a:r>
            <a:r>
              <a:rPr lang="cs-CZ" dirty="0"/>
              <a:t>o odmítnutí návrhu nebo o zastavení řízení.</a:t>
            </a:r>
          </a:p>
        </p:txBody>
      </p:sp>
    </p:spTree>
    <p:extLst>
      <p:ext uri="{BB962C8B-B14F-4D97-AF65-F5344CB8AC3E}">
        <p14:creationId xmlns:p14="http://schemas.microsoft.com/office/powerpoint/2010/main" val="144147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Kontrola veřejné správy II.,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12</a:t>
            </a:fld>
            <a:endParaRPr lang="cs-CZ"/>
          </a:p>
        </p:txBody>
      </p:sp>
      <p:sp>
        <p:nvSpPr>
          <p:cNvPr id="4" name="TextovéPole 3"/>
          <p:cNvSpPr txBox="1"/>
          <p:nvPr/>
        </p:nvSpPr>
        <p:spPr>
          <a:xfrm>
            <a:off x="395536" y="476672"/>
            <a:ext cx="8280920" cy="5170646"/>
          </a:xfrm>
          <a:prstGeom prst="rect">
            <a:avLst/>
          </a:prstGeom>
          <a:noFill/>
        </p:spPr>
        <p:txBody>
          <a:bodyPr wrap="square" rtlCol="0">
            <a:spAutoFit/>
          </a:bodyPr>
          <a:lstStyle/>
          <a:p>
            <a:r>
              <a:rPr lang="cs-CZ" sz="2400" b="1" dirty="0" smtClean="0"/>
              <a:t>Soudní kontrola veřejné správy</a:t>
            </a:r>
          </a:p>
          <a:p>
            <a:endParaRPr lang="cs-CZ" dirty="0"/>
          </a:p>
          <a:p>
            <a:pPr algn="just"/>
            <a:r>
              <a:rPr lang="cs-CZ" dirty="0" smtClean="0"/>
              <a:t>Kromě správního soudnictví se na soudní kontrole veřejné správy podílí také </a:t>
            </a:r>
            <a:r>
              <a:rPr lang="cs-CZ" b="1" dirty="0" smtClean="0"/>
              <a:t>soudnictví ústavní.</a:t>
            </a:r>
          </a:p>
          <a:p>
            <a:pPr algn="just"/>
            <a:endParaRPr lang="cs-CZ" b="1" dirty="0"/>
          </a:p>
          <a:p>
            <a:pPr algn="just"/>
            <a:r>
              <a:rPr lang="cs-CZ" dirty="0" smtClean="0"/>
              <a:t>Podle § 72 zákona č. 183/1992 Sb., o Ústavním soudu, ve znění </a:t>
            </a:r>
            <a:r>
              <a:rPr lang="cs-CZ" dirty="0"/>
              <a:t>pozdějších předpisů</a:t>
            </a:r>
            <a:r>
              <a:rPr lang="cs-CZ" dirty="0" smtClean="0"/>
              <a:t>:</a:t>
            </a:r>
          </a:p>
          <a:p>
            <a:pPr algn="just"/>
            <a:r>
              <a:rPr lang="cs-CZ" dirty="0" smtClean="0"/>
              <a:t>  </a:t>
            </a:r>
            <a:endParaRPr lang="cs-CZ" dirty="0"/>
          </a:p>
          <a:p>
            <a:pPr algn="just"/>
            <a:r>
              <a:rPr lang="cs-CZ" b="1" i="1" dirty="0" smtClean="0"/>
              <a:t>Ústavní stížnost je oprávněna podat </a:t>
            </a:r>
            <a:r>
              <a:rPr lang="cs-CZ" b="1" i="1" dirty="0"/>
              <a:t>fyzická nebo právnická </a:t>
            </a:r>
            <a:r>
              <a:rPr lang="cs-CZ" b="1" i="1" dirty="0" smtClean="0"/>
              <a:t>osoba, jestliže </a:t>
            </a:r>
            <a:r>
              <a:rPr lang="cs-CZ" b="1" i="1" dirty="0"/>
              <a:t>tvrdí, že pravomocným rozhodnutím v řízení, jehož byla účastníkem, opatřením nebo jiným zásahem orgánu veřejné moci </a:t>
            </a:r>
            <a:r>
              <a:rPr lang="cs-CZ" b="1" i="1" dirty="0" smtClean="0"/>
              <a:t>bylo </a:t>
            </a:r>
            <a:r>
              <a:rPr lang="cs-CZ" b="1" i="1" dirty="0"/>
              <a:t>porušeno její základní právo nebo svoboda zaručené ústavním </a:t>
            </a:r>
            <a:r>
              <a:rPr lang="cs-CZ" b="1" i="1" dirty="0" smtClean="0"/>
              <a:t>pořádkem.</a:t>
            </a:r>
            <a:endParaRPr lang="cs-CZ" dirty="0" smtClean="0"/>
          </a:p>
          <a:p>
            <a:pPr algn="just"/>
            <a:endParaRPr lang="cs-CZ" b="1" i="1" dirty="0"/>
          </a:p>
          <a:p>
            <a:pPr algn="just"/>
            <a:r>
              <a:rPr lang="cs-CZ" dirty="0" smtClean="0"/>
              <a:t>Účastník řízení musí být zastoupen před ÚS advokátem. Ústavní stížnost je nutno podat do 60 dnů ode dne doručení rozhodnutí o posledním opravném prostředku, který zákon umožňuje.</a:t>
            </a:r>
          </a:p>
          <a:p>
            <a:pPr algn="just"/>
            <a:endParaRPr lang="cs-CZ" dirty="0"/>
          </a:p>
          <a:p>
            <a:pPr algn="just"/>
            <a:r>
              <a:rPr lang="cs-CZ" dirty="0" smtClean="0"/>
              <a:t>Ústavnímu soudu dále přísluší oprávnění </a:t>
            </a:r>
            <a:r>
              <a:rPr lang="cs-CZ" b="1" dirty="0" smtClean="0"/>
              <a:t>rozhodovat o zákonnosti normativních správních aktů veřejné správy</a:t>
            </a:r>
            <a:r>
              <a:rPr lang="cs-CZ" dirty="0" smtClean="0"/>
              <a:t> – obecně závazných vyhlášek a nařízení obcí a krajů. </a:t>
            </a:r>
            <a:endParaRPr lang="cs-CZ" dirty="0"/>
          </a:p>
        </p:txBody>
      </p:sp>
    </p:spTree>
    <p:extLst>
      <p:ext uri="{BB962C8B-B14F-4D97-AF65-F5344CB8AC3E}">
        <p14:creationId xmlns:p14="http://schemas.microsoft.com/office/powerpoint/2010/main" val="513014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Kontrola veřejné správy II.,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13</a:t>
            </a:fld>
            <a:endParaRPr lang="cs-CZ"/>
          </a:p>
        </p:txBody>
      </p:sp>
      <p:sp>
        <p:nvSpPr>
          <p:cNvPr id="4" name="TextovéPole 3"/>
          <p:cNvSpPr txBox="1"/>
          <p:nvPr/>
        </p:nvSpPr>
        <p:spPr>
          <a:xfrm>
            <a:off x="251520" y="476672"/>
            <a:ext cx="8640960" cy="5632311"/>
          </a:xfrm>
          <a:prstGeom prst="rect">
            <a:avLst/>
          </a:prstGeom>
          <a:noFill/>
        </p:spPr>
        <p:txBody>
          <a:bodyPr wrap="square" rtlCol="0">
            <a:spAutoFit/>
          </a:bodyPr>
          <a:lstStyle/>
          <a:p>
            <a:r>
              <a:rPr lang="cs-CZ" sz="2400" b="1" dirty="0" smtClean="0"/>
              <a:t>Kontrola veřejné správy vykonávaná NKÚ</a:t>
            </a:r>
          </a:p>
          <a:p>
            <a:endParaRPr lang="cs-CZ" sz="1000" dirty="0"/>
          </a:p>
          <a:p>
            <a:r>
              <a:rPr lang="cs-CZ" b="1" dirty="0" smtClean="0"/>
              <a:t>Nejvyšší kontrolní úřad </a:t>
            </a:r>
            <a:r>
              <a:rPr lang="cs-CZ" dirty="0" smtClean="0"/>
              <a:t>je ústavně zřízeným nezávislým kontrolním orgánem. </a:t>
            </a:r>
          </a:p>
          <a:p>
            <a:endParaRPr lang="cs-CZ" sz="1000" dirty="0"/>
          </a:p>
          <a:p>
            <a:r>
              <a:rPr lang="cs-CZ" dirty="0" smtClean="0"/>
              <a:t>Viz </a:t>
            </a:r>
            <a:r>
              <a:rPr lang="cs-CZ" b="1" dirty="0" smtClean="0"/>
              <a:t>čl. 97 Ústavy ČR</a:t>
            </a:r>
            <a:r>
              <a:rPr lang="cs-CZ" dirty="0" smtClean="0"/>
              <a:t>:</a:t>
            </a:r>
          </a:p>
          <a:p>
            <a:endParaRPr lang="cs-CZ" sz="1000" dirty="0"/>
          </a:p>
          <a:p>
            <a:pPr algn="just"/>
            <a:r>
              <a:rPr lang="cs-CZ" dirty="0"/>
              <a:t>Nejvyšší kontrolní úřad je nezávislý orgán. Vykonává </a:t>
            </a:r>
            <a:r>
              <a:rPr lang="cs-CZ" b="1" dirty="0"/>
              <a:t>kontrolu hospodaření se státním majetkem a plnění státního rozpočtu</a:t>
            </a:r>
            <a:r>
              <a:rPr lang="cs-CZ" dirty="0" smtClean="0"/>
              <a:t>. Prezidenta </a:t>
            </a:r>
            <a:r>
              <a:rPr lang="cs-CZ" dirty="0"/>
              <a:t>a viceprezidenta </a:t>
            </a:r>
            <a:r>
              <a:rPr lang="cs-CZ" dirty="0" smtClean="0"/>
              <a:t>NKÚ jmenuje </a:t>
            </a:r>
            <a:r>
              <a:rPr lang="cs-CZ" dirty="0"/>
              <a:t>prezident republiky na návrh Poslanecké sněmovny</a:t>
            </a:r>
            <a:r>
              <a:rPr lang="cs-CZ" dirty="0" smtClean="0"/>
              <a:t>. Postavení</a:t>
            </a:r>
            <a:r>
              <a:rPr lang="cs-CZ" dirty="0"/>
              <a:t>, působnost, organizační strukturu a další podrobnosti stanoví </a:t>
            </a:r>
            <a:r>
              <a:rPr lang="cs-CZ" dirty="0" smtClean="0"/>
              <a:t>zákon č. 166/1993 Sb., o Nejvyšším kontrolním úřadu, ve znění pozdějších předpisů. </a:t>
            </a:r>
            <a:r>
              <a:rPr lang="cs-CZ" u="sng" dirty="0" smtClean="0"/>
              <a:t>NKÚ </a:t>
            </a:r>
            <a:r>
              <a:rPr lang="cs-CZ" u="sng" dirty="0"/>
              <a:t>vykonává </a:t>
            </a:r>
            <a:r>
              <a:rPr lang="cs-CZ" u="sng" dirty="0" smtClean="0"/>
              <a:t>kontrolu</a:t>
            </a:r>
            <a:r>
              <a:rPr lang="cs-CZ" dirty="0" smtClean="0"/>
              <a:t>:</a:t>
            </a:r>
            <a:endParaRPr lang="cs-CZ" dirty="0"/>
          </a:p>
          <a:p>
            <a:pPr algn="just"/>
            <a:r>
              <a:rPr lang="cs-CZ" dirty="0"/>
              <a:t> </a:t>
            </a:r>
          </a:p>
          <a:p>
            <a:pPr marL="285750" indent="-285750" algn="just">
              <a:buFont typeface="Arial" panose="020B0604020202020204" pitchFamily="34" charset="0"/>
              <a:buChar char="•"/>
            </a:pPr>
            <a:r>
              <a:rPr lang="cs-CZ" dirty="0" smtClean="0"/>
              <a:t>hospodaření </a:t>
            </a:r>
            <a:r>
              <a:rPr lang="cs-CZ" dirty="0"/>
              <a:t>se státním majetkem a finančními prostředky vybíranými na základě zákona ve prospěch právnických osob s výjimkou prostředků vybíraných obcemi nebo kraji v jejich samostatné působnosti</a:t>
            </a:r>
            <a:r>
              <a:rPr lang="cs-CZ" dirty="0" smtClean="0"/>
              <a:t>,</a:t>
            </a:r>
          </a:p>
          <a:p>
            <a:pPr marL="285750" indent="-285750" algn="just">
              <a:buFont typeface="Arial" panose="020B0604020202020204" pitchFamily="34" charset="0"/>
              <a:buChar char="•"/>
            </a:pPr>
            <a:r>
              <a:rPr lang="cs-CZ" dirty="0" smtClean="0"/>
              <a:t>státního </a:t>
            </a:r>
            <a:r>
              <a:rPr lang="cs-CZ" dirty="0"/>
              <a:t>závěrečného účtu</a:t>
            </a:r>
            <a:r>
              <a:rPr lang="cs-CZ" dirty="0" smtClean="0"/>
              <a:t>, </a:t>
            </a:r>
            <a:endParaRPr lang="cs-CZ" dirty="0"/>
          </a:p>
          <a:p>
            <a:pPr marL="285750" indent="-285750" algn="just">
              <a:buFont typeface="Arial" panose="020B0604020202020204" pitchFamily="34" charset="0"/>
              <a:buChar char="•"/>
            </a:pPr>
            <a:r>
              <a:rPr lang="cs-CZ" dirty="0" smtClean="0"/>
              <a:t>plnění </a:t>
            </a:r>
            <a:r>
              <a:rPr lang="cs-CZ" dirty="0"/>
              <a:t>státního rozpočtu,</a:t>
            </a:r>
          </a:p>
          <a:p>
            <a:pPr marL="285750" indent="-285750" algn="just">
              <a:buFont typeface="Arial" panose="020B0604020202020204" pitchFamily="34" charset="0"/>
              <a:buChar char="•"/>
            </a:pPr>
            <a:r>
              <a:rPr lang="cs-CZ" dirty="0" smtClean="0"/>
              <a:t>hospodaření </a:t>
            </a:r>
            <a:r>
              <a:rPr lang="cs-CZ" dirty="0"/>
              <a:t>s prostředky, poskytnutými České republice ze zahraničí, a s prostředky, za něž převzal stát záruky</a:t>
            </a:r>
            <a:r>
              <a:rPr lang="cs-CZ" dirty="0" smtClean="0"/>
              <a:t>, </a:t>
            </a:r>
            <a:endParaRPr lang="cs-CZ" dirty="0"/>
          </a:p>
          <a:p>
            <a:pPr marL="285750" indent="-285750" algn="just">
              <a:buFont typeface="Arial" panose="020B0604020202020204" pitchFamily="34" charset="0"/>
              <a:buChar char="•"/>
            </a:pPr>
            <a:r>
              <a:rPr lang="cs-CZ" dirty="0" smtClean="0"/>
              <a:t>vydávání </a:t>
            </a:r>
            <a:r>
              <a:rPr lang="cs-CZ" dirty="0"/>
              <a:t>a umořování státních cenných papírů,</a:t>
            </a:r>
          </a:p>
          <a:p>
            <a:pPr marL="285750" indent="-285750" algn="just">
              <a:buFont typeface="Arial" panose="020B0604020202020204" pitchFamily="34" charset="0"/>
              <a:buChar char="•"/>
            </a:pPr>
            <a:r>
              <a:rPr lang="cs-CZ" dirty="0" smtClean="0"/>
              <a:t>zadávání </a:t>
            </a:r>
            <a:r>
              <a:rPr lang="cs-CZ" dirty="0"/>
              <a:t>státních zakázek</a:t>
            </a:r>
            <a:r>
              <a:rPr lang="cs-CZ" dirty="0" smtClean="0"/>
              <a:t>.</a:t>
            </a:r>
            <a:endParaRPr lang="cs-CZ" dirty="0"/>
          </a:p>
        </p:txBody>
      </p:sp>
    </p:spTree>
    <p:extLst>
      <p:ext uri="{BB962C8B-B14F-4D97-AF65-F5344CB8AC3E}">
        <p14:creationId xmlns:p14="http://schemas.microsoft.com/office/powerpoint/2010/main" val="42876071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Kontrola veřejné správy II.,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14</a:t>
            </a:fld>
            <a:endParaRPr lang="cs-CZ"/>
          </a:p>
        </p:txBody>
      </p:sp>
      <p:sp>
        <p:nvSpPr>
          <p:cNvPr id="4" name="TextovéPole 3"/>
          <p:cNvSpPr txBox="1"/>
          <p:nvPr/>
        </p:nvSpPr>
        <p:spPr>
          <a:xfrm>
            <a:off x="251520" y="476672"/>
            <a:ext cx="8568952" cy="5724644"/>
          </a:xfrm>
          <a:prstGeom prst="rect">
            <a:avLst/>
          </a:prstGeom>
          <a:noFill/>
        </p:spPr>
        <p:txBody>
          <a:bodyPr wrap="square" rtlCol="0">
            <a:spAutoFit/>
          </a:bodyPr>
          <a:lstStyle/>
          <a:p>
            <a:r>
              <a:rPr lang="cs-CZ" sz="2400" b="1" dirty="0"/>
              <a:t>Kontrola veřejné správy vykonávaná NKÚ</a:t>
            </a:r>
          </a:p>
          <a:p>
            <a:endParaRPr lang="cs-CZ" dirty="0" smtClean="0"/>
          </a:p>
          <a:p>
            <a:pPr algn="just"/>
            <a:r>
              <a:rPr lang="cs-CZ" dirty="0"/>
              <a:t>Kontrolu v </a:t>
            </a:r>
            <a:r>
              <a:rPr lang="cs-CZ" dirty="0" smtClean="0"/>
              <a:t>uvedeném rozsahu NKÚ </a:t>
            </a:r>
            <a:r>
              <a:rPr lang="cs-CZ" b="1" dirty="0" smtClean="0"/>
              <a:t>u organizačních </a:t>
            </a:r>
            <a:r>
              <a:rPr lang="cs-CZ" b="1" dirty="0"/>
              <a:t>složek </a:t>
            </a:r>
            <a:r>
              <a:rPr lang="cs-CZ" b="1" dirty="0" smtClean="0"/>
              <a:t>státu a právnických </a:t>
            </a:r>
            <a:r>
              <a:rPr lang="cs-CZ" b="1" dirty="0"/>
              <a:t>a fyzických </a:t>
            </a:r>
            <a:r>
              <a:rPr lang="cs-CZ" b="1" dirty="0" smtClean="0"/>
              <a:t>osob</a:t>
            </a:r>
            <a:r>
              <a:rPr lang="cs-CZ" dirty="0" smtClean="0"/>
              <a:t>. Úřad </a:t>
            </a:r>
            <a:r>
              <a:rPr lang="cs-CZ" dirty="0"/>
              <a:t>vykonává kontrolu hospodaření České národní banky v oblasti výdajů na pořízení majetku a výdajů na provoz České národní banky.</a:t>
            </a:r>
          </a:p>
          <a:p>
            <a:r>
              <a:rPr lang="cs-CZ" dirty="0"/>
              <a:t> </a:t>
            </a:r>
          </a:p>
          <a:p>
            <a:pPr algn="just"/>
            <a:r>
              <a:rPr lang="cs-CZ" dirty="0" smtClean="0"/>
              <a:t>Kontrola prováděná NKÚ se zaměřuje na </a:t>
            </a:r>
            <a:r>
              <a:rPr lang="cs-CZ" b="1" dirty="0" smtClean="0"/>
              <a:t>zjišťování, zda kontrolované činnosti jsou v souladu s právními předpisy</a:t>
            </a:r>
            <a:r>
              <a:rPr lang="cs-CZ" dirty="0" smtClean="0"/>
              <a:t>, zda jsou </a:t>
            </a:r>
            <a:r>
              <a:rPr lang="cs-CZ" b="1" dirty="0" smtClean="0"/>
              <a:t>věcně a formálně správné</a:t>
            </a:r>
            <a:r>
              <a:rPr lang="cs-CZ" dirty="0" smtClean="0"/>
              <a:t>, a současně se má posuzovat </a:t>
            </a:r>
            <a:r>
              <a:rPr lang="cs-CZ" b="1" dirty="0" smtClean="0"/>
              <a:t>účelnost a hospodárnost </a:t>
            </a:r>
            <a:r>
              <a:rPr lang="cs-CZ" dirty="0" smtClean="0"/>
              <a:t>kontrolovaných činností. Po provedené kontrole se vypracovává písemná zpráva, která musí obsahovat shrnutí a vyhodnocení skutečností zjištěných při kontrole.</a:t>
            </a:r>
          </a:p>
          <a:p>
            <a:pPr algn="just"/>
            <a:endParaRPr lang="cs-CZ" dirty="0"/>
          </a:p>
          <a:p>
            <a:pPr algn="just"/>
            <a:r>
              <a:rPr lang="cs-CZ" dirty="0" smtClean="0"/>
              <a:t>Jedním z důležitých úkolů NKÚ je zpracovávat a předkládat Poslanecké sněmovně stanovisko ke zprávě o průběžném plnění státního rozpočtu a ke státnímu závěrečnému účtu ČR, a to včetně kontrolních závěrů, které byly podkladem pro toto stanovisko. </a:t>
            </a:r>
          </a:p>
          <a:p>
            <a:pPr algn="just"/>
            <a:endParaRPr lang="cs-CZ" dirty="0"/>
          </a:p>
          <a:p>
            <a:pPr algn="just"/>
            <a:r>
              <a:rPr lang="cs-CZ" dirty="0" smtClean="0"/>
              <a:t>Výroční zprávu o činnosti NKÚ předkládá prezident úřadu Parlamentu a Vládě ČR.</a:t>
            </a:r>
          </a:p>
          <a:p>
            <a:pPr algn="just"/>
            <a:endParaRPr lang="cs-CZ" dirty="0"/>
          </a:p>
          <a:p>
            <a:pPr algn="just"/>
            <a:r>
              <a:rPr lang="cs-CZ" dirty="0" smtClean="0"/>
              <a:t>NKÚ </a:t>
            </a:r>
            <a:r>
              <a:rPr lang="cs-CZ" b="1" dirty="0" smtClean="0"/>
              <a:t>není oprávněn ukládat opatření k nápravě </a:t>
            </a:r>
            <a:r>
              <a:rPr lang="cs-CZ" dirty="0" smtClean="0"/>
              <a:t>(sankčně může být postihnut jen ten, kdo neposkytne úřadu součinnost).</a:t>
            </a:r>
            <a:endParaRPr lang="cs-CZ" dirty="0"/>
          </a:p>
        </p:txBody>
      </p:sp>
    </p:spTree>
    <p:extLst>
      <p:ext uri="{BB962C8B-B14F-4D97-AF65-F5344CB8AC3E}">
        <p14:creationId xmlns:p14="http://schemas.microsoft.com/office/powerpoint/2010/main" val="41644925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Kontrola veřejné správy II.,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15</a:t>
            </a:fld>
            <a:endParaRPr lang="cs-CZ"/>
          </a:p>
        </p:txBody>
      </p:sp>
      <p:sp>
        <p:nvSpPr>
          <p:cNvPr id="4" name="TextovéPole 3"/>
          <p:cNvSpPr txBox="1"/>
          <p:nvPr/>
        </p:nvSpPr>
        <p:spPr>
          <a:xfrm>
            <a:off x="251520" y="476672"/>
            <a:ext cx="8496944" cy="5616922"/>
          </a:xfrm>
          <a:prstGeom prst="rect">
            <a:avLst/>
          </a:prstGeom>
          <a:noFill/>
        </p:spPr>
        <p:txBody>
          <a:bodyPr wrap="square" rtlCol="0">
            <a:spAutoFit/>
          </a:bodyPr>
          <a:lstStyle/>
          <a:p>
            <a:r>
              <a:rPr lang="cs-CZ" sz="2400" b="1" dirty="0" smtClean="0"/>
              <a:t>Kontrola veřejné správy vykonávaná veřejným ochráncem práv</a:t>
            </a:r>
          </a:p>
          <a:p>
            <a:endParaRPr lang="cs-CZ" sz="800" dirty="0"/>
          </a:p>
          <a:p>
            <a:pPr algn="just"/>
            <a:r>
              <a:rPr lang="cs-CZ" dirty="0" smtClean="0"/>
              <a:t>Tento institut byl, jako specifický kontrolní institut v ČR, zaveden zákonnou úpravou z roku 1999 – </a:t>
            </a:r>
            <a:r>
              <a:rPr lang="cs-CZ" b="1" dirty="0" smtClean="0"/>
              <a:t>zákon č. 39/1999 Sb., o veřejném ochránci práv</a:t>
            </a:r>
            <a:r>
              <a:rPr lang="cs-CZ" dirty="0" smtClean="0"/>
              <a:t>, ve znění pozdějších předpisů.</a:t>
            </a:r>
          </a:p>
          <a:p>
            <a:pPr algn="just"/>
            <a:endParaRPr lang="cs-CZ" sz="800" dirty="0"/>
          </a:p>
          <a:p>
            <a:pPr algn="just"/>
            <a:r>
              <a:rPr lang="cs-CZ" b="1" dirty="0"/>
              <a:t>Veřejný ochránce práv </a:t>
            </a:r>
            <a:r>
              <a:rPr lang="cs-CZ" dirty="0" smtClean="0"/>
              <a:t>působí </a:t>
            </a:r>
            <a:r>
              <a:rPr lang="cs-CZ" dirty="0"/>
              <a:t>k ochraně osob před jednáním úřadů a dalších institucí uvedených v tomto zákoně, pokud je v rozporu s právem, neodpovídá principům demokratického právního státu a dobré správy, jakož i před jejich nečinností, a tím přispívá k ochraně základních práv a svobod</a:t>
            </a:r>
            <a:r>
              <a:rPr lang="cs-CZ" dirty="0" smtClean="0"/>
              <a:t>.</a:t>
            </a:r>
          </a:p>
          <a:p>
            <a:pPr algn="just"/>
            <a:endParaRPr lang="cs-CZ" sz="800" dirty="0"/>
          </a:p>
          <a:p>
            <a:pPr algn="just">
              <a:spcAft>
                <a:spcPts val="600"/>
              </a:spcAft>
            </a:pPr>
            <a:r>
              <a:rPr lang="cs-CZ" b="1" dirty="0" smtClean="0"/>
              <a:t>Působnost </a:t>
            </a:r>
            <a:r>
              <a:rPr lang="cs-CZ" b="1" dirty="0"/>
              <a:t>ochránce </a:t>
            </a:r>
            <a:r>
              <a:rPr lang="cs-CZ" b="1" dirty="0" smtClean="0"/>
              <a:t>se </a:t>
            </a:r>
            <a:r>
              <a:rPr lang="cs-CZ" b="1" dirty="0"/>
              <a:t>vztahuje na </a:t>
            </a:r>
            <a:r>
              <a:rPr lang="cs-CZ" dirty="0"/>
              <a:t>ministerstva a jiné správní úřady s působností pro celé území státu, správní úřady jim podléhající, Českou národní banku, pokud působí jako správní úřad, Radu pro rozhlasové a televizní vysílání, </a:t>
            </a:r>
            <a:r>
              <a:rPr lang="cs-CZ" b="1" i="1" dirty="0"/>
              <a:t>orgány územních samosprávných celků při výkonu státní správy, </a:t>
            </a:r>
            <a:r>
              <a:rPr lang="cs-CZ" dirty="0"/>
              <a:t>a není-li dále stanoveno jinak na Policii České republiky, Armádu České republiky, Hradní stráž, Vězeňskou službu České republiky, dále na zařízení, v nichž se vykonává vazba, trest odnětí svobody, ochranná nebo ústavní výchova, ochranné léčení, zabezpečovací detence, jakož i na veřejné zdravotní </a:t>
            </a:r>
            <a:r>
              <a:rPr lang="cs-CZ" dirty="0" smtClean="0"/>
              <a:t>pojišťovny. </a:t>
            </a:r>
            <a:endParaRPr lang="cs-CZ" dirty="0"/>
          </a:p>
          <a:p>
            <a:pPr algn="just"/>
            <a:r>
              <a:rPr lang="cs-CZ" dirty="0" smtClean="0"/>
              <a:t>Ochránce </a:t>
            </a:r>
            <a:r>
              <a:rPr lang="cs-CZ" dirty="0"/>
              <a:t>provádí </a:t>
            </a:r>
            <a:r>
              <a:rPr lang="cs-CZ" b="1" dirty="0"/>
              <a:t>systematické návštěvy míst</a:t>
            </a:r>
            <a:r>
              <a:rPr lang="cs-CZ" dirty="0"/>
              <a:t>, kde se nacházejí nebo mohou nacházet osoby omezené na svobodě veřejnou mocí nebo v důsledku závislosti na poskytované péči, s cílem posílit ochranu těchto osob před mučením, krutým, nelidským, ponižujícím zacházením nebo trestáním a jiným špatným zacházením</a:t>
            </a:r>
            <a:r>
              <a:rPr lang="cs-CZ" dirty="0" smtClean="0"/>
              <a:t>.</a:t>
            </a:r>
            <a:endParaRPr lang="cs-CZ" dirty="0"/>
          </a:p>
        </p:txBody>
      </p:sp>
    </p:spTree>
    <p:extLst>
      <p:ext uri="{BB962C8B-B14F-4D97-AF65-F5344CB8AC3E}">
        <p14:creationId xmlns:p14="http://schemas.microsoft.com/office/powerpoint/2010/main" val="34366063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Kontrola veřejné správy II.,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16</a:t>
            </a:fld>
            <a:endParaRPr lang="cs-CZ"/>
          </a:p>
        </p:txBody>
      </p:sp>
      <p:sp>
        <p:nvSpPr>
          <p:cNvPr id="4" name="TextovéPole 3"/>
          <p:cNvSpPr txBox="1"/>
          <p:nvPr/>
        </p:nvSpPr>
        <p:spPr>
          <a:xfrm>
            <a:off x="251520" y="476672"/>
            <a:ext cx="8496944" cy="5724644"/>
          </a:xfrm>
          <a:prstGeom prst="rect">
            <a:avLst/>
          </a:prstGeom>
          <a:noFill/>
        </p:spPr>
        <p:txBody>
          <a:bodyPr wrap="square" rtlCol="0">
            <a:spAutoFit/>
          </a:bodyPr>
          <a:lstStyle/>
          <a:p>
            <a:r>
              <a:rPr lang="cs-CZ" sz="2400" b="1" dirty="0"/>
              <a:t>Kontrola veřejné správy vykonávaná veřejným ochráncem práv</a:t>
            </a:r>
          </a:p>
          <a:p>
            <a:endParaRPr lang="cs-CZ" dirty="0" smtClean="0"/>
          </a:p>
          <a:p>
            <a:pPr algn="just"/>
            <a:r>
              <a:rPr lang="cs-CZ" b="1" dirty="0" smtClean="0"/>
              <a:t>Veřejný ochránce práv je volen </a:t>
            </a:r>
            <a:r>
              <a:rPr lang="cs-CZ" dirty="0" smtClean="0"/>
              <a:t>Poslaneckou sněmovnou na funkční období 6 let z kandidátů, z nichž po dvou navrhuje prezident republiky a senát. Ochránce může být zvolen pouze na dvě bezprostředně po sobě jdoucí funkční období. Ochráncem může být zvolen každý, kdo je volitelný do Senátu. Za výkon své funkce odpovídá ochránce Poslanecké sněmovně.</a:t>
            </a:r>
          </a:p>
          <a:p>
            <a:pPr algn="just"/>
            <a:endParaRPr lang="cs-CZ" dirty="0"/>
          </a:p>
          <a:p>
            <a:pPr algn="just"/>
            <a:r>
              <a:rPr lang="cs-CZ" u="sng" dirty="0"/>
              <a:t>Ochránce </a:t>
            </a:r>
            <a:r>
              <a:rPr lang="cs-CZ" u="sng" dirty="0" smtClean="0"/>
              <a:t>jedná</a:t>
            </a:r>
            <a:r>
              <a:rPr lang="cs-CZ" dirty="0" smtClean="0"/>
              <a:t>:</a:t>
            </a:r>
          </a:p>
          <a:p>
            <a:pPr algn="just"/>
            <a:endParaRPr lang="cs-CZ" dirty="0"/>
          </a:p>
          <a:p>
            <a:pPr marL="285750" indent="-285750" algn="just">
              <a:buFont typeface="Wingdings" panose="05000000000000000000" pitchFamily="2" charset="2"/>
              <a:buChar char="q"/>
            </a:pPr>
            <a:r>
              <a:rPr lang="cs-CZ" dirty="0" smtClean="0"/>
              <a:t>na </a:t>
            </a:r>
            <a:r>
              <a:rPr lang="cs-CZ" dirty="0"/>
              <a:t>základě podnětu fyzické nebo právnické osoby </a:t>
            </a:r>
            <a:r>
              <a:rPr lang="cs-CZ" dirty="0" smtClean="0"/>
              <a:t>jemu </a:t>
            </a:r>
            <a:r>
              <a:rPr lang="cs-CZ" dirty="0"/>
              <a:t>adresovaného,</a:t>
            </a:r>
          </a:p>
          <a:p>
            <a:pPr marL="285750" indent="-285750" algn="just">
              <a:buFont typeface="Wingdings" panose="05000000000000000000" pitchFamily="2" charset="2"/>
              <a:buChar char="q"/>
            </a:pPr>
            <a:r>
              <a:rPr lang="cs-CZ" dirty="0" smtClean="0"/>
              <a:t>na </a:t>
            </a:r>
            <a:r>
              <a:rPr lang="cs-CZ" dirty="0"/>
              <a:t>základě podnětu adresovaného poslanci nebo senátorovi, který jej ochránci postoupil,</a:t>
            </a:r>
          </a:p>
          <a:p>
            <a:pPr marL="285750" indent="-285750" algn="just">
              <a:buFont typeface="Wingdings" panose="05000000000000000000" pitchFamily="2" charset="2"/>
              <a:buChar char="q"/>
            </a:pPr>
            <a:r>
              <a:rPr lang="cs-CZ" dirty="0" smtClean="0"/>
              <a:t>na </a:t>
            </a:r>
            <a:r>
              <a:rPr lang="cs-CZ" dirty="0"/>
              <a:t>základě podnětu adresovaného některé z komor Parlamentu, která jej ochránci postoupila, anebo</a:t>
            </a:r>
          </a:p>
          <a:p>
            <a:pPr marL="285750" indent="-285750" algn="just">
              <a:buFont typeface="Wingdings" panose="05000000000000000000" pitchFamily="2" charset="2"/>
              <a:buChar char="q"/>
            </a:pPr>
            <a:r>
              <a:rPr lang="cs-CZ" dirty="0" smtClean="0"/>
              <a:t>z </a:t>
            </a:r>
            <a:r>
              <a:rPr lang="cs-CZ" dirty="0"/>
              <a:t>vlastní iniciativy</a:t>
            </a:r>
            <a:r>
              <a:rPr lang="cs-CZ" dirty="0" smtClean="0"/>
              <a:t>.</a:t>
            </a:r>
          </a:p>
          <a:p>
            <a:pPr algn="just"/>
            <a:endParaRPr lang="cs-CZ" dirty="0"/>
          </a:p>
          <a:p>
            <a:pPr algn="just"/>
            <a:r>
              <a:rPr lang="cs-CZ" dirty="0"/>
              <a:t>Každý má právo obrátit se s písemným podnětem na ochránce ve věci, která patří do jeho </a:t>
            </a:r>
            <a:r>
              <a:rPr lang="cs-CZ" dirty="0" smtClean="0"/>
              <a:t>působnosti; </a:t>
            </a:r>
            <a:r>
              <a:rPr lang="cs-CZ" dirty="0"/>
              <a:t>podnět lze učinit také ústně do protokolu</a:t>
            </a:r>
            <a:r>
              <a:rPr lang="cs-CZ" dirty="0" smtClean="0"/>
              <a:t>. Podnět </a:t>
            </a:r>
            <a:r>
              <a:rPr lang="cs-CZ" dirty="0"/>
              <a:t>nesmí být podroben úřední kontrole</a:t>
            </a:r>
            <a:r>
              <a:rPr lang="cs-CZ" dirty="0" smtClean="0"/>
              <a:t>. Podnět </a:t>
            </a:r>
            <a:r>
              <a:rPr lang="cs-CZ" dirty="0"/>
              <a:t>nepodléhá poplatku</a:t>
            </a:r>
            <a:r>
              <a:rPr lang="cs-CZ" dirty="0" smtClean="0"/>
              <a:t>. </a:t>
            </a:r>
            <a:endParaRPr lang="cs-CZ" dirty="0"/>
          </a:p>
        </p:txBody>
      </p:sp>
    </p:spTree>
    <p:extLst>
      <p:ext uri="{BB962C8B-B14F-4D97-AF65-F5344CB8AC3E}">
        <p14:creationId xmlns:p14="http://schemas.microsoft.com/office/powerpoint/2010/main" val="28877345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Kontrola veřejné správy II.,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17</a:t>
            </a:fld>
            <a:endParaRPr lang="cs-CZ"/>
          </a:p>
        </p:txBody>
      </p:sp>
      <p:sp>
        <p:nvSpPr>
          <p:cNvPr id="4" name="TextovéPole 3"/>
          <p:cNvSpPr txBox="1"/>
          <p:nvPr/>
        </p:nvSpPr>
        <p:spPr>
          <a:xfrm>
            <a:off x="179512" y="404664"/>
            <a:ext cx="8712968" cy="5447645"/>
          </a:xfrm>
          <a:prstGeom prst="rect">
            <a:avLst/>
          </a:prstGeom>
          <a:noFill/>
        </p:spPr>
        <p:txBody>
          <a:bodyPr wrap="square" rtlCol="0">
            <a:spAutoFit/>
          </a:bodyPr>
          <a:lstStyle/>
          <a:p>
            <a:r>
              <a:rPr lang="cs-CZ" sz="2400" b="1" dirty="0"/>
              <a:t>Kontrola veřejné správy vykonávaná veřejným ochráncem práv</a:t>
            </a:r>
          </a:p>
          <a:p>
            <a:endParaRPr lang="cs-CZ" dirty="0" smtClean="0"/>
          </a:p>
          <a:p>
            <a:pPr algn="just"/>
            <a:r>
              <a:rPr lang="cs-CZ" u="sng" dirty="0"/>
              <a:t>Podnět musí </a:t>
            </a:r>
            <a:r>
              <a:rPr lang="cs-CZ" u="sng" dirty="0" smtClean="0"/>
              <a:t>obsahovat</a:t>
            </a:r>
            <a:r>
              <a:rPr lang="cs-CZ" dirty="0" smtClean="0"/>
              <a:t>:</a:t>
            </a:r>
          </a:p>
          <a:p>
            <a:pPr algn="just"/>
            <a:endParaRPr lang="cs-CZ" dirty="0"/>
          </a:p>
          <a:p>
            <a:pPr marL="285750" indent="-285750" algn="just">
              <a:buFont typeface="Wingdings" panose="05000000000000000000" pitchFamily="2" charset="2"/>
              <a:buChar char="§"/>
            </a:pPr>
            <a:r>
              <a:rPr lang="cs-CZ" dirty="0" smtClean="0"/>
              <a:t>vylíčení </a:t>
            </a:r>
            <a:r>
              <a:rPr lang="cs-CZ" dirty="0"/>
              <a:t>podstatných okolností </a:t>
            </a:r>
            <a:r>
              <a:rPr lang="cs-CZ" dirty="0" smtClean="0"/>
              <a:t>věci, </a:t>
            </a:r>
            <a:r>
              <a:rPr lang="cs-CZ" dirty="0"/>
              <a:t>včetně sdělení, zda věc byla předložena také jinému státnímu orgánu, popřípadě s jakým výsledkem,</a:t>
            </a:r>
          </a:p>
          <a:p>
            <a:pPr marL="285750" indent="-285750" algn="just">
              <a:buFont typeface="Wingdings" panose="05000000000000000000" pitchFamily="2" charset="2"/>
              <a:buChar char="§"/>
            </a:pPr>
            <a:r>
              <a:rPr lang="cs-CZ" dirty="0" smtClean="0"/>
              <a:t>označení </a:t>
            </a:r>
            <a:r>
              <a:rPr lang="cs-CZ" dirty="0"/>
              <a:t>úřadu, popřípadě jméno a příjmení nebo jiné údaje o totožnosti osoby, jíž se podnět týká,</a:t>
            </a:r>
          </a:p>
          <a:p>
            <a:pPr marL="285750" indent="-285750" algn="just">
              <a:buFont typeface="Wingdings" panose="05000000000000000000" pitchFamily="2" charset="2"/>
              <a:buChar char="§"/>
            </a:pPr>
            <a:r>
              <a:rPr lang="cs-CZ" dirty="0" smtClean="0"/>
              <a:t>doklad </a:t>
            </a:r>
            <a:r>
              <a:rPr lang="cs-CZ" dirty="0"/>
              <a:t>o tom, že úřad, jehož se podnět týká, byl neúspěšně vyzván k nápravě,</a:t>
            </a:r>
          </a:p>
          <a:p>
            <a:pPr marL="285750" indent="-285750" algn="just">
              <a:buFont typeface="Wingdings" panose="05000000000000000000" pitchFamily="2" charset="2"/>
              <a:buChar char="§"/>
            </a:pPr>
            <a:r>
              <a:rPr lang="cs-CZ" dirty="0" smtClean="0"/>
              <a:t>jméno</a:t>
            </a:r>
            <a:r>
              <a:rPr lang="cs-CZ" dirty="0"/>
              <a:t>, příjmení a bydliště, u právnické osoby název, sídlo a osoby oprávněné jejím jménem jednat, toho, kdo podnět </a:t>
            </a:r>
            <a:r>
              <a:rPr lang="cs-CZ" dirty="0" smtClean="0"/>
              <a:t>podává.</a:t>
            </a:r>
            <a:endParaRPr lang="cs-CZ" dirty="0"/>
          </a:p>
          <a:p>
            <a:pPr algn="just"/>
            <a:endParaRPr lang="cs-CZ" dirty="0" smtClean="0"/>
          </a:p>
          <a:p>
            <a:pPr algn="just"/>
            <a:r>
              <a:rPr lang="cs-CZ" dirty="0" smtClean="0"/>
              <a:t>Pokud </a:t>
            </a:r>
            <a:r>
              <a:rPr lang="cs-CZ" dirty="0"/>
              <a:t>se podnět týká rozhodnutí, stěžovatel přiloží jeho stejnopis</a:t>
            </a:r>
            <a:r>
              <a:rPr lang="cs-CZ" dirty="0" smtClean="0"/>
              <a:t>.</a:t>
            </a:r>
          </a:p>
          <a:p>
            <a:pPr algn="just"/>
            <a:endParaRPr lang="cs-CZ" dirty="0"/>
          </a:p>
          <a:p>
            <a:pPr algn="just"/>
            <a:r>
              <a:rPr lang="cs-CZ" dirty="0"/>
              <a:t>Ochránce podnět odloží, jestliže věc, které se podnět týká, nespadá do jeho působnosti anebo se netýká osoby, která podnět podala. Je-li podnět podle svého obsahu opravným prostředkem podle předpisů o řízení ve věcech správních nebo soudních, žalobou nebo opravným prostředkem ve správním soudnictví, anebo ústavní stížností, ochránce o tom stěžovatele neprodleně vyrozumí a poučí jej o správném postupu</a:t>
            </a:r>
            <a:r>
              <a:rPr lang="cs-CZ" dirty="0" smtClean="0"/>
              <a:t>. </a:t>
            </a:r>
            <a:endParaRPr lang="cs-CZ" dirty="0"/>
          </a:p>
        </p:txBody>
      </p:sp>
    </p:spTree>
    <p:extLst>
      <p:ext uri="{BB962C8B-B14F-4D97-AF65-F5344CB8AC3E}">
        <p14:creationId xmlns:p14="http://schemas.microsoft.com/office/powerpoint/2010/main" val="7113958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Kontrola veřejné správy II.,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18</a:t>
            </a:fld>
            <a:endParaRPr lang="cs-CZ"/>
          </a:p>
        </p:txBody>
      </p:sp>
      <p:sp>
        <p:nvSpPr>
          <p:cNvPr id="4" name="TextovéPole 3"/>
          <p:cNvSpPr txBox="1"/>
          <p:nvPr/>
        </p:nvSpPr>
        <p:spPr>
          <a:xfrm>
            <a:off x="251520" y="476672"/>
            <a:ext cx="8424936" cy="5170646"/>
          </a:xfrm>
          <a:prstGeom prst="rect">
            <a:avLst/>
          </a:prstGeom>
          <a:noFill/>
        </p:spPr>
        <p:txBody>
          <a:bodyPr wrap="square" rtlCol="0">
            <a:spAutoFit/>
          </a:bodyPr>
          <a:lstStyle/>
          <a:p>
            <a:r>
              <a:rPr lang="cs-CZ" sz="2400" b="1" dirty="0"/>
              <a:t>Kontrola veřejné správy vykonávaná veřejným ochráncem práv</a:t>
            </a:r>
          </a:p>
          <a:p>
            <a:endParaRPr lang="cs-CZ" dirty="0" smtClean="0"/>
          </a:p>
          <a:p>
            <a:pPr algn="just"/>
            <a:r>
              <a:rPr lang="cs-CZ" dirty="0" smtClean="0"/>
              <a:t>Ochránce </a:t>
            </a:r>
            <a:r>
              <a:rPr lang="cs-CZ" dirty="0"/>
              <a:t>je oprávněn s vědomím vedoucích úřadů, a to i bez předchozího upozornění, vstupovat do všech prostor úřadů a provádět šetření spočívající </a:t>
            </a:r>
            <a:r>
              <a:rPr lang="cs-CZ" dirty="0" smtClean="0"/>
              <a:t>v</a:t>
            </a:r>
          </a:p>
          <a:p>
            <a:endParaRPr lang="cs-CZ" dirty="0"/>
          </a:p>
          <a:p>
            <a:pPr marL="285750" indent="-285750">
              <a:buFont typeface="Courier New" panose="02070309020205020404" pitchFamily="49" charset="0"/>
              <a:buChar char="o"/>
            </a:pPr>
            <a:r>
              <a:rPr lang="cs-CZ" dirty="0" smtClean="0"/>
              <a:t>nahlížení </a:t>
            </a:r>
            <a:r>
              <a:rPr lang="cs-CZ" dirty="0"/>
              <a:t>do spisů,</a:t>
            </a:r>
          </a:p>
          <a:p>
            <a:pPr marL="285750" indent="-285750">
              <a:buFont typeface="Courier New" panose="02070309020205020404" pitchFamily="49" charset="0"/>
              <a:buChar char="o"/>
            </a:pPr>
            <a:r>
              <a:rPr lang="cs-CZ" dirty="0" smtClean="0"/>
              <a:t>kladení </a:t>
            </a:r>
            <a:r>
              <a:rPr lang="cs-CZ" dirty="0"/>
              <a:t>otázek jednotlivým zaměstnancům úřadů,</a:t>
            </a:r>
          </a:p>
          <a:p>
            <a:pPr marL="285750" indent="-285750">
              <a:buFont typeface="Courier New" panose="02070309020205020404" pitchFamily="49" charset="0"/>
              <a:buChar char="o"/>
            </a:pPr>
            <a:r>
              <a:rPr lang="cs-CZ" dirty="0" smtClean="0"/>
              <a:t>rozmluvě </a:t>
            </a:r>
            <a:r>
              <a:rPr lang="cs-CZ" dirty="0"/>
              <a:t>s osobami umístěnými v zařízeních, a to bez přítomnosti jiných osob</a:t>
            </a:r>
            <a:r>
              <a:rPr lang="cs-CZ" dirty="0" smtClean="0"/>
              <a:t>.</a:t>
            </a:r>
          </a:p>
          <a:p>
            <a:endParaRPr lang="cs-CZ" dirty="0"/>
          </a:p>
          <a:p>
            <a:pPr algn="just"/>
            <a:r>
              <a:rPr lang="cs-CZ" dirty="0"/>
              <a:t>Jestliže ochránce šetřením nezjistí porušení právních předpisů ani jiná </a:t>
            </a:r>
            <a:r>
              <a:rPr lang="cs-CZ" dirty="0" smtClean="0"/>
              <a:t>pochybení, </a:t>
            </a:r>
            <a:r>
              <a:rPr lang="cs-CZ" dirty="0"/>
              <a:t>písemně o tom vyrozumí stěžovatele i úřad.</a:t>
            </a:r>
          </a:p>
          <a:p>
            <a:r>
              <a:rPr lang="cs-CZ" dirty="0"/>
              <a:t> </a:t>
            </a:r>
          </a:p>
          <a:p>
            <a:pPr algn="just"/>
            <a:r>
              <a:rPr lang="cs-CZ" dirty="0"/>
              <a:t>Zjistí-li ochránce šetřením </a:t>
            </a:r>
            <a:r>
              <a:rPr lang="cs-CZ" b="1" dirty="0"/>
              <a:t>porušení právních předpisů či jiná </a:t>
            </a:r>
            <a:r>
              <a:rPr lang="cs-CZ" b="1" dirty="0" smtClean="0"/>
              <a:t>pochybení</a:t>
            </a:r>
            <a:r>
              <a:rPr lang="cs-CZ" dirty="0" smtClean="0"/>
              <a:t>, </a:t>
            </a:r>
            <a:r>
              <a:rPr lang="cs-CZ" dirty="0"/>
              <a:t>vyzve úřad, aby se k jeho zjištěním ve lhůtě 30 dnů vyjádřil</a:t>
            </a:r>
            <a:r>
              <a:rPr lang="cs-CZ" dirty="0" smtClean="0"/>
              <a:t>. Pokud </a:t>
            </a:r>
            <a:r>
              <a:rPr lang="cs-CZ" dirty="0"/>
              <a:t>úřad na výzvu </a:t>
            </a:r>
            <a:r>
              <a:rPr lang="cs-CZ" dirty="0" smtClean="0"/>
              <a:t>sdělí</a:t>
            </a:r>
            <a:r>
              <a:rPr lang="cs-CZ" dirty="0"/>
              <a:t>, že provedl nebo provádí opatření k nápravě a ochránce tato opatření shledá dostatečnými, vyrozumí o tom stěžovatele i úřad. Jinak ochránce po obdržení vyjádření nebo marném uplynutí lhůty sdělí písemně své závěrečné stanovisko úřadu a stěžovateli; součástí tohoto stanoviska je návrh opatření k nápravě. </a:t>
            </a:r>
          </a:p>
        </p:txBody>
      </p:sp>
    </p:spTree>
    <p:extLst>
      <p:ext uri="{BB962C8B-B14F-4D97-AF65-F5344CB8AC3E}">
        <p14:creationId xmlns:p14="http://schemas.microsoft.com/office/powerpoint/2010/main" val="38090545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Kontrola veřejné správy II.,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19</a:t>
            </a:fld>
            <a:endParaRPr lang="cs-CZ"/>
          </a:p>
        </p:txBody>
      </p:sp>
      <p:sp>
        <p:nvSpPr>
          <p:cNvPr id="4" name="TextovéPole 3"/>
          <p:cNvSpPr txBox="1"/>
          <p:nvPr/>
        </p:nvSpPr>
        <p:spPr>
          <a:xfrm>
            <a:off x="323528" y="620688"/>
            <a:ext cx="8496944" cy="5724644"/>
          </a:xfrm>
          <a:prstGeom prst="rect">
            <a:avLst/>
          </a:prstGeom>
          <a:noFill/>
        </p:spPr>
        <p:txBody>
          <a:bodyPr wrap="square" rtlCol="0">
            <a:spAutoFit/>
          </a:bodyPr>
          <a:lstStyle/>
          <a:p>
            <a:r>
              <a:rPr lang="cs-CZ" sz="2400" b="1" dirty="0"/>
              <a:t>Kontrola veřejné správy vykonávaná veřejným ochráncem práv</a:t>
            </a:r>
          </a:p>
          <a:p>
            <a:endParaRPr lang="cs-CZ" dirty="0" smtClean="0"/>
          </a:p>
          <a:p>
            <a:r>
              <a:rPr lang="cs-CZ" dirty="0"/>
              <a:t>Ochránce může navrhnout zejména tato </a:t>
            </a:r>
            <a:r>
              <a:rPr lang="cs-CZ" b="1" dirty="0"/>
              <a:t>opatření k nápravě</a:t>
            </a:r>
            <a:r>
              <a:rPr lang="cs-CZ" dirty="0" smtClean="0"/>
              <a:t>:</a:t>
            </a:r>
          </a:p>
          <a:p>
            <a:endParaRPr lang="cs-CZ" dirty="0"/>
          </a:p>
          <a:p>
            <a:pPr marL="285750" indent="-285750" algn="just">
              <a:buFont typeface="Arial" panose="020B0604020202020204" pitchFamily="34" charset="0"/>
              <a:buChar char="•"/>
            </a:pPr>
            <a:r>
              <a:rPr lang="cs-CZ" dirty="0" smtClean="0"/>
              <a:t>zahájení </a:t>
            </a:r>
            <a:r>
              <a:rPr lang="cs-CZ" dirty="0"/>
              <a:t>řízení o přezkoumání rozhodnutí, úkonu nebo postupu úřadu, lze-li je zahájit z úřední moci,</a:t>
            </a:r>
          </a:p>
          <a:p>
            <a:pPr marL="285750" indent="-285750" algn="just">
              <a:buFont typeface="Arial" panose="020B0604020202020204" pitchFamily="34" charset="0"/>
              <a:buChar char="•"/>
            </a:pPr>
            <a:r>
              <a:rPr lang="cs-CZ" dirty="0" smtClean="0"/>
              <a:t>provedení </a:t>
            </a:r>
            <a:r>
              <a:rPr lang="cs-CZ" dirty="0"/>
              <a:t>úkonů k odstranění nečinnosti,</a:t>
            </a:r>
          </a:p>
          <a:p>
            <a:pPr marL="285750" indent="-285750" algn="just">
              <a:buFont typeface="Arial" panose="020B0604020202020204" pitchFamily="34" charset="0"/>
              <a:buChar char="•"/>
            </a:pPr>
            <a:r>
              <a:rPr lang="cs-CZ" dirty="0" smtClean="0"/>
              <a:t>zahájení </a:t>
            </a:r>
            <a:r>
              <a:rPr lang="cs-CZ" dirty="0"/>
              <a:t>disciplinárního nebo obdobného řízení,</a:t>
            </a:r>
          </a:p>
          <a:p>
            <a:pPr marL="285750" indent="-285750" algn="just">
              <a:buFont typeface="Arial" panose="020B0604020202020204" pitchFamily="34" charset="0"/>
              <a:buChar char="•"/>
            </a:pPr>
            <a:r>
              <a:rPr lang="cs-CZ" dirty="0" smtClean="0"/>
              <a:t>zahájení </a:t>
            </a:r>
            <a:r>
              <a:rPr lang="cs-CZ" dirty="0"/>
              <a:t>stíhání pro trestný čin, přestupek nebo jiný správní delikt,</a:t>
            </a:r>
          </a:p>
          <a:p>
            <a:pPr marL="285750" indent="-285750" algn="just">
              <a:buFont typeface="Arial" panose="020B0604020202020204" pitchFamily="34" charset="0"/>
              <a:buChar char="•"/>
            </a:pPr>
            <a:r>
              <a:rPr lang="cs-CZ" dirty="0" smtClean="0"/>
              <a:t>poskytnutí </a:t>
            </a:r>
            <a:r>
              <a:rPr lang="cs-CZ" dirty="0"/>
              <a:t>náhrady škody nebo uplatnění nároku na náhradu škody.</a:t>
            </a:r>
          </a:p>
          <a:p>
            <a:pPr algn="just"/>
            <a:endParaRPr lang="cs-CZ" dirty="0" smtClean="0"/>
          </a:p>
          <a:p>
            <a:pPr algn="just"/>
            <a:r>
              <a:rPr lang="cs-CZ" dirty="0" smtClean="0"/>
              <a:t>Úřad </a:t>
            </a:r>
            <a:r>
              <a:rPr lang="cs-CZ" dirty="0"/>
              <a:t>je povinen do 30 dnů od doručení závěrečného stanoviska sdělit ochránci, jaká opatření k nápravě provedl</a:t>
            </a:r>
            <a:r>
              <a:rPr lang="cs-CZ" dirty="0" smtClean="0"/>
              <a:t>. Jestliže </a:t>
            </a:r>
            <a:r>
              <a:rPr lang="cs-CZ" dirty="0"/>
              <a:t>úřad povinnost </a:t>
            </a:r>
            <a:r>
              <a:rPr lang="cs-CZ" dirty="0" smtClean="0"/>
              <a:t>nesplní</a:t>
            </a:r>
            <a:r>
              <a:rPr lang="cs-CZ" dirty="0"/>
              <a:t>, nebo jsou-li opatření k nápravě podle názoru ochránce nedostatečná, </a:t>
            </a:r>
            <a:r>
              <a:rPr lang="cs-CZ" dirty="0" smtClean="0"/>
              <a:t>ochránce </a:t>
            </a:r>
            <a:r>
              <a:rPr lang="cs-CZ" b="1" dirty="0" smtClean="0"/>
              <a:t>vyrozumí </a:t>
            </a:r>
            <a:r>
              <a:rPr lang="cs-CZ" b="1" dirty="0"/>
              <a:t>nadřízený úřad </a:t>
            </a:r>
            <a:r>
              <a:rPr lang="cs-CZ" dirty="0" smtClean="0"/>
              <a:t>(není-li </a:t>
            </a:r>
            <a:r>
              <a:rPr lang="cs-CZ" dirty="0"/>
              <a:t>takového úřadu, </a:t>
            </a:r>
            <a:r>
              <a:rPr lang="cs-CZ" dirty="0" smtClean="0"/>
              <a:t>vládu), a </a:t>
            </a:r>
            <a:r>
              <a:rPr lang="cs-CZ" b="1" dirty="0" smtClean="0"/>
              <a:t>může </a:t>
            </a:r>
            <a:r>
              <a:rPr lang="cs-CZ" b="1" dirty="0"/>
              <a:t>o svých zjištěních informovat veřejnost </a:t>
            </a:r>
            <a:r>
              <a:rPr lang="cs-CZ" dirty="0"/>
              <a:t>včetně sdělení jména a příjmení osob oprávněných jednat jménem úřadu</a:t>
            </a:r>
            <a:r>
              <a:rPr lang="cs-CZ" dirty="0" smtClean="0"/>
              <a:t>.</a:t>
            </a:r>
          </a:p>
          <a:p>
            <a:pPr algn="just"/>
            <a:endParaRPr lang="cs-CZ" dirty="0"/>
          </a:p>
          <a:p>
            <a:pPr algn="just"/>
            <a:r>
              <a:rPr lang="cs-CZ" dirty="0"/>
              <a:t>Ochránce je oprávněn </a:t>
            </a:r>
            <a:r>
              <a:rPr lang="cs-CZ" b="1" dirty="0"/>
              <a:t>doporučit vydání, změnu nebo zrušení právního nebo vnitřního předpisu</a:t>
            </a:r>
            <a:r>
              <a:rPr lang="cs-CZ" dirty="0"/>
              <a:t>. Doporučení podává úřadu, jehož působnosti se týká, a jde-li o nařízení nebo usnesení vlády nebo zákon, vládě</a:t>
            </a:r>
            <a:r>
              <a:rPr lang="cs-CZ" dirty="0" smtClean="0"/>
              <a:t>.</a:t>
            </a:r>
            <a:endParaRPr lang="cs-CZ" dirty="0"/>
          </a:p>
        </p:txBody>
      </p:sp>
    </p:spTree>
    <p:extLst>
      <p:ext uri="{BB962C8B-B14F-4D97-AF65-F5344CB8AC3E}">
        <p14:creationId xmlns:p14="http://schemas.microsoft.com/office/powerpoint/2010/main" val="37587329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11"/>
          </p:nvPr>
        </p:nvSpPr>
        <p:spPr/>
        <p:txBody>
          <a:bodyPr/>
          <a:lstStyle/>
          <a:p>
            <a:r>
              <a:rPr lang="cs-CZ" dirty="0" smtClean="0"/>
              <a:t>Kontrola veřejné správy II.,  </a:t>
            </a:r>
          </a:p>
          <a:p>
            <a:r>
              <a:rPr lang="cs-CZ" dirty="0" smtClean="0"/>
              <a:t>JUDr. Petr Pospíšil, Ph.D., LL.M.</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t>2</a:t>
            </a:fld>
            <a:endParaRPr lang="cs-CZ"/>
          </a:p>
        </p:txBody>
      </p:sp>
      <p:sp>
        <p:nvSpPr>
          <p:cNvPr id="6" name="TextovéPole 5"/>
          <p:cNvSpPr txBox="1"/>
          <p:nvPr/>
        </p:nvSpPr>
        <p:spPr>
          <a:xfrm>
            <a:off x="323528" y="404664"/>
            <a:ext cx="8496944" cy="5170646"/>
          </a:xfrm>
          <a:prstGeom prst="rect">
            <a:avLst/>
          </a:prstGeom>
          <a:noFill/>
        </p:spPr>
        <p:txBody>
          <a:bodyPr wrap="square" rtlCol="0">
            <a:spAutoFit/>
          </a:bodyPr>
          <a:lstStyle/>
          <a:p>
            <a:r>
              <a:rPr lang="cs-CZ" sz="2400" b="1" dirty="0" smtClean="0"/>
              <a:t>Parlamentní kontrola veřejné správy</a:t>
            </a:r>
          </a:p>
          <a:p>
            <a:endParaRPr lang="cs-CZ" dirty="0"/>
          </a:p>
          <a:p>
            <a:pPr algn="just"/>
            <a:r>
              <a:rPr lang="cs-CZ" dirty="0" smtClean="0"/>
              <a:t>… jedná se o kontrolu vykonávanou zákonodárným orgánem, resp. zastupitelskými orgány obcí a krajů.</a:t>
            </a:r>
          </a:p>
          <a:p>
            <a:pPr algn="just"/>
            <a:endParaRPr lang="cs-CZ" dirty="0" smtClean="0"/>
          </a:p>
          <a:p>
            <a:pPr algn="just"/>
            <a:r>
              <a:rPr lang="cs-CZ" dirty="0" smtClean="0"/>
              <a:t>Obecně platí, že zákonodárná moc ovlivňuje moc výkonnou (veřejnou správu) především vydáváním zákonů.</a:t>
            </a:r>
            <a:endParaRPr lang="cs-CZ" dirty="0"/>
          </a:p>
          <a:p>
            <a:pPr algn="just"/>
            <a:endParaRPr lang="cs-CZ" dirty="0"/>
          </a:p>
          <a:p>
            <a:pPr algn="just"/>
            <a:r>
              <a:rPr lang="cs-CZ" dirty="0" smtClean="0"/>
              <a:t>Provádí ji Parlament jako </a:t>
            </a:r>
            <a:r>
              <a:rPr lang="cs-CZ" smtClean="0"/>
              <a:t>reprezentant zákonodárné </a:t>
            </a:r>
            <a:r>
              <a:rPr lang="cs-CZ" dirty="0" smtClean="0"/>
              <a:t>moci především vůči Vládě reprezentující vrcholný orgán moci výkonné. </a:t>
            </a:r>
          </a:p>
          <a:p>
            <a:pPr algn="just"/>
            <a:r>
              <a:rPr lang="cs-CZ" b="1" dirty="0"/>
              <a:t>Kontrolní funkcí parlamentu </a:t>
            </a:r>
            <a:r>
              <a:rPr lang="cs-CZ" dirty="0"/>
              <a:t>rozumíme politickou kontrolu činnosti vlády a jí podřízených složek státní správy. Jedná se tedy o soustavnou kontrolu respektu vlády k vůli a požadavkům občanů, jak byly vyjádřeny v parlamentních volbách.</a:t>
            </a:r>
          </a:p>
          <a:p>
            <a:pPr algn="just"/>
            <a:endParaRPr lang="cs-CZ" b="1" dirty="0"/>
          </a:p>
          <a:p>
            <a:pPr algn="just"/>
            <a:r>
              <a:rPr lang="cs-CZ" dirty="0"/>
              <a:t>Poslanecká sněmovna je ve vztahu k vládě silnější komorou. Ústava totiž stanoví, </a:t>
            </a:r>
            <a:r>
              <a:rPr lang="cs-CZ" b="1" dirty="0"/>
              <a:t>že vláda je odpovědna Poslanecké sněmovně </a:t>
            </a:r>
            <a:r>
              <a:rPr lang="cs-CZ" i="1" dirty="0"/>
              <a:t>(čl. 68 Ústavy). </a:t>
            </a:r>
            <a:r>
              <a:rPr lang="cs-CZ" dirty="0"/>
              <a:t>Vláda je však odpovědna pouze jako celek, vyloučena je tedy individuální odpovědnost jednotlivých členů vlády</a:t>
            </a:r>
            <a:r>
              <a:rPr lang="cs-CZ" dirty="0" smtClean="0"/>
              <a:t>.</a:t>
            </a:r>
            <a:endParaRPr lang="cs-CZ" dirty="0"/>
          </a:p>
          <a:p>
            <a:pPr algn="just"/>
            <a:endParaRPr lang="cs-CZ" dirty="0"/>
          </a:p>
        </p:txBody>
      </p:sp>
    </p:spTree>
    <p:extLst>
      <p:ext uri="{BB962C8B-B14F-4D97-AF65-F5344CB8AC3E}">
        <p14:creationId xmlns:p14="http://schemas.microsoft.com/office/powerpoint/2010/main" val="26144388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Kontrola veřejné správy II.,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20</a:t>
            </a:fld>
            <a:endParaRPr lang="cs-CZ"/>
          </a:p>
        </p:txBody>
      </p:sp>
      <p:sp>
        <p:nvSpPr>
          <p:cNvPr id="4" name="TextovéPole 3"/>
          <p:cNvSpPr txBox="1"/>
          <p:nvPr/>
        </p:nvSpPr>
        <p:spPr>
          <a:xfrm>
            <a:off x="323528" y="404664"/>
            <a:ext cx="8496944" cy="5724644"/>
          </a:xfrm>
          <a:prstGeom prst="rect">
            <a:avLst/>
          </a:prstGeom>
          <a:noFill/>
        </p:spPr>
        <p:txBody>
          <a:bodyPr wrap="square" rtlCol="0">
            <a:spAutoFit/>
          </a:bodyPr>
          <a:lstStyle/>
          <a:p>
            <a:r>
              <a:rPr lang="cs-CZ" sz="2400" b="1" dirty="0" smtClean="0"/>
              <a:t>Právo na informace ve veřejné správě</a:t>
            </a:r>
          </a:p>
          <a:p>
            <a:endParaRPr lang="cs-CZ" dirty="0"/>
          </a:p>
          <a:p>
            <a:r>
              <a:rPr lang="cs-CZ" dirty="0" smtClean="0"/>
              <a:t>Vyhází z vymezení základních práv v LZPS:</a:t>
            </a:r>
          </a:p>
          <a:p>
            <a:endParaRPr lang="cs-CZ" dirty="0"/>
          </a:p>
          <a:p>
            <a:r>
              <a:rPr lang="cs-CZ" dirty="0" smtClean="0"/>
              <a:t>Čl. 17 odst. </a:t>
            </a:r>
            <a:r>
              <a:rPr lang="cs-CZ" dirty="0"/>
              <a:t>1 - </a:t>
            </a:r>
            <a:r>
              <a:rPr lang="cs-CZ" b="1" i="1" dirty="0"/>
              <a:t>Svoboda projevu a právo na informace </a:t>
            </a:r>
            <a:r>
              <a:rPr lang="cs-CZ" i="1" dirty="0"/>
              <a:t>jsou zaručeny</a:t>
            </a:r>
            <a:r>
              <a:rPr lang="cs-CZ" i="1" dirty="0" smtClean="0"/>
              <a:t>.</a:t>
            </a:r>
          </a:p>
          <a:p>
            <a:endParaRPr lang="cs-CZ" b="1" i="1" dirty="0"/>
          </a:p>
          <a:p>
            <a:pPr algn="just"/>
            <a:r>
              <a:rPr lang="cs-CZ" dirty="0" smtClean="0"/>
              <a:t>Čl. </a:t>
            </a:r>
            <a:r>
              <a:rPr lang="cs-CZ" dirty="0"/>
              <a:t>17 odst</a:t>
            </a:r>
            <a:r>
              <a:rPr lang="cs-CZ" dirty="0" smtClean="0"/>
              <a:t>. 5 </a:t>
            </a:r>
            <a:r>
              <a:rPr lang="cs-CZ" dirty="0"/>
              <a:t>- </a:t>
            </a:r>
            <a:r>
              <a:rPr lang="cs-CZ" b="1" i="1" dirty="0" smtClean="0"/>
              <a:t>Státní </a:t>
            </a:r>
            <a:r>
              <a:rPr lang="cs-CZ" b="1" i="1" dirty="0"/>
              <a:t>orgány a orgány územní samosprávy jsou povinny přiměřeným způsobem poskytovat informace o své činnosti. </a:t>
            </a:r>
            <a:r>
              <a:rPr lang="cs-CZ" i="1" dirty="0"/>
              <a:t>Podmínky a provedení stanoví zákon</a:t>
            </a:r>
            <a:r>
              <a:rPr lang="cs-CZ" i="1" dirty="0" smtClean="0"/>
              <a:t>.</a:t>
            </a:r>
          </a:p>
          <a:p>
            <a:endParaRPr lang="cs-CZ" dirty="0" smtClean="0"/>
          </a:p>
          <a:p>
            <a:r>
              <a:rPr lang="cs-CZ" dirty="0" smtClean="0"/>
              <a:t>Čl. 35 odst. </a:t>
            </a:r>
            <a:r>
              <a:rPr lang="cs-CZ" dirty="0"/>
              <a:t>2 - </a:t>
            </a:r>
            <a:r>
              <a:rPr lang="cs-CZ" i="1" dirty="0"/>
              <a:t>Každý má právo na </a:t>
            </a:r>
            <a:r>
              <a:rPr lang="cs-CZ" b="1" i="1" dirty="0"/>
              <a:t>včasné a úplné informace o stavu životního prostředí a přírodních zdrojů.</a:t>
            </a:r>
          </a:p>
          <a:p>
            <a:r>
              <a:rPr lang="cs-CZ" dirty="0"/>
              <a:t> </a:t>
            </a:r>
          </a:p>
          <a:p>
            <a:pPr algn="just"/>
            <a:r>
              <a:rPr lang="cs-CZ" dirty="0" smtClean="0"/>
              <a:t>Právo na informace je vždy třeba vnímat v souvislostech s právem na ochranu soukromí a osobních údajů:</a:t>
            </a:r>
          </a:p>
          <a:p>
            <a:pPr algn="just"/>
            <a:endParaRPr lang="cs-CZ" dirty="0"/>
          </a:p>
          <a:p>
            <a:pPr algn="just"/>
            <a:r>
              <a:rPr lang="cs-CZ" dirty="0" smtClean="0"/>
              <a:t>Čl. 10 odst. </a:t>
            </a:r>
            <a:r>
              <a:rPr lang="cs-CZ" dirty="0"/>
              <a:t>1, 2, 3: </a:t>
            </a:r>
            <a:r>
              <a:rPr lang="cs-CZ" i="1" dirty="0"/>
              <a:t>Každý má právo, aby byla </a:t>
            </a:r>
            <a:r>
              <a:rPr lang="cs-CZ" b="1" i="1" dirty="0"/>
              <a:t>zachována jeho lidská důstojnost, osobní čest, dobrá pověst a chráněno jeho jméno</a:t>
            </a:r>
            <a:r>
              <a:rPr lang="cs-CZ" i="1" dirty="0" smtClean="0"/>
              <a:t>. Každý </a:t>
            </a:r>
            <a:r>
              <a:rPr lang="cs-CZ" i="1" dirty="0"/>
              <a:t>má právo na </a:t>
            </a:r>
            <a:r>
              <a:rPr lang="cs-CZ" b="1" i="1" dirty="0"/>
              <a:t>ochranu před neoprávněným zasahováním do soukromého a rodinného života</a:t>
            </a:r>
            <a:r>
              <a:rPr lang="cs-CZ" i="1" dirty="0" smtClean="0"/>
              <a:t>. Každý </a:t>
            </a:r>
            <a:r>
              <a:rPr lang="cs-CZ" i="1" dirty="0"/>
              <a:t>má právo na </a:t>
            </a:r>
            <a:r>
              <a:rPr lang="cs-CZ" b="1" i="1" dirty="0"/>
              <a:t>ochranu před neoprávněným shromažďováním, zveřejňováním nebo jiným zneužíváním údajů o své osobě</a:t>
            </a:r>
            <a:r>
              <a:rPr lang="cs-CZ" i="1" dirty="0"/>
              <a:t>. </a:t>
            </a:r>
          </a:p>
        </p:txBody>
      </p:sp>
    </p:spTree>
    <p:extLst>
      <p:ext uri="{BB962C8B-B14F-4D97-AF65-F5344CB8AC3E}">
        <p14:creationId xmlns:p14="http://schemas.microsoft.com/office/powerpoint/2010/main" val="16615232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Kontrola veřejné správy II.,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21</a:t>
            </a:fld>
            <a:endParaRPr lang="cs-CZ"/>
          </a:p>
        </p:txBody>
      </p:sp>
      <p:sp>
        <p:nvSpPr>
          <p:cNvPr id="4" name="TextovéPole 3"/>
          <p:cNvSpPr txBox="1"/>
          <p:nvPr/>
        </p:nvSpPr>
        <p:spPr>
          <a:xfrm>
            <a:off x="251520" y="548680"/>
            <a:ext cx="8640960" cy="5724644"/>
          </a:xfrm>
          <a:prstGeom prst="rect">
            <a:avLst/>
          </a:prstGeom>
          <a:noFill/>
        </p:spPr>
        <p:txBody>
          <a:bodyPr wrap="square" rtlCol="0">
            <a:spAutoFit/>
          </a:bodyPr>
          <a:lstStyle/>
          <a:p>
            <a:r>
              <a:rPr lang="cs-CZ" sz="2400" b="1" dirty="0"/>
              <a:t>Právo na informace ve veřejné správě</a:t>
            </a:r>
          </a:p>
          <a:p>
            <a:endParaRPr lang="cs-CZ" dirty="0" smtClean="0"/>
          </a:p>
          <a:p>
            <a:pPr algn="just"/>
            <a:r>
              <a:rPr lang="cs-CZ" dirty="0" smtClean="0"/>
              <a:t>Konkrétnější právní úpravu obsahuje </a:t>
            </a:r>
            <a:r>
              <a:rPr lang="cs-CZ" b="1" dirty="0" smtClean="0"/>
              <a:t>zákon č. 106/1999 Sb., o svobodném přístupu k informacím</a:t>
            </a:r>
            <a:r>
              <a:rPr lang="cs-CZ" dirty="0" smtClean="0"/>
              <a:t>, ve znění pozdějších </a:t>
            </a:r>
            <a:r>
              <a:rPr lang="cs-CZ" dirty="0"/>
              <a:t>předpisů. Tento zákon zapracovává příslušné předpisy Evropské </a:t>
            </a:r>
            <a:r>
              <a:rPr lang="cs-CZ" dirty="0" smtClean="0"/>
              <a:t>unie </a:t>
            </a:r>
            <a:r>
              <a:rPr lang="cs-CZ" dirty="0"/>
              <a:t>a upravuje pravidla pro poskytování informací a dále upravuje podmínky práva svobodného přístupu k těmto informacím.</a:t>
            </a:r>
          </a:p>
          <a:p>
            <a:pPr algn="just"/>
            <a:r>
              <a:rPr lang="cs-CZ" dirty="0"/>
              <a:t> </a:t>
            </a:r>
          </a:p>
          <a:p>
            <a:pPr algn="just"/>
            <a:r>
              <a:rPr lang="cs-CZ" b="1" dirty="0"/>
              <a:t>Povinnými subjekty</a:t>
            </a:r>
            <a:r>
              <a:rPr lang="cs-CZ" dirty="0"/>
              <a:t>, které mají podle tohoto zákona povinnost poskytovat informace vztahující se k jejich působnosti, jsou </a:t>
            </a:r>
            <a:r>
              <a:rPr lang="cs-CZ" b="1" dirty="0"/>
              <a:t>státní orgány, územní samosprávné celky a jejich orgány a veřejné instituce</a:t>
            </a:r>
            <a:r>
              <a:rPr lang="cs-CZ" dirty="0" smtClean="0"/>
              <a:t>. Povinnými </a:t>
            </a:r>
            <a:r>
              <a:rPr lang="cs-CZ" dirty="0"/>
              <a:t>subjekty jsou dále ty subjekty, kterým zákon svěřil rozhodování o právech, právem chráněných zájmech nebo povinnostech fyzických nebo právnických osob v oblasti veřejné správy, a to pouze v rozsahu této jejich rozhodovací činnosti</a:t>
            </a:r>
            <a:r>
              <a:rPr lang="cs-CZ" dirty="0" smtClean="0"/>
              <a:t>.</a:t>
            </a:r>
          </a:p>
          <a:p>
            <a:pPr algn="just"/>
            <a:endParaRPr lang="cs-CZ" dirty="0"/>
          </a:p>
          <a:p>
            <a:pPr algn="just"/>
            <a:r>
              <a:rPr lang="cs-CZ" dirty="0"/>
              <a:t>Zákon se </a:t>
            </a:r>
            <a:r>
              <a:rPr lang="cs-CZ" b="1" dirty="0"/>
              <a:t>nevztahuje na poskytování informací</a:t>
            </a:r>
            <a:r>
              <a:rPr lang="cs-CZ" dirty="0"/>
              <a:t>, které jsou předmětem průmyslového </a:t>
            </a:r>
            <a:r>
              <a:rPr lang="cs-CZ" dirty="0" smtClean="0"/>
              <a:t>vlastnictví, </a:t>
            </a:r>
            <a:r>
              <a:rPr lang="cs-CZ" dirty="0"/>
              <a:t>a dalších informací, pokud zvláštní </a:t>
            </a:r>
            <a:r>
              <a:rPr lang="cs-CZ" dirty="0" smtClean="0"/>
              <a:t>zákon (např. z</a:t>
            </a:r>
            <a:r>
              <a:rPr lang="pt-BR" dirty="0" smtClean="0"/>
              <a:t>ákon </a:t>
            </a:r>
            <a:r>
              <a:rPr lang="pt-BR" dirty="0"/>
              <a:t>č. 123/1998 Sb., o právu na informace o životním prostředí, </a:t>
            </a:r>
            <a:r>
              <a:rPr lang="cs-CZ" dirty="0" smtClean="0"/>
              <a:t> ve znění pozdějších předpisů) upravuje </a:t>
            </a:r>
            <a:r>
              <a:rPr lang="cs-CZ" dirty="0"/>
              <a:t>jejich poskytování, zejména vyřízení žádosti včetně náležitostí a způsobu podání žádosti, lhůt, opravných prostředků a způsobu poskytnutí </a:t>
            </a:r>
            <a:r>
              <a:rPr lang="cs-CZ" dirty="0" smtClean="0"/>
              <a:t>informací. Povinnost </a:t>
            </a:r>
            <a:r>
              <a:rPr lang="cs-CZ" dirty="0"/>
              <a:t>poskytovat informace se netýká dotazů na </a:t>
            </a:r>
            <a:r>
              <a:rPr lang="cs-CZ" b="1" dirty="0"/>
              <a:t>názory, budoucí rozhodnutí a vytváření nových informací</a:t>
            </a:r>
            <a:r>
              <a:rPr lang="cs-CZ" dirty="0" smtClean="0"/>
              <a:t>. </a:t>
            </a:r>
            <a:endParaRPr lang="cs-CZ" dirty="0"/>
          </a:p>
        </p:txBody>
      </p:sp>
    </p:spTree>
    <p:extLst>
      <p:ext uri="{BB962C8B-B14F-4D97-AF65-F5344CB8AC3E}">
        <p14:creationId xmlns:p14="http://schemas.microsoft.com/office/powerpoint/2010/main" val="7423457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Kontrola veřejné správy II.,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22</a:t>
            </a:fld>
            <a:endParaRPr lang="cs-CZ"/>
          </a:p>
        </p:txBody>
      </p:sp>
      <p:sp>
        <p:nvSpPr>
          <p:cNvPr id="4" name="TextovéPole 3"/>
          <p:cNvSpPr txBox="1"/>
          <p:nvPr/>
        </p:nvSpPr>
        <p:spPr>
          <a:xfrm>
            <a:off x="323528" y="476672"/>
            <a:ext cx="8424936" cy="5724644"/>
          </a:xfrm>
          <a:prstGeom prst="rect">
            <a:avLst/>
          </a:prstGeom>
          <a:noFill/>
        </p:spPr>
        <p:txBody>
          <a:bodyPr wrap="square" rtlCol="0">
            <a:spAutoFit/>
          </a:bodyPr>
          <a:lstStyle/>
          <a:p>
            <a:r>
              <a:rPr lang="cs-CZ" sz="2400" b="1" dirty="0"/>
              <a:t>Právo na informace ve veřejné správě</a:t>
            </a:r>
          </a:p>
          <a:p>
            <a:endParaRPr lang="cs-CZ" dirty="0" smtClean="0"/>
          </a:p>
          <a:p>
            <a:r>
              <a:rPr lang="cs-CZ" dirty="0"/>
              <a:t>Povinné subjekty poskytují informace na základě žádosti nebo zveřejněním</a:t>
            </a:r>
            <a:r>
              <a:rPr lang="cs-CZ" dirty="0" smtClean="0"/>
              <a:t>.</a:t>
            </a:r>
          </a:p>
          <a:p>
            <a:endParaRPr lang="cs-CZ" dirty="0"/>
          </a:p>
          <a:p>
            <a:pPr algn="just"/>
            <a:r>
              <a:rPr lang="cs-CZ" dirty="0"/>
              <a:t>Každý </a:t>
            </a:r>
            <a:r>
              <a:rPr lang="cs-CZ" b="1" dirty="0"/>
              <a:t>povinný subjekt musí pro informování veřejnosti</a:t>
            </a:r>
            <a:r>
              <a:rPr lang="cs-CZ" dirty="0"/>
              <a:t> ve svém sídle a svých úřadovnách </a:t>
            </a:r>
            <a:r>
              <a:rPr lang="cs-CZ" b="1" dirty="0"/>
              <a:t>zveřejnit </a:t>
            </a:r>
            <a:r>
              <a:rPr lang="cs-CZ" dirty="0"/>
              <a:t>na místě, které je všeobecně přístupné, jakož i umožnit pořízení jejich kopie, </a:t>
            </a:r>
            <a:r>
              <a:rPr lang="cs-CZ" b="1" dirty="0"/>
              <a:t>tyto informace</a:t>
            </a:r>
            <a:r>
              <a:rPr lang="cs-CZ" dirty="0"/>
              <a:t>:</a:t>
            </a:r>
          </a:p>
          <a:p>
            <a:pPr algn="just"/>
            <a:r>
              <a:rPr lang="cs-CZ" dirty="0"/>
              <a:t> </a:t>
            </a:r>
          </a:p>
          <a:p>
            <a:pPr marL="342900" indent="-342900" algn="just">
              <a:buFont typeface="+mj-lt"/>
              <a:buAutoNum type="alphaLcParenR"/>
            </a:pPr>
            <a:r>
              <a:rPr lang="cs-CZ" dirty="0" smtClean="0"/>
              <a:t>důvod </a:t>
            </a:r>
            <a:r>
              <a:rPr lang="cs-CZ" dirty="0"/>
              <a:t>a způsob založení povinného subjektu, včetně podmínek a principů, za kterých provozuje svoji činnost</a:t>
            </a:r>
            <a:r>
              <a:rPr lang="cs-CZ" dirty="0" smtClean="0"/>
              <a:t>, </a:t>
            </a:r>
            <a:endParaRPr lang="cs-CZ" dirty="0"/>
          </a:p>
          <a:p>
            <a:pPr marL="342900" indent="-342900" algn="just">
              <a:buFont typeface="+mj-lt"/>
              <a:buAutoNum type="alphaLcParenR"/>
            </a:pPr>
            <a:r>
              <a:rPr lang="cs-CZ" dirty="0" smtClean="0"/>
              <a:t>popis </a:t>
            </a:r>
            <a:r>
              <a:rPr lang="cs-CZ" dirty="0"/>
              <a:t>své organizační struktury, místo a způsob, jak získat příslušné informace, kde lze podat žádost či stížnost, předložit návrh, podnět či jiné dožádání anebo obdržet rozhodnutí o právech a povinnostech osob</a:t>
            </a:r>
            <a:r>
              <a:rPr lang="cs-CZ" dirty="0" smtClean="0"/>
              <a:t>, </a:t>
            </a:r>
            <a:endParaRPr lang="cs-CZ" dirty="0"/>
          </a:p>
          <a:p>
            <a:pPr marL="342900" indent="-342900" algn="just">
              <a:buFont typeface="+mj-lt"/>
              <a:buAutoNum type="alphaLcParenR"/>
            </a:pPr>
            <a:r>
              <a:rPr lang="cs-CZ" dirty="0" smtClean="0"/>
              <a:t>místo</a:t>
            </a:r>
            <a:r>
              <a:rPr lang="cs-CZ" dirty="0"/>
              <a:t>, lhůtu a způsob, kde lze podat opravný prostředek proti rozhodnutím povinného subjektu o právech a povinnostech osob, a to včetně výslovného uvedení požadavků, které jsou v této souvislosti kladeny na žadatele, jakož i popis postupů a pravidel, která je třeba dodržovat při těchto činnostech, a označení příslušného formuláře a způsob a místo, kde lze takový formulář získat</a:t>
            </a:r>
            <a:r>
              <a:rPr lang="cs-CZ" dirty="0" smtClean="0"/>
              <a:t>, </a:t>
            </a:r>
            <a:endParaRPr lang="cs-CZ" dirty="0"/>
          </a:p>
          <a:p>
            <a:pPr marL="342900" indent="-342900" algn="just">
              <a:buFont typeface="+mj-lt"/>
              <a:buAutoNum type="alphaLcParenR"/>
            </a:pPr>
            <a:r>
              <a:rPr lang="cs-CZ" dirty="0" smtClean="0"/>
              <a:t>postup</a:t>
            </a:r>
            <a:r>
              <a:rPr lang="cs-CZ" dirty="0"/>
              <a:t>, který musí povinný subjekt dodržovat při vyřizování všech žádostí, návrhů i jiných dožádání občanů, a to včetně příslušných lhůt, které je třeba dodržovat</a:t>
            </a:r>
            <a:r>
              <a:rPr lang="cs-CZ" dirty="0" smtClean="0"/>
              <a:t>, </a:t>
            </a:r>
            <a:endParaRPr lang="cs-CZ" dirty="0"/>
          </a:p>
        </p:txBody>
      </p:sp>
    </p:spTree>
    <p:extLst>
      <p:ext uri="{BB962C8B-B14F-4D97-AF65-F5344CB8AC3E}">
        <p14:creationId xmlns:p14="http://schemas.microsoft.com/office/powerpoint/2010/main" val="7023454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Kontrola veřejné správy II.,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23</a:t>
            </a:fld>
            <a:endParaRPr lang="cs-CZ"/>
          </a:p>
        </p:txBody>
      </p:sp>
      <p:sp>
        <p:nvSpPr>
          <p:cNvPr id="4" name="TextovéPole 3"/>
          <p:cNvSpPr txBox="1"/>
          <p:nvPr/>
        </p:nvSpPr>
        <p:spPr>
          <a:xfrm>
            <a:off x="251520" y="476672"/>
            <a:ext cx="8424936" cy="5770811"/>
          </a:xfrm>
          <a:prstGeom prst="rect">
            <a:avLst/>
          </a:prstGeom>
          <a:noFill/>
        </p:spPr>
        <p:txBody>
          <a:bodyPr wrap="square" rtlCol="0">
            <a:spAutoFit/>
          </a:bodyPr>
          <a:lstStyle/>
          <a:p>
            <a:pPr algn="just"/>
            <a:r>
              <a:rPr lang="cs-CZ" sz="2400" b="1" dirty="0" smtClean="0"/>
              <a:t>Právo na informace ve veřejné správě</a:t>
            </a:r>
          </a:p>
          <a:p>
            <a:pPr algn="just"/>
            <a:endParaRPr lang="cs-CZ" sz="1000" dirty="0"/>
          </a:p>
          <a:p>
            <a:pPr marL="342900" indent="-342900" algn="just">
              <a:buFont typeface="+mj-lt"/>
              <a:buAutoNum type="alphaLcParenR" startAt="5"/>
            </a:pPr>
            <a:r>
              <a:rPr lang="cs-CZ" dirty="0" smtClean="0"/>
              <a:t>přehled </a:t>
            </a:r>
            <a:r>
              <a:rPr lang="cs-CZ" dirty="0"/>
              <a:t>nejdůležitějších předpisů, podle nichž povinný subjekt zejména jedná a rozhoduje, které stanovují právo žádat informace a povinnost poskytovat informace a které upravují další práva občanů ve vztahu k povinnému subjektu, a to včetně informace, kde a kdy jsou tyto předpisy poskytnuty k nahlédnutí,</a:t>
            </a:r>
          </a:p>
          <a:p>
            <a:pPr marL="342900" indent="-342900" algn="just">
              <a:buFont typeface="+mj-lt"/>
              <a:buAutoNum type="alphaLcParenR" startAt="5"/>
            </a:pPr>
            <a:r>
              <a:rPr lang="cs-CZ" dirty="0" smtClean="0"/>
              <a:t>sazebník </a:t>
            </a:r>
            <a:r>
              <a:rPr lang="cs-CZ" dirty="0"/>
              <a:t>úhrad za poskytování informací,</a:t>
            </a:r>
          </a:p>
          <a:p>
            <a:pPr marL="342900" indent="-342900" algn="just">
              <a:buFont typeface="+mj-lt"/>
              <a:buAutoNum type="alphaLcParenR" startAt="5"/>
            </a:pPr>
            <a:r>
              <a:rPr lang="cs-CZ" dirty="0" smtClean="0"/>
              <a:t>výroční </a:t>
            </a:r>
            <a:r>
              <a:rPr lang="cs-CZ" dirty="0"/>
              <a:t>zprávu za předcházející kalendářní rok o své činnosti v oblasti poskytování </a:t>
            </a:r>
            <a:r>
              <a:rPr lang="cs-CZ" dirty="0" smtClean="0"/>
              <a:t>informací,</a:t>
            </a:r>
            <a:endParaRPr lang="cs-CZ" dirty="0"/>
          </a:p>
          <a:p>
            <a:pPr marL="342900" indent="-342900" algn="just">
              <a:buFont typeface="+mj-lt"/>
              <a:buAutoNum type="alphaLcParenR" startAt="5"/>
            </a:pPr>
            <a:r>
              <a:rPr lang="cs-CZ" dirty="0" smtClean="0"/>
              <a:t>výhradní </a:t>
            </a:r>
            <a:r>
              <a:rPr lang="cs-CZ" dirty="0"/>
              <a:t>licence poskytnuté podle § 14a odst. 4,</a:t>
            </a:r>
          </a:p>
          <a:p>
            <a:pPr marL="342900" indent="-342900" algn="just">
              <a:buFont typeface="+mj-lt"/>
              <a:buAutoNum type="alphaLcParenR" startAt="5"/>
            </a:pPr>
            <a:r>
              <a:rPr lang="cs-CZ" dirty="0" smtClean="0"/>
              <a:t>usnesení </a:t>
            </a:r>
            <a:r>
              <a:rPr lang="cs-CZ" dirty="0"/>
              <a:t>nadřízeného orgánu o výši úhrad vydaná podle § 16a odst. 7,</a:t>
            </a:r>
          </a:p>
          <a:p>
            <a:pPr marL="342900" indent="-342900" algn="just">
              <a:buFont typeface="+mj-lt"/>
              <a:buAutoNum type="alphaLcParenR" startAt="5"/>
            </a:pPr>
            <a:r>
              <a:rPr lang="cs-CZ" dirty="0" smtClean="0"/>
              <a:t>elektronickou </a:t>
            </a:r>
            <a:r>
              <a:rPr lang="cs-CZ" dirty="0"/>
              <a:t>adresu podatelny.</a:t>
            </a:r>
          </a:p>
          <a:p>
            <a:endParaRPr lang="cs-CZ" sz="1000" dirty="0" smtClean="0"/>
          </a:p>
          <a:p>
            <a:pPr algn="just"/>
            <a:r>
              <a:rPr lang="cs-CZ" dirty="0"/>
              <a:t>Povinné subjekty jsou ve svém sídle povinny </a:t>
            </a:r>
            <a:r>
              <a:rPr lang="cs-CZ" b="1" dirty="0"/>
              <a:t>v úředních hodinách </a:t>
            </a:r>
            <a:r>
              <a:rPr lang="cs-CZ" b="1" dirty="0" smtClean="0"/>
              <a:t>zpřístupnit </a:t>
            </a:r>
            <a:r>
              <a:rPr lang="cs-CZ" dirty="0" smtClean="0"/>
              <a:t>právní </a:t>
            </a:r>
            <a:r>
              <a:rPr lang="cs-CZ" dirty="0"/>
              <a:t>předpisy vydávané v rámci jejich působnosti</a:t>
            </a:r>
            <a:r>
              <a:rPr lang="cs-CZ" dirty="0" smtClean="0"/>
              <a:t>, seznamy </a:t>
            </a:r>
            <a:r>
              <a:rPr lang="cs-CZ" dirty="0"/>
              <a:t>hlavních dokumentů, zejména koncepční, strategické a programové povahy, které mohou být poskytnuty podle tohoto zákona včetně případných návrhů licenčních </a:t>
            </a:r>
            <a:r>
              <a:rPr lang="cs-CZ" dirty="0" smtClean="0"/>
              <a:t>smluv, a to </a:t>
            </a:r>
            <a:r>
              <a:rPr lang="cs-CZ" dirty="0"/>
              <a:t>tak, aby do nich mohl každý nahlédnout a pořídit si opis, výpis nebo kopii</a:t>
            </a:r>
            <a:r>
              <a:rPr lang="cs-CZ" dirty="0" smtClean="0"/>
              <a:t>.</a:t>
            </a:r>
          </a:p>
          <a:p>
            <a:pPr algn="just"/>
            <a:endParaRPr lang="cs-CZ" sz="1000" dirty="0"/>
          </a:p>
          <a:p>
            <a:pPr algn="just"/>
            <a:r>
              <a:rPr lang="cs-CZ" dirty="0"/>
              <a:t>Do 15 dnů od poskytnutí informací na žádost </a:t>
            </a:r>
            <a:r>
              <a:rPr lang="cs-CZ" b="1" dirty="0"/>
              <a:t>povinný subjekt tyto informace </a:t>
            </a:r>
            <a:r>
              <a:rPr lang="cs-CZ" dirty="0"/>
              <a:t>zveřejní způsobem umožňujícím dálkový přístup.</a:t>
            </a:r>
          </a:p>
        </p:txBody>
      </p:sp>
    </p:spTree>
    <p:extLst>
      <p:ext uri="{BB962C8B-B14F-4D97-AF65-F5344CB8AC3E}">
        <p14:creationId xmlns:p14="http://schemas.microsoft.com/office/powerpoint/2010/main" val="29346755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Kontrola veřejné správy II.,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24</a:t>
            </a:fld>
            <a:endParaRPr lang="cs-CZ"/>
          </a:p>
        </p:txBody>
      </p:sp>
      <p:sp>
        <p:nvSpPr>
          <p:cNvPr id="4" name="TextovéPole 3"/>
          <p:cNvSpPr txBox="1"/>
          <p:nvPr/>
        </p:nvSpPr>
        <p:spPr>
          <a:xfrm>
            <a:off x="467544" y="135293"/>
            <a:ext cx="8352928" cy="5447645"/>
          </a:xfrm>
          <a:prstGeom prst="rect">
            <a:avLst/>
          </a:prstGeom>
          <a:noFill/>
        </p:spPr>
        <p:txBody>
          <a:bodyPr wrap="square" rtlCol="0">
            <a:spAutoFit/>
          </a:bodyPr>
          <a:lstStyle/>
          <a:p>
            <a:r>
              <a:rPr lang="cs-CZ" sz="2400" b="1" dirty="0"/>
              <a:t>Právo na informace ve veřejné správě</a:t>
            </a:r>
          </a:p>
          <a:p>
            <a:endParaRPr lang="cs-CZ" dirty="0" smtClean="0"/>
          </a:p>
          <a:p>
            <a:pPr algn="just"/>
            <a:r>
              <a:rPr lang="cs-CZ" dirty="0"/>
              <a:t>Pokud žádost o poskytnutí informace směřuje k </a:t>
            </a:r>
            <a:r>
              <a:rPr lang="cs-CZ" b="1" dirty="0"/>
              <a:t>poskytnutí zveřejněné informace</a:t>
            </a:r>
            <a:r>
              <a:rPr lang="cs-CZ" dirty="0"/>
              <a:t>, může povinný subjekt co nejdříve, nejpozději však do sedmi dnů, místo poskytnutí informace sdělit žadateli údaje umožňující vyhledání a získání zveřejněné informace, zejména odkaz na internetovou stránku, kde se informace nachází.</a:t>
            </a:r>
          </a:p>
          <a:p>
            <a:endParaRPr lang="cs-CZ" dirty="0" smtClean="0"/>
          </a:p>
          <a:p>
            <a:pPr algn="just"/>
            <a:r>
              <a:rPr lang="cs-CZ" dirty="0" smtClean="0"/>
              <a:t>Pokud </a:t>
            </a:r>
            <a:r>
              <a:rPr lang="cs-CZ" dirty="0"/>
              <a:t>žadatel trvá na přímém poskytnutí zveřejněné informace, povinný subjekt mu ji poskytne; to neplatí, pokud byla žádost o poskytnutí informace podána elektronicky a pokud je požadovaná informace zveřejněna způsobem umožňujícím dálkový přístup a žadateli byl sdělen odkaz na internetovou stránku, kde se informace nachází.</a:t>
            </a:r>
          </a:p>
          <a:p>
            <a:r>
              <a:rPr lang="cs-CZ" dirty="0"/>
              <a:t> </a:t>
            </a:r>
          </a:p>
          <a:p>
            <a:pPr algn="just"/>
            <a:r>
              <a:rPr lang="cs-CZ" b="1" dirty="0"/>
              <a:t>Informace týkající se osobnosti, projevů osobní povahy, soukromí fyzické osoby a osobní údaje </a:t>
            </a:r>
            <a:r>
              <a:rPr lang="cs-CZ" dirty="0"/>
              <a:t>povinný subjekt poskytne jen v souladu s právními předpisy, upravujícími jejich </a:t>
            </a:r>
            <a:r>
              <a:rPr lang="cs-CZ" dirty="0" smtClean="0"/>
              <a:t>ochranu.</a:t>
            </a:r>
            <a:endParaRPr lang="cs-CZ" dirty="0"/>
          </a:p>
          <a:p>
            <a:r>
              <a:rPr lang="cs-CZ" dirty="0"/>
              <a:t> </a:t>
            </a:r>
            <a:endParaRPr lang="cs-CZ" dirty="0" smtClean="0"/>
          </a:p>
          <a:p>
            <a:pPr algn="just"/>
            <a:r>
              <a:rPr lang="cs-CZ" dirty="0"/>
              <a:t>Všechna </a:t>
            </a:r>
            <a:r>
              <a:rPr lang="cs-CZ" b="1" dirty="0"/>
              <a:t>omezení práva na informace </a:t>
            </a:r>
            <a:r>
              <a:rPr lang="cs-CZ" dirty="0"/>
              <a:t>provede povinný subjekt tak, že poskytne požadované informace včetně doprovodných informací po vyloučení těch informací, u nichž to stanoví zákon. </a:t>
            </a:r>
          </a:p>
        </p:txBody>
      </p:sp>
    </p:spTree>
    <p:extLst>
      <p:ext uri="{BB962C8B-B14F-4D97-AF65-F5344CB8AC3E}">
        <p14:creationId xmlns:p14="http://schemas.microsoft.com/office/powerpoint/2010/main" val="21151252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Kontrola veřejné správy II.,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25</a:t>
            </a:fld>
            <a:endParaRPr lang="cs-CZ"/>
          </a:p>
        </p:txBody>
      </p:sp>
      <p:sp>
        <p:nvSpPr>
          <p:cNvPr id="4" name="TextovéPole 3"/>
          <p:cNvSpPr txBox="1"/>
          <p:nvPr/>
        </p:nvSpPr>
        <p:spPr>
          <a:xfrm>
            <a:off x="323528" y="476672"/>
            <a:ext cx="8424936" cy="5770811"/>
          </a:xfrm>
          <a:prstGeom prst="rect">
            <a:avLst/>
          </a:prstGeom>
          <a:noFill/>
        </p:spPr>
        <p:txBody>
          <a:bodyPr wrap="square" rtlCol="0">
            <a:spAutoFit/>
          </a:bodyPr>
          <a:lstStyle/>
          <a:p>
            <a:r>
              <a:rPr lang="cs-CZ" sz="2400" b="1" dirty="0" smtClean="0"/>
              <a:t>Právo na informace ve veřejné správě</a:t>
            </a:r>
          </a:p>
          <a:p>
            <a:endParaRPr lang="cs-CZ" sz="1000" b="1" dirty="0"/>
          </a:p>
          <a:p>
            <a:r>
              <a:rPr lang="cs-CZ" b="1" dirty="0" smtClean="0"/>
              <a:t>Povinný </a:t>
            </a:r>
            <a:r>
              <a:rPr lang="cs-CZ" b="1" dirty="0"/>
              <a:t>subjekt informaci neposkytne, pokud</a:t>
            </a:r>
            <a:r>
              <a:rPr lang="cs-CZ" dirty="0"/>
              <a:t>:</a:t>
            </a:r>
          </a:p>
          <a:p>
            <a:r>
              <a:rPr lang="cs-CZ" dirty="0"/>
              <a:t> </a:t>
            </a:r>
          </a:p>
          <a:p>
            <a:pPr marL="285750" indent="-285750" algn="just">
              <a:buFont typeface="Wingdings" panose="05000000000000000000" pitchFamily="2" charset="2"/>
              <a:buChar char="§"/>
            </a:pPr>
            <a:r>
              <a:rPr lang="cs-CZ" dirty="0" smtClean="0"/>
              <a:t>jde </a:t>
            </a:r>
            <a:r>
              <a:rPr lang="cs-CZ" dirty="0"/>
              <a:t>o informaci vzniklou bez použití veřejných prostředků, která byla předána osobou, jíž takovouto povinnost zákon neukládá, pokud nesdělila, že s poskytnutím informace souhlasí</a:t>
            </a:r>
            <a:r>
              <a:rPr lang="cs-CZ" dirty="0" smtClean="0"/>
              <a:t>, </a:t>
            </a:r>
            <a:endParaRPr lang="cs-CZ" dirty="0"/>
          </a:p>
          <a:p>
            <a:pPr marL="285750" indent="-285750" algn="just">
              <a:buFont typeface="Wingdings" panose="05000000000000000000" pitchFamily="2" charset="2"/>
              <a:buChar char="§"/>
            </a:pPr>
            <a:r>
              <a:rPr lang="cs-CZ" dirty="0" smtClean="0"/>
              <a:t>ji </a:t>
            </a:r>
            <a:r>
              <a:rPr lang="cs-CZ" dirty="0"/>
              <a:t>zveřejňuje na základě zvláštního </a:t>
            </a:r>
            <a:r>
              <a:rPr lang="cs-CZ" dirty="0" smtClean="0"/>
              <a:t>zákona a </a:t>
            </a:r>
            <a:r>
              <a:rPr lang="cs-CZ" dirty="0"/>
              <a:t>v předem stanovených pravidelných obdobích až do nejbližšího následujícího období,</a:t>
            </a:r>
          </a:p>
          <a:p>
            <a:pPr marL="285750" indent="-285750" algn="just">
              <a:buFont typeface="Wingdings" panose="05000000000000000000" pitchFamily="2" charset="2"/>
              <a:buChar char="§"/>
            </a:pPr>
            <a:r>
              <a:rPr lang="cs-CZ" dirty="0" smtClean="0"/>
              <a:t>by </a:t>
            </a:r>
            <a:r>
              <a:rPr lang="cs-CZ" dirty="0"/>
              <a:t>tím byla porušena ochrana práv třetích osob k předmětu práva autorského nebo práv souvisejících s právem </a:t>
            </a:r>
            <a:r>
              <a:rPr lang="cs-CZ" dirty="0" smtClean="0"/>
              <a:t>autorským, </a:t>
            </a:r>
            <a:r>
              <a:rPr lang="cs-CZ" dirty="0"/>
              <a:t>nebo</a:t>
            </a:r>
          </a:p>
          <a:p>
            <a:pPr marL="285750" indent="-285750" algn="just">
              <a:buFont typeface="Wingdings" panose="05000000000000000000" pitchFamily="2" charset="2"/>
              <a:buChar char="§"/>
            </a:pPr>
            <a:r>
              <a:rPr lang="cs-CZ" dirty="0" smtClean="0"/>
              <a:t>jde </a:t>
            </a:r>
            <a:r>
              <a:rPr lang="cs-CZ" dirty="0"/>
              <a:t>o informaci, která se týká stability finančního </a:t>
            </a:r>
            <a:r>
              <a:rPr lang="cs-CZ" dirty="0" smtClean="0"/>
              <a:t>systému.  </a:t>
            </a:r>
            <a:endParaRPr lang="cs-CZ" dirty="0"/>
          </a:p>
          <a:p>
            <a:endParaRPr lang="cs-CZ" sz="1000" dirty="0" smtClean="0"/>
          </a:p>
          <a:p>
            <a:pPr algn="just"/>
            <a:r>
              <a:rPr lang="cs-CZ" dirty="0" smtClean="0"/>
              <a:t>V </a:t>
            </a:r>
            <a:r>
              <a:rPr lang="cs-CZ" dirty="0"/>
              <a:t>případě, že </a:t>
            </a:r>
            <a:r>
              <a:rPr lang="cs-CZ" b="1" dirty="0"/>
              <a:t>je žádost nesrozumitelná, není zřejmé, jaká informace je požadována, nebo je formulována příliš obecně</a:t>
            </a:r>
            <a:r>
              <a:rPr lang="cs-CZ" dirty="0"/>
              <a:t>, vyzve </a:t>
            </a:r>
            <a:r>
              <a:rPr lang="cs-CZ" dirty="0" smtClean="0"/>
              <a:t>povinný subjekt žadatele </a:t>
            </a:r>
            <a:r>
              <a:rPr lang="cs-CZ" dirty="0"/>
              <a:t>ve lhůtě do sedmi dnů od podání žádosti, aby žádost upřesnil, neupřesní-li žadatel žádost do 30 dnů ode dne doručení výzvy, rozhodne o odmítnutí </a:t>
            </a:r>
            <a:r>
              <a:rPr lang="cs-CZ" dirty="0" smtClean="0"/>
              <a:t>žádosti.</a:t>
            </a:r>
          </a:p>
          <a:p>
            <a:pPr algn="just"/>
            <a:endParaRPr lang="cs-CZ" sz="1000" dirty="0"/>
          </a:p>
          <a:p>
            <a:pPr algn="just"/>
            <a:r>
              <a:rPr lang="cs-CZ" dirty="0" smtClean="0"/>
              <a:t>V </a:t>
            </a:r>
            <a:r>
              <a:rPr lang="cs-CZ" dirty="0"/>
              <a:t>případě, že </a:t>
            </a:r>
            <a:r>
              <a:rPr lang="cs-CZ" b="1" dirty="0"/>
              <a:t>požadované informace se nevztahují k jeho působnosti</a:t>
            </a:r>
            <a:r>
              <a:rPr lang="cs-CZ" dirty="0" smtClean="0"/>
              <a:t>, poskytovatel </a:t>
            </a:r>
            <a:r>
              <a:rPr lang="cs-CZ" dirty="0"/>
              <a:t>žádost odloží a tuto odůvodněnou skutečnost sdělí do 7 dnů ode dne doručení žádosti </a:t>
            </a:r>
            <a:r>
              <a:rPr lang="cs-CZ" dirty="0" smtClean="0"/>
              <a:t>žadateli.</a:t>
            </a:r>
            <a:endParaRPr lang="cs-CZ" dirty="0"/>
          </a:p>
        </p:txBody>
      </p:sp>
    </p:spTree>
    <p:extLst>
      <p:ext uri="{BB962C8B-B14F-4D97-AF65-F5344CB8AC3E}">
        <p14:creationId xmlns:p14="http://schemas.microsoft.com/office/powerpoint/2010/main" val="37757089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Kontrola veřejné správy II.,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26</a:t>
            </a:fld>
            <a:endParaRPr lang="cs-CZ"/>
          </a:p>
        </p:txBody>
      </p:sp>
      <p:sp>
        <p:nvSpPr>
          <p:cNvPr id="4" name="TextovéPole 3"/>
          <p:cNvSpPr txBox="1"/>
          <p:nvPr/>
        </p:nvSpPr>
        <p:spPr>
          <a:xfrm>
            <a:off x="323528" y="476672"/>
            <a:ext cx="8352928" cy="5724644"/>
          </a:xfrm>
          <a:prstGeom prst="rect">
            <a:avLst/>
          </a:prstGeom>
          <a:noFill/>
        </p:spPr>
        <p:txBody>
          <a:bodyPr wrap="square" rtlCol="0">
            <a:spAutoFit/>
          </a:bodyPr>
          <a:lstStyle/>
          <a:p>
            <a:r>
              <a:rPr lang="cs-CZ" sz="2400" b="1" dirty="0"/>
              <a:t>Právo na informace ve veřejné správě</a:t>
            </a:r>
          </a:p>
          <a:p>
            <a:endParaRPr lang="cs-CZ" dirty="0" smtClean="0"/>
          </a:p>
          <a:p>
            <a:pPr algn="just"/>
            <a:r>
              <a:rPr lang="cs-CZ" b="1" dirty="0" smtClean="0"/>
              <a:t>Lhůta pro poskytnutí informace</a:t>
            </a:r>
            <a:r>
              <a:rPr lang="cs-CZ" dirty="0" smtClean="0"/>
              <a:t> je 15 dní od ode dne přijetí žádosti. Lhůtu může </a:t>
            </a:r>
            <a:r>
              <a:rPr lang="cs-CZ" dirty="0"/>
              <a:t>povinný subjekt prodloužit ze závažných důvodů, nejvýše však o </a:t>
            </a:r>
            <a:r>
              <a:rPr lang="cs-CZ" dirty="0" smtClean="0"/>
              <a:t>10 </a:t>
            </a:r>
            <a:r>
              <a:rPr lang="cs-CZ" dirty="0"/>
              <a:t>dní. Závažnými důvody jsou</a:t>
            </a:r>
            <a:r>
              <a:rPr lang="cs-CZ" dirty="0" smtClean="0"/>
              <a:t>:</a:t>
            </a:r>
          </a:p>
          <a:p>
            <a:pPr algn="just"/>
            <a:endParaRPr lang="cs-CZ" dirty="0"/>
          </a:p>
          <a:p>
            <a:pPr marL="285750" indent="-285750" algn="just">
              <a:buFont typeface="Wingdings" panose="05000000000000000000" pitchFamily="2" charset="2"/>
              <a:buChar char="q"/>
            </a:pPr>
            <a:r>
              <a:rPr lang="cs-CZ" dirty="0" smtClean="0"/>
              <a:t>vyhledání </a:t>
            </a:r>
            <a:r>
              <a:rPr lang="cs-CZ" dirty="0"/>
              <a:t>a sběr požadovaných informací v jiných úřadovnách, které jsou oddělené od úřadovny vyřizující žádost,</a:t>
            </a:r>
          </a:p>
          <a:p>
            <a:pPr marL="285750" indent="-285750" algn="just">
              <a:buFont typeface="Wingdings" panose="05000000000000000000" pitchFamily="2" charset="2"/>
              <a:buChar char="q"/>
            </a:pPr>
            <a:r>
              <a:rPr lang="cs-CZ" dirty="0" smtClean="0"/>
              <a:t>vyhledání </a:t>
            </a:r>
            <a:r>
              <a:rPr lang="cs-CZ" dirty="0"/>
              <a:t>a sběr objemného množství oddělených a odlišných informací požadovaných v jedné žádosti,</a:t>
            </a:r>
          </a:p>
          <a:p>
            <a:pPr marL="285750" indent="-285750" algn="just">
              <a:buFont typeface="Wingdings" panose="05000000000000000000" pitchFamily="2" charset="2"/>
              <a:buChar char="q"/>
            </a:pPr>
            <a:r>
              <a:rPr lang="cs-CZ" dirty="0" smtClean="0"/>
              <a:t>konzultace </a:t>
            </a:r>
            <a:r>
              <a:rPr lang="cs-CZ" dirty="0"/>
              <a:t>s jiným povinným subjektem, který má závažný zájem na rozhodnutí o žádosti, nebo mezi dvěma nebo více složkami povinného subjektu, které mají závažný zájem na předmětu žádosti.</a:t>
            </a:r>
          </a:p>
          <a:p>
            <a:endParaRPr lang="cs-CZ" dirty="0" smtClean="0"/>
          </a:p>
          <a:p>
            <a:r>
              <a:rPr lang="cs-CZ" dirty="0" smtClean="0"/>
              <a:t>Žadatel </a:t>
            </a:r>
            <a:r>
              <a:rPr lang="cs-CZ" dirty="0"/>
              <a:t>musí být o prodloužení lhůty i o jeho důvodech vždy prokazatelně informován, a to včas před uplynutím lhůty pro poskytnutí </a:t>
            </a:r>
            <a:r>
              <a:rPr lang="cs-CZ" dirty="0" smtClean="0"/>
              <a:t>informace.</a:t>
            </a:r>
          </a:p>
          <a:p>
            <a:endParaRPr lang="cs-CZ" dirty="0"/>
          </a:p>
          <a:p>
            <a:pPr algn="just"/>
            <a:r>
              <a:rPr lang="cs-CZ" dirty="0"/>
              <a:t>Pokud povinný subjekt žádosti, byť i jen zčásti, nevyhoví, vydá ve lhůtě pro vyřízení žádosti </a:t>
            </a:r>
            <a:r>
              <a:rPr lang="cs-CZ" b="1" dirty="0"/>
              <a:t>rozhodnutí o odmítnutí žádosti</a:t>
            </a:r>
            <a:r>
              <a:rPr lang="cs-CZ" dirty="0"/>
              <a:t>, popřípadě o </a:t>
            </a:r>
            <a:r>
              <a:rPr lang="cs-CZ" b="1" dirty="0"/>
              <a:t>odmítnutí části </a:t>
            </a:r>
            <a:r>
              <a:rPr lang="cs-CZ" b="1" dirty="0" smtClean="0"/>
              <a:t>žádosti</a:t>
            </a:r>
            <a:r>
              <a:rPr lang="cs-CZ" dirty="0" smtClean="0"/>
              <a:t>, </a:t>
            </a:r>
            <a:r>
              <a:rPr lang="cs-CZ" dirty="0"/>
              <a:t>s výjimkou případů, kdy se žádost odloží.</a:t>
            </a:r>
          </a:p>
        </p:txBody>
      </p:sp>
    </p:spTree>
    <p:extLst>
      <p:ext uri="{BB962C8B-B14F-4D97-AF65-F5344CB8AC3E}">
        <p14:creationId xmlns:p14="http://schemas.microsoft.com/office/powerpoint/2010/main" val="6557930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Kontrola veřejné správy II.,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27</a:t>
            </a:fld>
            <a:endParaRPr lang="cs-CZ"/>
          </a:p>
        </p:txBody>
      </p:sp>
      <p:sp>
        <p:nvSpPr>
          <p:cNvPr id="4" name="TextovéPole 3"/>
          <p:cNvSpPr txBox="1"/>
          <p:nvPr/>
        </p:nvSpPr>
        <p:spPr>
          <a:xfrm>
            <a:off x="323528" y="548680"/>
            <a:ext cx="8424936" cy="5447645"/>
          </a:xfrm>
          <a:prstGeom prst="rect">
            <a:avLst/>
          </a:prstGeom>
          <a:noFill/>
        </p:spPr>
        <p:txBody>
          <a:bodyPr wrap="square" rtlCol="0">
            <a:spAutoFit/>
          </a:bodyPr>
          <a:lstStyle/>
          <a:p>
            <a:r>
              <a:rPr lang="cs-CZ" sz="2400" b="1" dirty="0"/>
              <a:t>Právo na informace ve veřejné správě</a:t>
            </a:r>
          </a:p>
          <a:p>
            <a:endParaRPr lang="cs-CZ" dirty="0" smtClean="0"/>
          </a:p>
          <a:p>
            <a:pPr algn="just"/>
            <a:r>
              <a:rPr lang="cs-CZ" dirty="0"/>
              <a:t>Proti rozhodnutí povinného subjektu o odmítnutí žádosti lze podat </a:t>
            </a:r>
            <a:r>
              <a:rPr lang="cs-CZ" b="1" dirty="0"/>
              <a:t>odvolání</a:t>
            </a:r>
            <a:r>
              <a:rPr lang="cs-CZ" dirty="0" smtClean="0"/>
              <a:t>. Povinný </a:t>
            </a:r>
            <a:r>
              <a:rPr lang="cs-CZ" dirty="0"/>
              <a:t>subjekt předloží odvolání spolu se spisovým materiálem nadřízenému orgánu ve lhůtě 15 dnů ode dne doručení </a:t>
            </a:r>
            <a:r>
              <a:rPr lang="cs-CZ" dirty="0" smtClean="0"/>
              <a:t>odvolání. Nadřízený </a:t>
            </a:r>
            <a:r>
              <a:rPr lang="cs-CZ" dirty="0"/>
              <a:t>orgán rozhodne o odvolání do 15 dnů ode dne předložení odvolání povinným subjektem</a:t>
            </a:r>
            <a:r>
              <a:rPr lang="cs-CZ" dirty="0" smtClean="0"/>
              <a:t>.</a:t>
            </a:r>
          </a:p>
          <a:p>
            <a:pPr algn="just"/>
            <a:endParaRPr lang="cs-CZ" dirty="0"/>
          </a:p>
          <a:p>
            <a:pPr algn="just"/>
            <a:r>
              <a:rPr lang="cs-CZ" dirty="0" smtClean="0"/>
              <a:t>V určitých případech může žadatel proti postupu povinného subjektu podat </a:t>
            </a:r>
            <a:r>
              <a:rPr lang="cs-CZ" b="1" dirty="0" smtClean="0"/>
              <a:t>stížnost</a:t>
            </a:r>
            <a:r>
              <a:rPr lang="cs-CZ" dirty="0" smtClean="0"/>
              <a:t>. Např. může stížností napadnout výši úhrady předepsané </a:t>
            </a:r>
            <a:r>
              <a:rPr lang="cs-CZ" dirty="0"/>
              <a:t>povinným subjektem. Povinné subjekty jsou v souvislosti s poskytováním informací oprávněny žádat </a:t>
            </a:r>
            <a:r>
              <a:rPr lang="cs-CZ" b="1" dirty="0"/>
              <a:t>úhradu</a:t>
            </a:r>
            <a:r>
              <a:rPr lang="cs-CZ" dirty="0"/>
              <a:t> ve výši, která nesmí přesáhnout </a:t>
            </a:r>
            <a:r>
              <a:rPr lang="cs-CZ" b="1" dirty="0"/>
              <a:t>náklady</a:t>
            </a:r>
            <a:r>
              <a:rPr lang="cs-CZ" dirty="0"/>
              <a:t> spojené s pořízením kopií, opatřením technických nosičů dat a s odesláním informací žadateli. Povinný subjekt může vyžádat i </a:t>
            </a:r>
            <a:r>
              <a:rPr lang="cs-CZ" b="1" dirty="0"/>
              <a:t>úhradu za mimořádně rozsáhlé vyhledání informací</a:t>
            </a:r>
            <a:r>
              <a:rPr lang="cs-CZ" dirty="0"/>
              <a:t>. </a:t>
            </a:r>
            <a:r>
              <a:rPr lang="cs-CZ" dirty="0" smtClean="0"/>
              <a:t>Zaplacení úhrady je předpokladem pro poskytnutí informací.</a:t>
            </a:r>
          </a:p>
          <a:p>
            <a:pPr algn="just"/>
            <a:endParaRPr lang="cs-CZ" dirty="0"/>
          </a:p>
          <a:p>
            <a:pPr algn="just"/>
            <a:r>
              <a:rPr lang="cs-CZ" dirty="0"/>
              <a:t>Každý povinný subjekt musí vždy do 1. března zveřejnit </a:t>
            </a:r>
            <a:r>
              <a:rPr lang="cs-CZ" b="1" dirty="0"/>
              <a:t>výroční zprávu za předcházející kalendářní rok o své činnosti v oblasti poskytování informací </a:t>
            </a:r>
            <a:r>
              <a:rPr lang="cs-CZ" dirty="0"/>
              <a:t>podle tohoto zákona obsahující </a:t>
            </a:r>
            <a:r>
              <a:rPr lang="cs-CZ" dirty="0" smtClean="0"/>
              <a:t>předepsané údaje. </a:t>
            </a:r>
            <a:endParaRPr lang="cs-CZ" dirty="0"/>
          </a:p>
          <a:p>
            <a:pPr algn="just"/>
            <a:r>
              <a:rPr lang="cs-CZ" dirty="0"/>
              <a:t> </a:t>
            </a:r>
          </a:p>
        </p:txBody>
      </p:sp>
    </p:spTree>
    <p:extLst>
      <p:ext uri="{BB962C8B-B14F-4D97-AF65-F5344CB8AC3E}">
        <p14:creationId xmlns:p14="http://schemas.microsoft.com/office/powerpoint/2010/main" val="26519858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Kontrola veřejné správy II.,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28</a:t>
            </a:fld>
            <a:endParaRPr lang="cs-CZ"/>
          </a:p>
        </p:txBody>
      </p:sp>
      <p:sp>
        <p:nvSpPr>
          <p:cNvPr id="5" name="TextovéPole 4"/>
          <p:cNvSpPr txBox="1"/>
          <p:nvPr/>
        </p:nvSpPr>
        <p:spPr>
          <a:xfrm>
            <a:off x="323528" y="476672"/>
            <a:ext cx="8424936" cy="5724644"/>
          </a:xfrm>
          <a:prstGeom prst="rect">
            <a:avLst/>
          </a:prstGeom>
          <a:noFill/>
        </p:spPr>
        <p:txBody>
          <a:bodyPr wrap="square" rtlCol="0">
            <a:spAutoFit/>
          </a:bodyPr>
          <a:lstStyle/>
          <a:p>
            <a:r>
              <a:rPr lang="cs-CZ" sz="2400" b="1" dirty="0" smtClean="0"/>
              <a:t>Kontrola vykonávaná na základě podání občanů</a:t>
            </a:r>
          </a:p>
          <a:p>
            <a:endParaRPr lang="cs-CZ" dirty="0"/>
          </a:p>
          <a:p>
            <a:r>
              <a:rPr lang="cs-CZ" u="sng" dirty="0" smtClean="0"/>
              <a:t>Čl. 18 LZPS</a:t>
            </a:r>
            <a:r>
              <a:rPr lang="cs-CZ" dirty="0" smtClean="0"/>
              <a:t>:</a:t>
            </a:r>
          </a:p>
          <a:p>
            <a:endParaRPr lang="cs-CZ" dirty="0"/>
          </a:p>
          <a:p>
            <a:pPr algn="just"/>
            <a:r>
              <a:rPr lang="cs-CZ" b="1" i="1" dirty="0" smtClean="0"/>
              <a:t>Petiční </a:t>
            </a:r>
            <a:r>
              <a:rPr lang="cs-CZ" b="1" i="1" dirty="0"/>
              <a:t>právo </a:t>
            </a:r>
            <a:r>
              <a:rPr lang="cs-CZ" i="1" dirty="0"/>
              <a:t>je zaručeno; ve věcech veřejného nebo jiného společného zájmu </a:t>
            </a:r>
            <a:r>
              <a:rPr lang="cs-CZ" b="1" i="1" dirty="0"/>
              <a:t>má každý právo sám nebo s jinými se obracet na státní orgány a orgány územní samosprávy s žádostmi, návrhy a stížnostmi</a:t>
            </a:r>
            <a:r>
              <a:rPr lang="cs-CZ" i="1" dirty="0" smtClean="0"/>
              <a:t>. Peticí </a:t>
            </a:r>
            <a:r>
              <a:rPr lang="cs-CZ" i="1" dirty="0"/>
              <a:t>se nesmí zasahovat do nezávislosti soudu</a:t>
            </a:r>
            <a:r>
              <a:rPr lang="cs-CZ" i="1" dirty="0" smtClean="0"/>
              <a:t>. Peticemi </a:t>
            </a:r>
            <a:r>
              <a:rPr lang="cs-CZ" i="1" dirty="0"/>
              <a:t>se nesmí vyzývat k porušování základních práv a svobod zaručených Listinou</a:t>
            </a:r>
            <a:r>
              <a:rPr lang="cs-CZ" i="1" dirty="0" smtClean="0"/>
              <a:t>.</a:t>
            </a:r>
          </a:p>
          <a:p>
            <a:pPr algn="just"/>
            <a:endParaRPr lang="cs-CZ" i="1" dirty="0"/>
          </a:p>
          <a:p>
            <a:pPr algn="just"/>
            <a:r>
              <a:rPr lang="cs-CZ" b="1" u="sng" dirty="0" smtClean="0"/>
              <a:t>Individuální stížnosti</a:t>
            </a:r>
            <a:r>
              <a:rPr lang="cs-CZ" b="1" dirty="0" smtClean="0"/>
              <a:t> </a:t>
            </a:r>
            <a:r>
              <a:rPr lang="cs-CZ" dirty="0" smtClean="0"/>
              <a:t>dle § 175 zákona č. 500/2004 Sb., správní řád, ve znění pozdějších předpisů. </a:t>
            </a:r>
          </a:p>
          <a:p>
            <a:pPr algn="just"/>
            <a:endParaRPr lang="cs-CZ" dirty="0"/>
          </a:p>
          <a:p>
            <a:pPr algn="just"/>
            <a:r>
              <a:rPr lang="cs-CZ" dirty="0" smtClean="0"/>
              <a:t>Dotčené </a:t>
            </a:r>
            <a:r>
              <a:rPr lang="cs-CZ" dirty="0"/>
              <a:t>osoby mají právo obracet se na správní orgány se stížnostmi proti nevhodnému chování úředních osob nebo proti postupu správního orgánu, neposkytuje-li tento zákon jiný prostředek ochrany. </a:t>
            </a:r>
            <a:r>
              <a:rPr lang="cs-CZ" dirty="0" smtClean="0"/>
              <a:t>Stížnost </a:t>
            </a:r>
            <a:r>
              <a:rPr lang="cs-CZ" dirty="0"/>
              <a:t>se podává u toho správního orgánu, který vede řízení. Tento správní orgán je povinen prošetřit skutečnosti ve stížnosti uvedené. </a:t>
            </a:r>
            <a:r>
              <a:rPr lang="cs-CZ" dirty="0" smtClean="0"/>
              <a:t>Stížnost </a:t>
            </a:r>
            <a:r>
              <a:rPr lang="cs-CZ" dirty="0"/>
              <a:t>musí být vyřízena do 60 dnů ode dne jejího doručení správnímu orgánu příslušnému k jejímu vyřízení. </a:t>
            </a:r>
            <a:r>
              <a:rPr lang="cs-CZ" dirty="0" smtClean="0"/>
              <a:t>Má-li </a:t>
            </a:r>
            <a:r>
              <a:rPr lang="cs-CZ" dirty="0"/>
              <a:t>stěžovatel za to, že stížnost, kterou podal u příslušného správního orgánu, nebyla řádně vyřízena, může požádat nadřízený správní orgán, aby přešetřil způsob vyřízení stížnosti</a:t>
            </a:r>
            <a:r>
              <a:rPr lang="cs-CZ" dirty="0" smtClean="0"/>
              <a:t>.</a:t>
            </a:r>
            <a:endParaRPr lang="cs-CZ" dirty="0"/>
          </a:p>
        </p:txBody>
      </p:sp>
    </p:spTree>
    <p:extLst>
      <p:ext uri="{BB962C8B-B14F-4D97-AF65-F5344CB8AC3E}">
        <p14:creationId xmlns:p14="http://schemas.microsoft.com/office/powerpoint/2010/main" val="35158238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Kontrola veřejné správy II.,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29</a:t>
            </a:fld>
            <a:endParaRPr lang="cs-CZ"/>
          </a:p>
        </p:txBody>
      </p:sp>
      <p:sp>
        <p:nvSpPr>
          <p:cNvPr id="4" name="TextovéPole 3"/>
          <p:cNvSpPr txBox="1"/>
          <p:nvPr/>
        </p:nvSpPr>
        <p:spPr>
          <a:xfrm>
            <a:off x="251520" y="548680"/>
            <a:ext cx="8424936" cy="5724644"/>
          </a:xfrm>
          <a:prstGeom prst="rect">
            <a:avLst/>
          </a:prstGeom>
          <a:noFill/>
        </p:spPr>
        <p:txBody>
          <a:bodyPr wrap="square" rtlCol="0">
            <a:spAutoFit/>
          </a:bodyPr>
          <a:lstStyle/>
          <a:p>
            <a:r>
              <a:rPr lang="cs-CZ" sz="2400" b="1" dirty="0"/>
              <a:t>Kontrola vykonávaná na základě podání občanů</a:t>
            </a:r>
          </a:p>
          <a:p>
            <a:endParaRPr lang="cs-CZ" dirty="0" smtClean="0"/>
          </a:p>
          <a:p>
            <a:pPr algn="just"/>
            <a:r>
              <a:rPr lang="cs-CZ" b="1" u="sng" dirty="0" smtClean="0"/>
              <a:t>Kolektivní stížnosti</a:t>
            </a:r>
            <a:r>
              <a:rPr lang="cs-CZ" b="1" dirty="0" smtClean="0"/>
              <a:t> </a:t>
            </a:r>
            <a:r>
              <a:rPr lang="cs-CZ" dirty="0" smtClean="0"/>
              <a:t>podle zákona č. 85/1990 Sb., o právu petičním, ve znění pozdějších předpisů.</a:t>
            </a:r>
          </a:p>
          <a:p>
            <a:pPr algn="just"/>
            <a:endParaRPr lang="cs-CZ" dirty="0"/>
          </a:p>
          <a:p>
            <a:pPr algn="just"/>
            <a:r>
              <a:rPr lang="cs-CZ" dirty="0"/>
              <a:t>Každý má právo sám nebo společně s jinými obracet se na státní orgány se žádostmi, návrhy a stížnostmi ve věcech veřejného nebo jiného společného zájmu, které patří do působnosti těchto orgánů. </a:t>
            </a:r>
            <a:r>
              <a:rPr lang="cs-CZ" dirty="0" smtClean="0"/>
              <a:t>K sestavení </a:t>
            </a:r>
            <a:r>
              <a:rPr lang="cs-CZ" dirty="0"/>
              <a:t>petice, opatření podpisů občanů pod ni, doručení petice státnímu orgánu a jednání s ním mohou občané vytvořit </a:t>
            </a:r>
            <a:r>
              <a:rPr lang="cs-CZ" b="1" dirty="0"/>
              <a:t>petiční výbor</a:t>
            </a:r>
            <a:r>
              <a:rPr lang="cs-CZ" dirty="0"/>
              <a:t>.</a:t>
            </a:r>
          </a:p>
          <a:p>
            <a:pPr algn="just"/>
            <a:r>
              <a:rPr lang="cs-CZ" dirty="0"/>
              <a:t> </a:t>
            </a:r>
          </a:p>
          <a:p>
            <a:pPr algn="just"/>
            <a:r>
              <a:rPr lang="cs-CZ" dirty="0"/>
              <a:t>Občan nebo petiční výbor může každým způsobem, který neodporuje zákonu, vyzývat občany, aby petici svým podpisem podpořili. K podpisu pod petici občan uvede své jméno, příjmení a bydliště. Musí být umožněno, aby se s obsahem petice před podpisem řádně seznámil. K podpisu nesmí být žádným způsobem nucen</a:t>
            </a:r>
            <a:r>
              <a:rPr lang="cs-CZ" dirty="0" smtClean="0"/>
              <a:t>.</a:t>
            </a:r>
          </a:p>
          <a:p>
            <a:pPr algn="just"/>
            <a:endParaRPr lang="cs-CZ" dirty="0"/>
          </a:p>
          <a:p>
            <a:pPr algn="just"/>
            <a:r>
              <a:rPr lang="cs-CZ" dirty="0" smtClean="0"/>
              <a:t>Státní </a:t>
            </a:r>
            <a:r>
              <a:rPr lang="cs-CZ" dirty="0"/>
              <a:t>orgán, jemuž je petice adresována, je povinen ji přijmout. Nepatří-li věc do jeho působnosti, petici do 5 dnů postoupí příslušnému státnímu orgánu a uvědomí o tom toho, kdo petici podal</a:t>
            </a:r>
            <a:r>
              <a:rPr lang="cs-CZ" dirty="0" smtClean="0"/>
              <a:t>. Státní </a:t>
            </a:r>
            <a:r>
              <a:rPr lang="cs-CZ" dirty="0"/>
              <a:t>orgán, který petici přijal, je povinen její obsah posoudit a do 30 dnů písemně odpovědět tomu, kdo ji podal anebo tomu, kdo zastupuje členy petičního výboru. V odpovědi uvede stanovisko k obsahu petice a způsob jejího vyřízení</a:t>
            </a:r>
            <a:r>
              <a:rPr lang="cs-CZ" dirty="0" smtClean="0"/>
              <a:t>.  </a:t>
            </a:r>
            <a:endParaRPr lang="cs-CZ" dirty="0"/>
          </a:p>
        </p:txBody>
      </p:sp>
    </p:spTree>
    <p:extLst>
      <p:ext uri="{BB962C8B-B14F-4D97-AF65-F5344CB8AC3E}">
        <p14:creationId xmlns:p14="http://schemas.microsoft.com/office/powerpoint/2010/main" val="25492276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Kontrola veřejné správy II.,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3</a:t>
            </a:fld>
            <a:endParaRPr lang="cs-CZ"/>
          </a:p>
        </p:txBody>
      </p:sp>
      <p:sp>
        <p:nvSpPr>
          <p:cNvPr id="4" name="TextovéPole 3"/>
          <p:cNvSpPr txBox="1"/>
          <p:nvPr/>
        </p:nvSpPr>
        <p:spPr>
          <a:xfrm>
            <a:off x="395536" y="404664"/>
            <a:ext cx="8352928" cy="5786199"/>
          </a:xfrm>
          <a:prstGeom prst="rect">
            <a:avLst/>
          </a:prstGeom>
          <a:noFill/>
        </p:spPr>
        <p:txBody>
          <a:bodyPr wrap="square" rtlCol="0">
            <a:spAutoFit/>
          </a:bodyPr>
          <a:lstStyle/>
          <a:p>
            <a:r>
              <a:rPr lang="cs-CZ" sz="2400" b="1" dirty="0" smtClean="0"/>
              <a:t>Parlamentní kontrola veřejné správy</a:t>
            </a:r>
          </a:p>
          <a:p>
            <a:endParaRPr lang="cs-CZ" sz="1000" dirty="0" smtClean="0"/>
          </a:p>
          <a:p>
            <a:pPr algn="just"/>
            <a:r>
              <a:rPr lang="cs-CZ" dirty="0"/>
              <a:t>Nástroje parlamentní kontroly jsou zejména následující:</a:t>
            </a:r>
          </a:p>
          <a:p>
            <a:pPr algn="just"/>
            <a:endParaRPr lang="cs-CZ" sz="1000" dirty="0"/>
          </a:p>
          <a:p>
            <a:pPr marL="285750" indent="-285750" algn="just">
              <a:buFont typeface="Wingdings" panose="05000000000000000000" pitchFamily="2" charset="2"/>
              <a:buChar char="q"/>
            </a:pPr>
            <a:r>
              <a:rPr lang="cs-CZ" dirty="0"/>
              <a:t>oprávnění související se státním rozpočtem – tj. pravomoc schvalovat jej, kontrolovat jeho čerpání, a schvalovat státní závěrečný účet,</a:t>
            </a:r>
          </a:p>
          <a:p>
            <a:pPr marL="285750" indent="-285750" algn="just">
              <a:buFont typeface="Wingdings" panose="05000000000000000000" pitchFamily="2" charset="2"/>
              <a:buChar char="q"/>
            </a:pPr>
            <a:r>
              <a:rPr lang="cs-CZ" dirty="0"/>
              <a:t>právo zřizovat vyšetřovací komise,</a:t>
            </a:r>
          </a:p>
          <a:p>
            <a:pPr marL="285750" indent="-285750" algn="just">
              <a:buFont typeface="Wingdings" panose="05000000000000000000" pitchFamily="2" charset="2"/>
              <a:buChar char="q"/>
            </a:pPr>
            <a:r>
              <a:rPr lang="cs-CZ" dirty="0"/>
              <a:t>kontrolní oprávnění výborů a komisí poslanecké sněmovny,</a:t>
            </a:r>
          </a:p>
          <a:p>
            <a:pPr marL="285750" indent="-285750" algn="just">
              <a:buFont typeface="Wingdings" panose="05000000000000000000" pitchFamily="2" charset="2"/>
              <a:buChar char="q"/>
            </a:pPr>
            <a:r>
              <a:rPr lang="cs-CZ" dirty="0"/>
              <a:t>právo každého poslance interpelovat vládu nebo její členy ve věcech jejich působnosti,</a:t>
            </a:r>
          </a:p>
          <a:p>
            <a:pPr marL="285750" indent="-285750" algn="just">
              <a:buFont typeface="Wingdings" panose="05000000000000000000" pitchFamily="2" charset="2"/>
              <a:buChar char="q"/>
            </a:pPr>
            <a:r>
              <a:rPr lang="cs-CZ" dirty="0"/>
              <a:t>právo vyslovit vládě nedůvěru.</a:t>
            </a:r>
          </a:p>
          <a:p>
            <a:endParaRPr lang="cs-CZ" sz="1000" dirty="0" smtClean="0"/>
          </a:p>
          <a:p>
            <a:pPr algn="just"/>
            <a:r>
              <a:rPr lang="cs-CZ" dirty="0"/>
              <a:t>Obdobou na úrovni obcí a krajů je </a:t>
            </a:r>
            <a:r>
              <a:rPr lang="cs-CZ" b="1" dirty="0"/>
              <a:t>kontrola prováděna zastupitelstvy obcí a krajů </a:t>
            </a:r>
            <a:r>
              <a:rPr lang="cs-CZ" dirty="0"/>
              <a:t>ve vztahu k jiným orgánům ÚSC (</a:t>
            </a:r>
            <a:r>
              <a:rPr lang="cs-CZ" dirty="0" smtClean="0"/>
              <a:t>radě či úřadu obce nebo kraje). Ta se vztahuje výhradně na výkon samostatné působnosti ÚSC. Projevuje se např.:</a:t>
            </a:r>
          </a:p>
          <a:p>
            <a:pPr algn="just"/>
            <a:endParaRPr lang="cs-CZ" sz="1000" dirty="0"/>
          </a:p>
          <a:p>
            <a:pPr marL="285750" indent="-285750" algn="just">
              <a:buFont typeface="Wingdings" panose="05000000000000000000" pitchFamily="2" charset="2"/>
              <a:buChar char="§"/>
            </a:pPr>
            <a:r>
              <a:rPr lang="cs-CZ" dirty="0" smtClean="0"/>
              <a:t>v činnosti komisí a výborů (zejména finanční a kontrolní),</a:t>
            </a:r>
          </a:p>
          <a:p>
            <a:pPr marL="285750" indent="-285750" algn="just">
              <a:buFont typeface="Wingdings" panose="05000000000000000000" pitchFamily="2" charset="2"/>
              <a:buChar char="§"/>
            </a:pPr>
            <a:r>
              <a:rPr lang="cs-CZ" dirty="0" smtClean="0"/>
              <a:t>v oprávnění zastupitelstva obce/kraje jmenovat a  odvolat radu a její jednotlivé členy,</a:t>
            </a:r>
          </a:p>
          <a:p>
            <a:pPr marL="285750" indent="-285750" algn="just">
              <a:buFont typeface="Wingdings" panose="05000000000000000000" pitchFamily="2" charset="2"/>
              <a:buChar char="§"/>
            </a:pPr>
            <a:r>
              <a:rPr lang="cs-CZ" dirty="0" smtClean="0"/>
              <a:t>v právu člena zastupitelstva ÚSC vznášet dotazy či požadovat informace od rady či úřadu,</a:t>
            </a:r>
          </a:p>
          <a:p>
            <a:pPr marL="285750" indent="-285750" algn="just">
              <a:buFont typeface="Wingdings" panose="05000000000000000000" pitchFamily="2" charset="2"/>
              <a:buChar char="§"/>
            </a:pPr>
            <a:r>
              <a:rPr lang="cs-CZ" dirty="0" smtClean="0"/>
              <a:t>v oprávnění zastupitelstva ÚSC ve vztahu ke schvalování rozpočtu obce/kraje,</a:t>
            </a:r>
          </a:p>
          <a:p>
            <a:pPr marL="285750" indent="-285750" algn="just">
              <a:buFont typeface="Wingdings" panose="05000000000000000000" pitchFamily="2" charset="2"/>
              <a:buChar char="§"/>
            </a:pPr>
            <a:r>
              <a:rPr lang="cs-CZ" dirty="0"/>
              <a:t>v</a:t>
            </a:r>
            <a:r>
              <a:rPr lang="cs-CZ" dirty="0" smtClean="0"/>
              <a:t>e vyhrazených kompetencích zastupitelstva ÚSC týkajících se nakládání s majetkem.</a:t>
            </a:r>
            <a:endParaRPr lang="cs-CZ" dirty="0"/>
          </a:p>
        </p:txBody>
      </p:sp>
    </p:spTree>
    <p:extLst>
      <p:ext uri="{BB962C8B-B14F-4D97-AF65-F5344CB8AC3E}">
        <p14:creationId xmlns:p14="http://schemas.microsoft.com/office/powerpoint/2010/main" val="39494425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Kontrola veřejné správy II.,  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30</a:t>
            </a:fld>
            <a:endParaRPr lang="cs-CZ"/>
          </a:p>
        </p:txBody>
      </p:sp>
      <p:sp>
        <p:nvSpPr>
          <p:cNvPr id="4" name="TextovéPole 3"/>
          <p:cNvSpPr txBox="1"/>
          <p:nvPr/>
        </p:nvSpPr>
        <p:spPr>
          <a:xfrm>
            <a:off x="2123728" y="5368860"/>
            <a:ext cx="5112568" cy="584775"/>
          </a:xfrm>
          <a:prstGeom prst="rect">
            <a:avLst/>
          </a:prstGeom>
          <a:noFill/>
        </p:spPr>
        <p:txBody>
          <a:bodyPr wrap="square" rtlCol="0">
            <a:spAutoFit/>
          </a:bodyPr>
          <a:lstStyle/>
          <a:p>
            <a:pPr algn="ctr"/>
            <a:r>
              <a:rPr lang="cs-CZ" sz="3200" b="1" dirty="0" smtClean="0"/>
              <a:t>Děkuji za pozornost </a:t>
            </a:r>
            <a:r>
              <a:rPr lang="cs-CZ" sz="3200" b="1" dirty="0" smtClean="0">
                <a:sym typeface="Wingdings" panose="05000000000000000000" pitchFamily="2" charset="2"/>
              </a:rPr>
              <a:t></a:t>
            </a:r>
            <a:endParaRPr lang="cs-CZ" sz="3200" b="1" dirty="0"/>
          </a:p>
        </p:txBody>
      </p:sp>
      <p:pic>
        <p:nvPicPr>
          <p:cNvPr id="1028" name="Picture 4" descr="https://www.dorotheum.com/uploads/tx_ogkatalogebe/lots/94S141105_194_21423_1.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17974" y="836712"/>
            <a:ext cx="5641862" cy="41044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206883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Kontrola veřejné správy II.,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4</a:t>
            </a:fld>
            <a:endParaRPr lang="cs-CZ"/>
          </a:p>
        </p:txBody>
      </p:sp>
      <p:sp>
        <p:nvSpPr>
          <p:cNvPr id="4" name="TextovéPole 3"/>
          <p:cNvSpPr txBox="1"/>
          <p:nvPr/>
        </p:nvSpPr>
        <p:spPr>
          <a:xfrm>
            <a:off x="323528" y="476672"/>
            <a:ext cx="8496944" cy="5170646"/>
          </a:xfrm>
          <a:prstGeom prst="rect">
            <a:avLst/>
          </a:prstGeom>
          <a:noFill/>
        </p:spPr>
        <p:txBody>
          <a:bodyPr wrap="square" rtlCol="0">
            <a:spAutoFit/>
          </a:bodyPr>
          <a:lstStyle/>
          <a:p>
            <a:r>
              <a:rPr lang="cs-CZ" sz="2400" b="1" dirty="0" smtClean="0"/>
              <a:t>Soudní kontrola veřejné správy</a:t>
            </a:r>
          </a:p>
          <a:p>
            <a:endParaRPr lang="cs-CZ" dirty="0"/>
          </a:p>
          <a:p>
            <a:pPr algn="just"/>
            <a:r>
              <a:rPr lang="cs-CZ" dirty="0" smtClean="0"/>
              <a:t>Kontrola veřejné správy vykonávaná soudy vyjadřuje ústavně zakotvené </a:t>
            </a:r>
            <a:r>
              <a:rPr lang="cs-CZ" b="1" dirty="0" smtClean="0"/>
              <a:t>právo na soudní ochranu</a:t>
            </a:r>
            <a:r>
              <a:rPr lang="cs-CZ" dirty="0" smtClean="0"/>
              <a:t> – čl. 36 odst. 2 LZPS:</a:t>
            </a:r>
          </a:p>
          <a:p>
            <a:pPr algn="just"/>
            <a:endParaRPr lang="cs-CZ" dirty="0"/>
          </a:p>
          <a:p>
            <a:pPr algn="just"/>
            <a:r>
              <a:rPr lang="cs-CZ" b="1" i="1" dirty="0"/>
              <a:t>Kdo tvrdí, že byl na svých právech zkrácen rozhodnutím orgánu veřejné správy, může se obrátit na soud, aby přezkoumal zákonnost takového rozhodnutí, </a:t>
            </a:r>
            <a:r>
              <a:rPr lang="cs-CZ" i="1" dirty="0"/>
              <a:t>nestanoví-li zákon jinak. Z pravomoci soudu však nesmí být vyloučeno přezkoumávání rozhodnutí týkajících se základních práv a svobod podle Listiny</a:t>
            </a:r>
            <a:r>
              <a:rPr lang="cs-CZ" i="1" dirty="0" smtClean="0"/>
              <a:t>.</a:t>
            </a:r>
          </a:p>
          <a:p>
            <a:pPr algn="just"/>
            <a:endParaRPr lang="cs-CZ" i="1" dirty="0"/>
          </a:p>
          <a:p>
            <a:pPr algn="just"/>
            <a:r>
              <a:rPr lang="cs-CZ" dirty="0" smtClean="0"/>
              <a:t>Soudní kontrola veřejné správy je především úkolem tzv. </a:t>
            </a:r>
            <a:r>
              <a:rPr lang="cs-CZ" b="1" dirty="0" smtClean="0"/>
              <a:t>správního soudnictví</a:t>
            </a:r>
            <a:r>
              <a:rPr lang="cs-CZ" dirty="0" smtClean="0"/>
              <a:t>.</a:t>
            </a:r>
          </a:p>
          <a:p>
            <a:pPr algn="just"/>
            <a:endParaRPr lang="cs-CZ" dirty="0"/>
          </a:p>
          <a:p>
            <a:pPr algn="just"/>
            <a:r>
              <a:rPr lang="cs-CZ" dirty="0" smtClean="0"/>
              <a:t>Správní soudnictví poskytuje soudní ochranu veřejným subjektivním právům, které mají svůj původ v reálných (konkrétních) výstupech činnosti veřejné správy.</a:t>
            </a:r>
          </a:p>
          <a:p>
            <a:pPr algn="just"/>
            <a:endParaRPr lang="cs-CZ" dirty="0"/>
          </a:p>
          <a:p>
            <a:pPr algn="just"/>
            <a:r>
              <a:rPr lang="cs-CZ" dirty="0" smtClean="0"/>
              <a:t>Správní soudnictví v ČR stojí na principu tzv</a:t>
            </a:r>
            <a:r>
              <a:rPr lang="cs-CZ" dirty="0"/>
              <a:t>. </a:t>
            </a:r>
            <a:r>
              <a:rPr lang="cs-CZ" b="1" dirty="0" smtClean="0"/>
              <a:t>plné </a:t>
            </a:r>
            <a:r>
              <a:rPr lang="cs-CZ" b="1" dirty="0"/>
              <a:t>jurisdikce</a:t>
            </a:r>
            <a:r>
              <a:rPr lang="cs-CZ" dirty="0"/>
              <a:t>, tzn. </a:t>
            </a:r>
            <a:r>
              <a:rPr lang="cs-CZ" dirty="0" smtClean="0"/>
              <a:t>že soudy </a:t>
            </a:r>
            <a:r>
              <a:rPr lang="cs-CZ" dirty="0"/>
              <a:t>mohou přezkoumávat napadené správní rozhodnutí po </a:t>
            </a:r>
            <a:r>
              <a:rPr lang="cs-CZ" dirty="0" smtClean="0"/>
              <a:t>stránce </a:t>
            </a:r>
            <a:r>
              <a:rPr lang="cs-CZ" dirty="0"/>
              <a:t>všech vad, nikoli jen z hlediska formální nezákonnosti, jak tomu bylo dříve.</a:t>
            </a:r>
          </a:p>
        </p:txBody>
      </p:sp>
    </p:spTree>
    <p:extLst>
      <p:ext uri="{BB962C8B-B14F-4D97-AF65-F5344CB8AC3E}">
        <p14:creationId xmlns:p14="http://schemas.microsoft.com/office/powerpoint/2010/main" val="37687399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Kontrola veřejné správy II.,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5</a:t>
            </a:fld>
            <a:endParaRPr lang="cs-CZ"/>
          </a:p>
        </p:txBody>
      </p:sp>
      <p:sp>
        <p:nvSpPr>
          <p:cNvPr id="4" name="TextovéPole 3"/>
          <p:cNvSpPr txBox="1"/>
          <p:nvPr/>
        </p:nvSpPr>
        <p:spPr>
          <a:xfrm>
            <a:off x="323528" y="476672"/>
            <a:ext cx="8568952" cy="5447645"/>
          </a:xfrm>
          <a:prstGeom prst="rect">
            <a:avLst/>
          </a:prstGeom>
          <a:noFill/>
        </p:spPr>
        <p:txBody>
          <a:bodyPr wrap="square" rtlCol="0">
            <a:spAutoFit/>
          </a:bodyPr>
          <a:lstStyle/>
          <a:p>
            <a:r>
              <a:rPr lang="cs-CZ" sz="2400" b="1" dirty="0" smtClean="0"/>
              <a:t>Soudní kontrola veřejné správy</a:t>
            </a:r>
          </a:p>
          <a:p>
            <a:endParaRPr lang="cs-CZ" dirty="0"/>
          </a:p>
          <a:p>
            <a:r>
              <a:rPr lang="cs-CZ" dirty="0" smtClean="0"/>
              <a:t>Správní soudnictví může fungovat v jednom z následujících modelů:</a:t>
            </a:r>
          </a:p>
          <a:p>
            <a:endParaRPr lang="cs-CZ" dirty="0"/>
          </a:p>
          <a:p>
            <a:pPr marL="285750" indent="-285750" algn="just">
              <a:buFont typeface="Wingdings" panose="05000000000000000000" pitchFamily="2" charset="2"/>
              <a:buChar char="Ø"/>
            </a:pPr>
            <a:r>
              <a:rPr lang="cs-CZ" dirty="0" smtClean="0"/>
              <a:t>jsou zřizovány samostatné speciální správní soudy, které jsou nezávislé jak na veřejné správě, ta k na soustavě obecných soudů, nebo</a:t>
            </a:r>
          </a:p>
          <a:p>
            <a:pPr marL="285750" indent="-285750" algn="just">
              <a:buFont typeface="Wingdings" panose="05000000000000000000" pitchFamily="2" charset="2"/>
              <a:buChar char="Ø"/>
            </a:pPr>
            <a:r>
              <a:rPr lang="cs-CZ" dirty="0" smtClean="0"/>
              <a:t>je soudní kontrola veřejné správy svěřována obecným soudům, nebo,</a:t>
            </a:r>
          </a:p>
          <a:p>
            <a:pPr marL="285750" indent="-285750" algn="just">
              <a:buFont typeface="Wingdings" panose="05000000000000000000" pitchFamily="2" charset="2"/>
              <a:buChar char="Ø"/>
            </a:pPr>
            <a:r>
              <a:rPr lang="cs-CZ" dirty="0" smtClean="0"/>
              <a:t>„správní soudnictví“ přísluší nezávislým správním úřadům.</a:t>
            </a:r>
          </a:p>
          <a:p>
            <a:pPr algn="just"/>
            <a:endParaRPr lang="cs-CZ" dirty="0"/>
          </a:p>
          <a:p>
            <a:pPr algn="just"/>
            <a:r>
              <a:rPr lang="cs-CZ" dirty="0" smtClean="0"/>
              <a:t>Správní </a:t>
            </a:r>
            <a:r>
              <a:rPr lang="cs-CZ" dirty="0" smtClean="0"/>
              <a:t>soudnictví v ČR má historickou tradici, až do roku 1952 zde existoval Nejvyšší správní soud. Až do </a:t>
            </a:r>
            <a:r>
              <a:rPr lang="cs-CZ" dirty="0" smtClean="0"/>
              <a:t>roku </a:t>
            </a:r>
            <a:r>
              <a:rPr lang="cs-CZ" dirty="0" smtClean="0"/>
              <a:t>1989 však správní soudnictví v ČR v podstatě nefungovalo (bylo cca jen 5 případů, kdy soudy přezkoumávaly správní rozhodnutí). Soudní kontrola veřejné správy byla opětovně v širokém rozsahu zavedena v roce 1992 novelizací OSŘ.</a:t>
            </a:r>
          </a:p>
          <a:p>
            <a:pPr algn="just"/>
            <a:endParaRPr lang="cs-CZ" dirty="0"/>
          </a:p>
          <a:p>
            <a:pPr algn="just"/>
            <a:r>
              <a:rPr lang="cs-CZ" dirty="0" smtClean="0"/>
              <a:t>Další významný posun k rozvoji (znovuobnovení) správního soudnictví představovalo zakotvení </a:t>
            </a:r>
            <a:r>
              <a:rPr lang="cs-CZ" b="1" dirty="0" smtClean="0"/>
              <a:t>Nejvyššího správního soudu</a:t>
            </a:r>
            <a:r>
              <a:rPr lang="cs-CZ" dirty="0" smtClean="0"/>
              <a:t> do Ústavy ČR. Byť byl v Ústavě ČR uveden již od prvotního znění (tj. od 1. 1. 1993), fakticky vznikl a začal fungovat až k 1. 1. 2003 s přijetím nové právní úpravy správního soudnictví – </a:t>
            </a:r>
            <a:r>
              <a:rPr lang="cs-CZ" b="1" dirty="0" smtClean="0"/>
              <a:t>zákona č. 150/2002 Sb., soudní řád správní</a:t>
            </a:r>
            <a:r>
              <a:rPr lang="cs-CZ" dirty="0" smtClean="0"/>
              <a:t>, ve znění pozdějších předpisů.</a:t>
            </a:r>
            <a:endParaRPr lang="cs-CZ" dirty="0"/>
          </a:p>
        </p:txBody>
      </p:sp>
    </p:spTree>
    <p:extLst>
      <p:ext uri="{BB962C8B-B14F-4D97-AF65-F5344CB8AC3E}">
        <p14:creationId xmlns:p14="http://schemas.microsoft.com/office/powerpoint/2010/main" val="11087939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Kontrola veřejné správy II.,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6</a:t>
            </a:fld>
            <a:endParaRPr lang="cs-CZ"/>
          </a:p>
        </p:txBody>
      </p:sp>
      <p:sp>
        <p:nvSpPr>
          <p:cNvPr id="4" name="TextovéPole 3"/>
          <p:cNvSpPr txBox="1"/>
          <p:nvPr/>
        </p:nvSpPr>
        <p:spPr>
          <a:xfrm>
            <a:off x="251520" y="548680"/>
            <a:ext cx="8424936" cy="5447645"/>
          </a:xfrm>
          <a:prstGeom prst="rect">
            <a:avLst/>
          </a:prstGeom>
          <a:noFill/>
        </p:spPr>
        <p:txBody>
          <a:bodyPr wrap="square" rtlCol="0">
            <a:spAutoFit/>
          </a:bodyPr>
          <a:lstStyle/>
          <a:p>
            <a:r>
              <a:rPr lang="cs-CZ" sz="2400" b="1" dirty="0" smtClean="0"/>
              <a:t>Soudní kontrola veřejné správy</a:t>
            </a:r>
          </a:p>
          <a:p>
            <a:endParaRPr lang="cs-CZ" dirty="0"/>
          </a:p>
          <a:p>
            <a:pPr algn="just"/>
            <a:r>
              <a:rPr lang="cs-CZ" dirty="0" smtClean="0"/>
              <a:t>Podle soudního řádu správního zásadně ve správním soudnictví rozhodují </a:t>
            </a:r>
            <a:r>
              <a:rPr lang="cs-CZ" b="1" dirty="0" smtClean="0"/>
              <a:t>krajské soudy</a:t>
            </a:r>
            <a:r>
              <a:rPr lang="cs-CZ" dirty="0" smtClean="0"/>
              <a:t>, a to </a:t>
            </a:r>
            <a:r>
              <a:rPr lang="cs-CZ" b="1" dirty="0" smtClean="0"/>
              <a:t>prostřednictvím tzv. specializovaných </a:t>
            </a:r>
            <a:r>
              <a:rPr lang="cs-CZ" dirty="0" smtClean="0"/>
              <a:t>(správních) </a:t>
            </a:r>
            <a:r>
              <a:rPr lang="cs-CZ" b="1" dirty="0" smtClean="0"/>
              <a:t>senátů</a:t>
            </a:r>
            <a:r>
              <a:rPr lang="cs-CZ" dirty="0" smtClean="0"/>
              <a:t>.</a:t>
            </a:r>
          </a:p>
          <a:p>
            <a:pPr algn="just"/>
            <a:endParaRPr lang="cs-CZ" dirty="0"/>
          </a:p>
          <a:p>
            <a:pPr algn="just"/>
            <a:r>
              <a:rPr lang="cs-CZ" b="1" dirty="0" smtClean="0"/>
              <a:t>Nejvyššímu správnímu soudu</a:t>
            </a:r>
            <a:r>
              <a:rPr lang="cs-CZ" dirty="0" smtClean="0"/>
              <a:t> přísluší zajišťování jednoty a zákonnosti rozhodování tím, že se usnáší na tzv. zásadních usneseních či na tzv. stanoviscích, jakož i to, že rozhoduje o kasačních stížnostech ve stanovených případech, a dále rozhoduje ještě v některých dalších případech stanovených zákonem.</a:t>
            </a:r>
          </a:p>
          <a:p>
            <a:pPr algn="just"/>
            <a:endParaRPr lang="cs-CZ" dirty="0"/>
          </a:p>
          <a:p>
            <a:pPr algn="just"/>
            <a:r>
              <a:rPr lang="cs-CZ" dirty="0" smtClean="0"/>
              <a:t>Podle platné právní úpravy </a:t>
            </a:r>
            <a:r>
              <a:rPr lang="cs-CZ" b="1" dirty="0" smtClean="0"/>
              <a:t>v ČR soudy ve správním soudnictví rozhodují o</a:t>
            </a:r>
            <a:r>
              <a:rPr lang="cs-CZ" dirty="0" smtClean="0"/>
              <a:t>:</a:t>
            </a:r>
          </a:p>
          <a:p>
            <a:pPr algn="just"/>
            <a:endParaRPr lang="cs-CZ" dirty="0"/>
          </a:p>
          <a:p>
            <a:pPr marL="285750" indent="-285750" algn="just">
              <a:buFont typeface="Wingdings" panose="05000000000000000000" pitchFamily="2" charset="2"/>
              <a:buChar char="ü"/>
            </a:pPr>
            <a:r>
              <a:rPr lang="cs-CZ" dirty="0" smtClean="0"/>
              <a:t>žalobách proti rozhodnutím vydaným v oblasti veřejné správy orgánem moci výkonné, orgánem ÚSC, nebo i fyzickou či právnickou osobou nebo jiným orgánem, pokud jim bylo svěřeno rozhodování o právech a povinnostech fyzických a právnických osob v oblasti veřejné správy,</a:t>
            </a:r>
          </a:p>
          <a:p>
            <a:pPr marL="285750" indent="-285750" algn="just">
              <a:buFont typeface="Wingdings" panose="05000000000000000000" pitchFamily="2" charset="2"/>
              <a:buChar char="ü"/>
            </a:pPr>
            <a:r>
              <a:rPr lang="cs-CZ" dirty="0" smtClean="0"/>
              <a:t>ochraně před nečinností správního orgánu,</a:t>
            </a:r>
          </a:p>
          <a:p>
            <a:pPr marL="285750" indent="-285750" algn="just">
              <a:buFont typeface="Wingdings" panose="05000000000000000000" pitchFamily="2" charset="2"/>
              <a:buChar char="ü"/>
            </a:pPr>
            <a:r>
              <a:rPr lang="cs-CZ" dirty="0" smtClean="0"/>
              <a:t>ochraně před nezákonným zásahem správního orgánu,</a:t>
            </a:r>
          </a:p>
          <a:p>
            <a:pPr marL="285750" indent="-285750" algn="just">
              <a:buFont typeface="Wingdings" panose="05000000000000000000" pitchFamily="2" charset="2"/>
              <a:buChar char="ü"/>
            </a:pPr>
            <a:r>
              <a:rPr lang="cs-CZ" dirty="0" smtClean="0"/>
              <a:t>kompetenčních žalobách.</a:t>
            </a:r>
            <a:endParaRPr lang="cs-CZ" dirty="0"/>
          </a:p>
        </p:txBody>
      </p:sp>
    </p:spTree>
    <p:extLst>
      <p:ext uri="{BB962C8B-B14F-4D97-AF65-F5344CB8AC3E}">
        <p14:creationId xmlns:p14="http://schemas.microsoft.com/office/powerpoint/2010/main" val="1877202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Kontrola veřejné správy II.,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7</a:t>
            </a:fld>
            <a:endParaRPr lang="cs-CZ"/>
          </a:p>
        </p:txBody>
      </p:sp>
      <p:sp>
        <p:nvSpPr>
          <p:cNvPr id="4" name="TextovéPole 3"/>
          <p:cNvSpPr txBox="1"/>
          <p:nvPr/>
        </p:nvSpPr>
        <p:spPr>
          <a:xfrm>
            <a:off x="251520" y="548680"/>
            <a:ext cx="8640960" cy="5447645"/>
          </a:xfrm>
          <a:prstGeom prst="rect">
            <a:avLst/>
          </a:prstGeom>
          <a:noFill/>
        </p:spPr>
        <p:txBody>
          <a:bodyPr wrap="square" rtlCol="0">
            <a:spAutoFit/>
          </a:bodyPr>
          <a:lstStyle/>
          <a:p>
            <a:r>
              <a:rPr lang="cs-CZ" sz="2400" b="1" dirty="0"/>
              <a:t>Soudní kontrola veřejné správy</a:t>
            </a:r>
          </a:p>
          <a:p>
            <a:endParaRPr lang="cs-CZ" dirty="0" smtClean="0"/>
          </a:p>
          <a:p>
            <a:r>
              <a:rPr lang="cs-CZ" dirty="0" smtClean="0"/>
              <a:t>Mimo to </a:t>
            </a:r>
            <a:r>
              <a:rPr lang="cs-CZ" b="1" dirty="0" smtClean="0"/>
              <a:t>soudům ve správním soudnictví přísluší také rozhodovat</a:t>
            </a:r>
            <a:r>
              <a:rPr lang="cs-CZ" dirty="0" smtClean="0"/>
              <a:t>:</a:t>
            </a:r>
          </a:p>
          <a:p>
            <a:endParaRPr lang="cs-CZ" dirty="0"/>
          </a:p>
          <a:p>
            <a:pPr marL="285750" indent="-285750">
              <a:buFont typeface="Wingdings" panose="05000000000000000000" pitchFamily="2" charset="2"/>
              <a:buChar char="ü"/>
            </a:pPr>
            <a:r>
              <a:rPr lang="cs-CZ" dirty="0" smtClean="0"/>
              <a:t>ve věcech volebních a ve věcech místního referenda,</a:t>
            </a:r>
          </a:p>
          <a:p>
            <a:pPr marL="285750" indent="-285750">
              <a:buFont typeface="Wingdings" panose="05000000000000000000" pitchFamily="2" charset="2"/>
              <a:buChar char="ü"/>
            </a:pPr>
            <a:r>
              <a:rPr lang="cs-CZ" dirty="0" smtClean="0"/>
              <a:t>ve věcech politických  stran a politických hnutí,</a:t>
            </a:r>
          </a:p>
          <a:p>
            <a:pPr marL="285750" indent="-285750">
              <a:buFont typeface="Wingdings" panose="05000000000000000000" pitchFamily="2" charset="2"/>
              <a:buChar char="ü"/>
            </a:pPr>
            <a:r>
              <a:rPr lang="cs-CZ" dirty="0" smtClean="0"/>
              <a:t>o zrušení opatření obecné povahy nebo jeho částí pro rozpor se zákonem.</a:t>
            </a:r>
          </a:p>
          <a:p>
            <a:endParaRPr lang="cs-CZ" dirty="0" smtClean="0"/>
          </a:p>
          <a:p>
            <a:pPr algn="just"/>
            <a:r>
              <a:rPr lang="cs-CZ" dirty="0" smtClean="0"/>
              <a:t>V poslední době se projevuje </a:t>
            </a:r>
            <a:r>
              <a:rPr lang="cs-CZ" b="1" dirty="0" smtClean="0"/>
              <a:t>tendence svěřovat správním soudům nové druhy pravomocí</a:t>
            </a:r>
            <a:r>
              <a:rPr lang="cs-CZ" dirty="0" smtClean="0"/>
              <a:t>, např. podle:</a:t>
            </a:r>
          </a:p>
          <a:p>
            <a:endParaRPr lang="cs-CZ" dirty="0"/>
          </a:p>
          <a:p>
            <a:pPr marL="285750" indent="-285750" algn="just">
              <a:buFont typeface="Wingdings" panose="05000000000000000000" pitchFamily="2" charset="2"/>
              <a:buChar char="ü"/>
            </a:pPr>
            <a:r>
              <a:rPr lang="cs-CZ" dirty="0" smtClean="0"/>
              <a:t>zákona č. 106/1999 Sb., o svobodném přístupu k informacím, ve znění pozdějších předpisů (od roku 2006),</a:t>
            </a:r>
          </a:p>
          <a:p>
            <a:pPr marL="285750" indent="-285750" algn="just">
              <a:buFont typeface="Wingdings" panose="05000000000000000000" pitchFamily="2" charset="2"/>
              <a:buChar char="ü"/>
            </a:pPr>
            <a:r>
              <a:rPr lang="cs-CZ" dirty="0" smtClean="0"/>
              <a:t>zákona č. 159/2006  Sb., o střetu zájmů, ve znění pozdějších předpisů.</a:t>
            </a:r>
            <a:endParaRPr lang="cs-CZ" dirty="0"/>
          </a:p>
          <a:p>
            <a:endParaRPr lang="cs-CZ" dirty="0"/>
          </a:p>
          <a:p>
            <a:pPr algn="just"/>
            <a:r>
              <a:rPr lang="cs-CZ" dirty="0" smtClean="0"/>
              <a:t>Nová právní úprava nicméně neumožňuje, aby Nejvyšší správní soud rozhodoval o zrušení právních předpisů veřejné správy (normativních správních aktů), nebo jejich jednotlivých ustanovení, jsou-li v rozporu se zákonem. Tato pravomoc zůstala zachována Ústavnímu soudu.</a:t>
            </a:r>
            <a:endParaRPr lang="cs-CZ" dirty="0"/>
          </a:p>
        </p:txBody>
      </p:sp>
    </p:spTree>
    <p:extLst>
      <p:ext uri="{BB962C8B-B14F-4D97-AF65-F5344CB8AC3E}">
        <p14:creationId xmlns:p14="http://schemas.microsoft.com/office/powerpoint/2010/main" val="7234350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Kontrola veřejné správy II.,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8</a:t>
            </a:fld>
            <a:endParaRPr lang="cs-CZ"/>
          </a:p>
        </p:txBody>
      </p:sp>
      <p:sp>
        <p:nvSpPr>
          <p:cNvPr id="4" name="TextovéPole 3"/>
          <p:cNvSpPr txBox="1"/>
          <p:nvPr/>
        </p:nvSpPr>
        <p:spPr>
          <a:xfrm>
            <a:off x="316293" y="407098"/>
            <a:ext cx="8568952" cy="5170646"/>
          </a:xfrm>
          <a:prstGeom prst="rect">
            <a:avLst/>
          </a:prstGeom>
          <a:noFill/>
        </p:spPr>
        <p:txBody>
          <a:bodyPr wrap="square" rtlCol="0">
            <a:spAutoFit/>
          </a:bodyPr>
          <a:lstStyle/>
          <a:p>
            <a:r>
              <a:rPr lang="cs-CZ" sz="2400" b="1" dirty="0" smtClean="0"/>
              <a:t>Soudní kontrola veřejné správy</a:t>
            </a:r>
          </a:p>
          <a:p>
            <a:endParaRPr lang="cs-CZ" dirty="0"/>
          </a:p>
          <a:p>
            <a:pPr algn="just"/>
            <a:r>
              <a:rPr lang="cs-CZ" b="1" dirty="0" smtClean="0"/>
              <a:t>Soudní řád správní </a:t>
            </a:r>
            <a:r>
              <a:rPr lang="cs-CZ" dirty="0" smtClean="0"/>
              <a:t>je svou podstatou procesním kodexem správního soudnictví a upravuje:</a:t>
            </a:r>
          </a:p>
          <a:p>
            <a:endParaRPr lang="cs-CZ" dirty="0"/>
          </a:p>
          <a:p>
            <a:pPr marL="285750" indent="-285750" algn="just">
              <a:buFont typeface="Wingdings" panose="05000000000000000000" pitchFamily="2" charset="2"/>
              <a:buChar char="v"/>
            </a:pPr>
            <a:r>
              <a:rPr lang="cs-CZ" dirty="0" smtClean="0"/>
              <a:t>pravomoc </a:t>
            </a:r>
            <a:r>
              <a:rPr lang="cs-CZ" dirty="0"/>
              <a:t>a příslušnost soudů jednajících a rozhodujících ve správním soudnictví a některé otázky organizace soudů a postavení soudců,</a:t>
            </a:r>
          </a:p>
          <a:p>
            <a:pPr marL="285750" indent="-285750" algn="just">
              <a:buFont typeface="Wingdings" panose="05000000000000000000" pitchFamily="2" charset="2"/>
              <a:buChar char="v"/>
            </a:pPr>
            <a:r>
              <a:rPr lang="cs-CZ" dirty="0" smtClean="0"/>
              <a:t>postup </a:t>
            </a:r>
            <a:r>
              <a:rPr lang="cs-CZ" dirty="0"/>
              <a:t>soudů, účastníků řízení </a:t>
            </a:r>
            <a:r>
              <a:rPr lang="cs-CZ" dirty="0" smtClean="0"/>
              <a:t>a </a:t>
            </a:r>
            <a:r>
              <a:rPr lang="cs-CZ" dirty="0"/>
              <a:t>dalších osob ve správním soudnictví</a:t>
            </a:r>
            <a:r>
              <a:rPr lang="cs-CZ" dirty="0" smtClean="0"/>
              <a:t>.</a:t>
            </a:r>
          </a:p>
          <a:p>
            <a:pPr algn="just"/>
            <a:endParaRPr lang="cs-CZ" dirty="0"/>
          </a:p>
          <a:p>
            <a:pPr algn="just"/>
            <a:r>
              <a:rPr lang="cs-CZ" dirty="0"/>
              <a:t>Ve správním </a:t>
            </a:r>
            <a:r>
              <a:rPr lang="cs-CZ" b="1" dirty="0"/>
              <a:t>soudnictví poskytují soudy ochranu veřejným subjektivním právům fyzických i právnických osob</a:t>
            </a:r>
            <a:r>
              <a:rPr lang="cs-CZ" dirty="0"/>
              <a:t> způsobem stanoveným tímto zákonem a za podmínek stanovených tímto nebo zvláštním zákonem a rozhodují v dalších věcech, v nichž tak stanoví tento zákon</a:t>
            </a:r>
            <a:r>
              <a:rPr lang="cs-CZ" dirty="0" smtClean="0"/>
              <a:t>.</a:t>
            </a:r>
          </a:p>
          <a:p>
            <a:pPr algn="just"/>
            <a:endParaRPr lang="cs-CZ" dirty="0"/>
          </a:p>
          <a:p>
            <a:pPr algn="just"/>
            <a:r>
              <a:rPr lang="cs-CZ" b="1" dirty="0" smtClean="0"/>
              <a:t>Nejvyšší správní soud </a:t>
            </a:r>
            <a:r>
              <a:rPr lang="cs-CZ" dirty="0"/>
              <a:t>má sídlo v Brně. </a:t>
            </a:r>
            <a:r>
              <a:rPr lang="cs-CZ" dirty="0" smtClean="0"/>
              <a:t>Skládá se </a:t>
            </a:r>
            <a:r>
              <a:rPr lang="cs-CZ" dirty="0"/>
              <a:t>z předsedy soudu, místopředsedy soudu, předsedů kolegií, předsedů senátů a dalších soudců. Funkční období předsedy a místopředsedy Nejvyššího správního soudu je 10 let. </a:t>
            </a:r>
            <a:r>
              <a:rPr lang="cs-CZ" dirty="0" smtClean="0"/>
              <a:t>Předsedu </a:t>
            </a:r>
            <a:r>
              <a:rPr lang="cs-CZ" dirty="0"/>
              <a:t>a místopředsedu Nejvyššího správního soudu jmenuje z řad soudců tohoto soudu prezident </a:t>
            </a:r>
            <a:r>
              <a:rPr lang="cs-CZ" dirty="0" smtClean="0"/>
              <a:t>republiky. </a:t>
            </a:r>
            <a:endParaRPr lang="cs-CZ" dirty="0"/>
          </a:p>
        </p:txBody>
      </p:sp>
    </p:spTree>
    <p:extLst>
      <p:ext uri="{BB962C8B-B14F-4D97-AF65-F5344CB8AC3E}">
        <p14:creationId xmlns:p14="http://schemas.microsoft.com/office/powerpoint/2010/main" val="21559598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Kontrola veřejné správy II.,  </a:t>
            </a:r>
          </a:p>
          <a:p>
            <a:r>
              <a:rPr lang="cs-CZ" dirty="0" smtClean="0"/>
              <a:t>JUDr. Petr Pospíšil, Ph.D., LL.M.</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9</a:t>
            </a:fld>
            <a:endParaRPr lang="cs-CZ"/>
          </a:p>
        </p:txBody>
      </p:sp>
      <p:sp>
        <p:nvSpPr>
          <p:cNvPr id="4" name="TextovéPole 3"/>
          <p:cNvSpPr txBox="1"/>
          <p:nvPr/>
        </p:nvSpPr>
        <p:spPr>
          <a:xfrm>
            <a:off x="323528" y="620688"/>
            <a:ext cx="8424936" cy="5724644"/>
          </a:xfrm>
          <a:prstGeom prst="rect">
            <a:avLst/>
          </a:prstGeom>
          <a:noFill/>
        </p:spPr>
        <p:txBody>
          <a:bodyPr wrap="square" rtlCol="0">
            <a:spAutoFit/>
          </a:bodyPr>
          <a:lstStyle/>
          <a:p>
            <a:pPr algn="just"/>
            <a:r>
              <a:rPr lang="cs-CZ" sz="2400" b="1" dirty="0" smtClean="0"/>
              <a:t>Soudní kontrola veřejné správy</a:t>
            </a:r>
          </a:p>
          <a:p>
            <a:pPr algn="just"/>
            <a:endParaRPr lang="cs-CZ" dirty="0"/>
          </a:p>
          <a:p>
            <a:pPr algn="just"/>
            <a:r>
              <a:rPr lang="cs-CZ" b="1" dirty="0" smtClean="0"/>
              <a:t>Nejvyšší </a:t>
            </a:r>
            <a:r>
              <a:rPr lang="cs-CZ" b="1" dirty="0"/>
              <a:t>správní soud</a:t>
            </a:r>
            <a:r>
              <a:rPr lang="cs-CZ" dirty="0"/>
              <a:t>:</a:t>
            </a:r>
          </a:p>
          <a:p>
            <a:pPr algn="just"/>
            <a:endParaRPr lang="cs-CZ" dirty="0"/>
          </a:p>
          <a:p>
            <a:pPr marL="285750" indent="-285750" algn="just">
              <a:buFont typeface="Wingdings" panose="05000000000000000000" pitchFamily="2" charset="2"/>
              <a:buChar char="q"/>
            </a:pPr>
            <a:r>
              <a:rPr lang="cs-CZ" dirty="0"/>
              <a:t>zajišťuje jednotu a zákonnost rozhodování tím, že rozhoduje o kasačních stížnostech v případech stanovených tímto zákonem, a dále rozhoduje v dalších případech stanovených tímto nebo zvláštním </a:t>
            </a:r>
            <a:r>
              <a:rPr lang="cs-CZ" dirty="0" smtClean="0"/>
              <a:t>zákonem,</a:t>
            </a:r>
          </a:p>
          <a:p>
            <a:pPr marL="285750" indent="-285750" algn="just">
              <a:buFont typeface="Wingdings" panose="05000000000000000000" pitchFamily="2" charset="2"/>
              <a:buChar char="q"/>
            </a:pPr>
            <a:r>
              <a:rPr lang="cs-CZ" dirty="0" smtClean="0"/>
              <a:t>sleduje </a:t>
            </a:r>
            <a:r>
              <a:rPr lang="cs-CZ" dirty="0"/>
              <a:t>a vyhodnocuje pravomocná rozhodnutí soudů ve správním soudnictví a na jejich základě v zájmu jednotného rozhodování soudů přijímá stanoviska k rozhodovací činnosti soudů ve věcech určitého </a:t>
            </a:r>
            <a:r>
              <a:rPr lang="cs-CZ" dirty="0" smtClean="0"/>
              <a:t>druhu,</a:t>
            </a:r>
            <a:endParaRPr lang="cs-CZ" dirty="0"/>
          </a:p>
          <a:p>
            <a:pPr marL="285750" indent="-285750" algn="just">
              <a:buFont typeface="Wingdings" panose="05000000000000000000" pitchFamily="2" charset="2"/>
              <a:buChar char="q"/>
            </a:pPr>
            <a:r>
              <a:rPr lang="cs-CZ" dirty="0"/>
              <a:t> </a:t>
            </a:r>
            <a:r>
              <a:rPr lang="cs-CZ" dirty="0" smtClean="0"/>
              <a:t>v </a:t>
            </a:r>
            <a:r>
              <a:rPr lang="cs-CZ" dirty="0"/>
              <a:t>případech a postupem v </a:t>
            </a:r>
            <a:r>
              <a:rPr lang="cs-CZ" dirty="0" smtClean="0"/>
              <a:t>zákoně </a:t>
            </a:r>
            <a:r>
              <a:rPr lang="cs-CZ" dirty="0"/>
              <a:t>stanoveným </a:t>
            </a:r>
            <a:r>
              <a:rPr lang="cs-CZ" dirty="0" smtClean="0"/>
              <a:t>se může </a:t>
            </a:r>
            <a:r>
              <a:rPr lang="cs-CZ" dirty="0"/>
              <a:t>při své rozhodovací činnosti </a:t>
            </a:r>
            <a:r>
              <a:rPr lang="cs-CZ" dirty="0" smtClean="0"/>
              <a:t> usnést </a:t>
            </a:r>
            <a:r>
              <a:rPr lang="cs-CZ" dirty="0"/>
              <a:t>na zásadním usnesení.</a:t>
            </a:r>
          </a:p>
          <a:p>
            <a:pPr algn="just"/>
            <a:r>
              <a:rPr lang="cs-CZ" dirty="0"/>
              <a:t> </a:t>
            </a:r>
          </a:p>
          <a:p>
            <a:pPr algn="just"/>
            <a:r>
              <a:rPr lang="cs-CZ" dirty="0" smtClean="0"/>
              <a:t>Podmínkou pro podání žaloby proti rozhodnutí orgánu veřejné správy je </a:t>
            </a:r>
            <a:r>
              <a:rPr lang="cs-CZ" b="1" dirty="0" smtClean="0"/>
              <a:t>vyčerpání řádných opravných prostředků ve správním řízení</a:t>
            </a:r>
            <a:r>
              <a:rPr lang="cs-CZ" dirty="0" smtClean="0"/>
              <a:t>.</a:t>
            </a:r>
          </a:p>
          <a:p>
            <a:pPr algn="just"/>
            <a:endParaRPr lang="cs-CZ" dirty="0"/>
          </a:p>
          <a:p>
            <a:pPr algn="just"/>
            <a:r>
              <a:rPr lang="cs-CZ" dirty="0"/>
              <a:t>Ten, kdo bezvýsledně vyčerpal prostředky, které procesní předpis platný pro řízení u správního orgánu stanoví k jeho </a:t>
            </a:r>
            <a:r>
              <a:rPr lang="cs-CZ" b="1" dirty="0"/>
              <a:t>ochraně proti nečinnosti správního orgánu</a:t>
            </a:r>
            <a:r>
              <a:rPr lang="cs-CZ" dirty="0"/>
              <a:t>, může se žalobou </a:t>
            </a:r>
            <a:r>
              <a:rPr lang="cs-CZ" dirty="0" smtClean="0"/>
              <a:t>domáhat (do 1 roku od uplynutí lhůty pro vydání rozhodnutí), </a:t>
            </a:r>
            <a:r>
              <a:rPr lang="cs-CZ" dirty="0"/>
              <a:t>aby soud uložil správnímu orgánu povinnost vydat rozhodnutí ve věci samé nebo osvědčení</a:t>
            </a:r>
            <a:r>
              <a:rPr lang="cs-CZ" dirty="0" smtClean="0"/>
              <a:t>.</a:t>
            </a:r>
            <a:endParaRPr lang="cs-CZ" dirty="0"/>
          </a:p>
        </p:txBody>
      </p:sp>
    </p:spTree>
    <p:extLst>
      <p:ext uri="{BB962C8B-B14F-4D97-AF65-F5344CB8AC3E}">
        <p14:creationId xmlns:p14="http://schemas.microsoft.com/office/powerpoint/2010/main" val="2108654239"/>
      </p:ext>
    </p:extLst>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474</TotalTime>
  <Words>5192</Words>
  <Application>Microsoft Office PowerPoint</Application>
  <PresentationFormat>Předvádění na obrazovce (4:3)</PresentationFormat>
  <Paragraphs>396</Paragraphs>
  <Slides>30</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30</vt:i4>
      </vt:variant>
    </vt:vector>
  </HeadingPairs>
  <TitlesOfParts>
    <vt:vector size="35" baseType="lpstr">
      <vt:lpstr>Arial</vt:lpstr>
      <vt:lpstr>Calibri</vt:lpstr>
      <vt:lpstr>Courier New</vt:lpstr>
      <vt:lpstr>Wingdings</vt:lpstr>
      <vt:lpstr>Motiv sady Office</vt:lpstr>
      <vt:lpstr>KONTROLA VEŘEJNÉ SPRÁVY II.</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KONTROLA VE VEŘEJNÉ SPRÁVĚ II.</dc:title>
  <dc:creator>Pospíšil Petr</dc:creator>
  <cp:lastModifiedBy>Uživatel systému Windows</cp:lastModifiedBy>
  <cp:revision>49</cp:revision>
  <dcterms:created xsi:type="dcterms:W3CDTF">2015-11-17T14:20:48Z</dcterms:created>
  <dcterms:modified xsi:type="dcterms:W3CDTF">2019-11-29T14:19:28Z</dcterms:modified>
</cp:coreProperties>
</file>