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9703E1-AE1D-4521-94DE-914FFC697A12}" type="datetimeFigureOut">
              <a:rPr lang="cs-CZ" smtClean="0"/>
              <a:t>27.10.2015</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2A7B91-38D7-42C8-84FA-46DD2D3482C5}" type="slidenum">
              <a:rPr lang="cs-CZ" smtClean="0"/>
              <a:t>‹#›</a:t>
            </a:fld>
            <a:endParaRPr lang="cs-CZ" dirty="0"/>
          </a:p>
        </p:txBody>
      </p:sp>
    </p:spTree>
    <p:extLst>
      <p:ext uri="{BB962C8B-B14F-4D97-AF65-F5344CB8AC3E}">
        <p14:creationId xmlns:p14="http://schemas.microsoft.com/office/powerpoint/2010/main" val="3411027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1F6C9E2-8843-4621-A94B-97150C4395A7}" type="datetime1">
              <a:rPr lang="cs-CZ" smtClean="0"/>
              <a:t>27.10.2015</a:t>
            </a:fld>
            <a:endParaRPr lang="cs-CZ" dirty="0"/>
          </a:p>
        </p:txBody>
      </p:sp>
      <p:sp>
        <p:nvSpPr>
          <p:cNvPr id="5" name="Zástupný symbol pro zápatí 4"/>
          <p:cNvSpPr>
            <a:spLocks noGrp="1"/>
          </p:cNvSpPr>
          <p:nvPr>
            <p:ph type="ftr" sz="quarter" idx="11"/>
          </p:nvPr>
        </p:nvSpPr>
        <p:spPr/>
        <p:txBody>
          <a:body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5DE067-212D-45DA-966C-C77AC2F90F75}" type="datetime1">
              <a:rPr lang="cs-CZ" smtClean="0"/>
              <a:t>27.10.2015</a:t>
            </a:fld>
            <a:endParaRPr lang="cs-CZ" dirty="0"/>
          </a:p>
        </p:txBody>
      </p:sp>
      <p:sp>
        <p:nvSpPr>
          <p:cNvPr id="5" name="Zástupný symbol pro zápatí 4"/>
          <p:cNvSpPr>
            <a:spLocks noGrp="1"/>
          </p:cNvSpPr>
          <p:nvPr>
            <p:ph type="ftr" sz="quarter" idx="11"/>
          </p:nvPr>
        </p:nvSpPr>
        <p:spPr/>
        <p:txBody>
          <a:body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4420DC-4F3E-495C-84C1-C17CCB113EC9}" type="datetime1">
              <a:rPr lang="cs-CZ" smtClean="0"/>
              <a:t>27.10.2015</a:t>
            </a:fld>
            <a:endParaRPr lang="cs-CZ" dirty="0"/>
          </a:p>
        </p:txBody>
      </p:sp>
      <p:sp>
        <p:nvSpPr>
          <p:cNvPr id="5" name="Zástupný symbol pro zápatí 4"/>
          <p:cNvSpPr>
            <a:spLocks noGrp="1"/>
          </p:cNvSpPr>
          <p:nvPr>
            <p:ph type="ftr" sz="quarter" idx="11"/>
          </p:nvPr>
        </p:nvSpPr>
        <p:spPr/>
        <p:txBody>
          <a:body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B96AE53-7B3A-4346-968A-48FECC2DFA00}" type="datetime1">
              <a:rPr lang="cs-CZ" smtClean="0"/>
              <a:t>27.10.2015</a:t>
            </a:fld>
            <a:endParaRPr lang="cs-CZ" dirty="0"/>
          </a:p>
        </p:txBody>
      </p:sp>
      <p:sp>
        <p:nvSpPr>
          <p:cNvPr id="5" name="Zástupný symbol pro zápatí 4"/>
          <p:cNvSpPr>
            <a:spLocks noGrp="1"/>
          </p:cNvSpPr>
          <p:nvPr>
            <p:ph type="ftr" sz="quarter" idx="11"/>
          </p:nvPr>
        </p:nvSpPr>
        <p:spPr/>
        <p:txBody>
          <a:body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250D3A5-2D78-40B0-9E3E-C71270E2A5BB}" type="datetime1">
              <a:rPr lang="cs-CZ" smtClean="0"/>
              <a:t>27.10.2015</a:t>
            </a:fld>
            <a:endParaRPr lang="cs-CZ" dirty="0"/>
          </a:p>
        </p:txBody>
      </p:sp>
      <p:sp>
        <p:nvSpPr>
          <p:cNvPr id="5" name="Zástupný symbol pro zápatí 4"/>
          <p:cNvSpPr>
            <a:spLocks noGrp="1"/>
          </p:cNvSpPr>
          <p:nvPr>
            <p:ph type="ftr" sz="quarter" idx="11"/>
          </p:nvPr>
        </p:nvSpPr>
        <p:spPr/>
        <p:txBody>
          <a:body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A1C0897-BD11-4E13-B4A3-D13976FED42A}" type="datetime1">
              <a:rPr lang="cs-CZ" smtClean="0"/>
              <a:t>27.10.2015</a:t>
            </a:fld>
            <a:endParaRPr lang="cs-CZ" dirty="0"/>
          </a:p>
        </p:txBody>
      </p:sp>
      <p:sp>
        <p:nvSpPr>
          <p:cNvPr id="6" name="Zástupný symbol pro zápatí 5"/>
          <p:cNvSpPr>
            <a:spLocks noGrp="1"/>
          </p:cNvSpPr>
          <p:nvPr>
            <p:ph type="ftr" sz="quarter" idx="11"/>
          </p:nvPr>
        </p:nvSpPr>
        <p:spPr/>
        <p:txBody>
          <a:bodyPr/>
          <a:lstStyle/>
          <a:p>
            <a:r>
              <a:rPr lang="cs-CZ" dirty="0" smtClean="0"/>
              <a:t>Metody správní vědy,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A610A2-9672-4540-A80D-507E408D18FD}" type="datetime1">
              <a:rPr lang="cs-CZ" smtClean="0"/>
              <a:t>27.10.2015</a:t>
            </a:fld>
            <a:endParaRPr lang="cs-CZ" dirty="0"/>
          </a:p>
        </p:txBody>
      </p:sp>
      <p:sp>
        <p:nvSpPr>
          <p:cNvPr id="8" name="Zástupný symbol pro zápatí 7"/>
          <p:cNvSpPr>
            <a:spLocks noGrp="1"/>
          </p:cNvSpPr>
          <p:nvPr>
            <p:ph type="ftr" sz="quarter" idx="11"/>
          </p:nvPr>
        </p:nvSpPr>
        <p:spPr/>
        <p:txBody>
          <a:bodyPr/>
          <a:lstStyle/>
          <a:p>
            <a:r>
              <a:rPr lang="cs-CZ" dirty="0" smtClean="0"/>
              <a:t>Metody správní vědy, JUDr. Petr Pospíšil, Ph.D., LL.M.</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B46FD08-8A4E-410B-AE4B-607FBF5E3533}" type="datetime1">
              <a:rPr lang="cs-CZ" smtClean="0"/>
              <a:t>27.10.2015</a:t>
            </a:fld>
            <a:endParaRPr lang="cs-CZ" dirty="0"/>
          </a:p>
        </p:txBody>
      </p:sp>
      <p:sp>
        <p:nvSpPr>
          <p:cNvPr id="4" name="Zástupný symbol pro zápatí 3"/>
          <p:cNvSpPr>
            <a:spLocks noGrp="1"/>
          </p:cNvSpPr>
          <p:nvPr>
            <p:ph type="ftr" sz="quarter" idx="11"/>
          </p:nvPr>
        </p:nvSpPr>
        <p:spPr/>
        <p:txBody>
          <a:bodyPr/>
          <a:lstStyle/>
          <a:p>
            <a:r>
              <a:rPr lang="cs-CZ" dirty="0" smtClean="0"/>
              <a:t>Metody správní vědy, 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48228B-72FE-4001-98FF-761D6C337F26}" type="datetime1">
              <a:rPr lang="cs-CZ" smtClean="0"/>
              <a:t>27.10.2015</a:t>
            </a:fld>
            <a:endParaRPr lang="cs-CZ" dirty="0"/>
          </a:p>
        </p:txBody>
      </p:sp>
      <p:sp>
        <p:nvSpPr>
          <p:cNvPr id="3" name="Zástupný symbol pro zápatí 2"/>
          <p:cNvSpPr>
            <a:spLocks noGrp="1"/>
          </p:cNvSpPr>
          <p:nvPr>
            <p:ph type="ftr" sz="quarter" idx="11"/>
          </p:nvPr>
        </p:nvSpPr>
        <p:spPr/>
        <p:txBody>
          <a:bodyPr/>
          <a:lstStyle/>
          <a:p>
            <a:r>
              <a:rPr lang="cs-CZ" dirty="0" smtClean="0"/>
              <a:t>Metody správní vědy, JUDr. Petr Pospíšil, Ph.D., LL.M.</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86E152F-5A84-4985-A0D0-962F18A2D3E1}" type="datetime1">
              <a:rPr lang="cs-CZ" smtClean="0"/>
              <a:t>27.10.2015</a:t>
            </a:fld>
            <a:endParaRPr lang="cs-CZ" dirty="0"/>
          </a:p>
        </p:txBody>
      </p:sp>
      <p:sp>
        <p:nvSpPr>
          <p:cNvPr id="6" name="Zástupný symbol pro zápatí 5"/>
          <p:cNvSpPr>
            <a:spLocks noGrp="1"/>
          </p:cNvSpPr>
          <p:nvPr>
            <p:ph type="ftr" sz="quarter" idx="11"/>
          </p:nvPr>
        </p:nvSpPr>
        <p:spPr/>
        <p:txBody>
          <a:bodyPr/>
          <a:lstStyle/>
          <a:p>
            <a:r>
              <a:rPr lang="cs-CZ" dirty="0" smtClean="0"/>
              <a:t>Metody správní vědy,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A72DF49-6491-4628-84A1-5B44FAFC0687}" type="datetime1">
              <a:rPr lang="cs-CZ" smtClean="0"/>
              <a:t>27.10.2015</a:t>
            </a:fld>
            <a:endParaRPr lang="cs-CZ" dirty="0"/>
          </a:p>
        </p:txBody>
      </p:sp>
      <p:sp>
        <p:nvSpPr>
          <p:cNvPr id="6" name="Zástupný symbol pro zápatí 5"/>
          <p:cNvSpPr>
            <a:spLocks noGrp="1"/>
          </p:cNvSpPr>
          <p:nvPr>
            <p:ph type="ftr" sz="quarter" idx="11"/>
          </p:nvPr>
        </p:nvSpPr>
        <p:spPr/>
        <p:txBody>
          <a:bodyPr/>
          <a:lstStyle/>
          <a:p>
            <a:r>
              <a:rPr lang="cs-CZ" dirty="0" smtClean="0"/>
              <a:t>Metody správní vědy,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52EC0-5A57-4535-A0D0-13DC9CC94A33}" type="datetime1">
              <a:rPr lang="cs-CZ" smtClean="0"/>
              <a:t>27.10.2015</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Metody správní vědy, JUDr. Petr Pospíšil, Ph.D., LL.M.</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z/url?sa=i&amp;rct=j&amp;q=&amp;esrc=s&amp;source=images&amp;cd=&amp;cad=rja&amp;uact=8&amp;ved=0CAcQjRxqFQoTCJPGxI2h3sgCFYSHcgod4b8PEA&amp;url=http://www.artvalue.com/auctionresult--jensen-max-1887-germany-seestuck-2933933.htm&amp;psig=AFQjCNFc26mtIBUgBIrNL0DY-MnmVU3-9Q&amp;ust=144588434295127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METODY SPRÁVNÍ VĚDY</a:t>
            </a:r>
            <a:endParaRPr lang="cs-CZ" b="1" dirty="0"/>
          </a:p>
        </p:txBody>
      </p:sp>
      <p:sp>
        <p:nvSpPr>
          <p:cNvPr id="3" name="Podnadpis 2"/>
          <p:cNvSpPr>
            <a:spLocks noGrp="1"/>
          </p:cNvSpPr>
          <p:nvPr>
            <p:ph type="subTitle" idx="1"/>
          </p:nvPr>
        </p:nvSpPr>
        <p:spPr/>
        <p:txBody>
          <a:bodyPr/>
          <a:lstStyle/>
          <a:p>
            <a:endParaRPr lang="cs-CZ" dirty="0" smtClean="0"/>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1067725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251520" y="620688"/>
            <a:ext cx="8424936" cy="5170646"/>
          </a:xfrm>
          <a:prstGeom prst="rect">
            <a:avLst/>
          </a:prstGeom>
          <a:noFill/>
        </p:spPr>
        <p:txBody>
          <a:bodyPr wrap="square" rtlCol="0">
            <a:spAutoFit/>
          </a:bodyPr>
          <a:lstStyle/>
          <a:p>
            <a:r>
              <a:rPr lang="cs-CZ" sz="2400" b="1" dirty="0" smtClean="0"/>
              <a:t>Metoda normativně dogmatická</a:t>
            </a:r>
          </a:p>
          <a:p>
            <a:endParaRPr lang="cs-CZ" b="1" dirty="0"/>
          </a:p>
          <a:p>
            <a:pPr algn="just"/>
            <a:r>
              <a:rPr lang="cs-CZ" dirty="0" smtClean="0"/>
              <a:t>Pro správní vědu je důležité vycházet při studiu konkrétního problému z jeho existující pozitivněprávní úpravy a normované podoby.</a:t>
            </a:r>
          </a:p>
          <a:p>
            <a:pPr algn="just"/>
            <a:endParaRPr lang="cs-CZ" dirty="0"/>
          </a:p>
          <a:p>
            <a:pPr algn="just"/>
            <a:r>
              <a:rPr lang="cs-CZ" dirty="0" smtClean="0"/>
              <a:t>V této souvislosti se dostáváme do polohy uvažování v rovině </a:t>
            </a:r>
            <a:r>
              <a:rPr lang="cs-CZ" b="1" i="1" dirty="0" smtClean="0"/>
              <a:t>„co býti má“</a:t>
            </a:r>
            <a:r>
              <a:rPr lang="cs-CZ" dirty="0" smtClean="0"/>
              <a:t>.</a:t>
            </a:r>
          </a:p>
          <a:p>
            <a:pPr algn="just"/>
            <a:endParaRPr lang="cs-CZ" dirty="0"/>
          </a:p>
          <a:p>
            <a:pPr algn="just"/>
            <a:r>
              <a:rPr lang="cs-CZ" b="1" dirty="0" smtClean="0"/>
              <a:t>Metoda normativně dogmatická</a:t>
            </a:r>
            <a:r>
              <a:rPr lang="cs-CZ" dirty="0" smtClean="0"/>
              <a:t> nám umožňuje poznat správně procesní a materiálně regulativní znaky veřejné správy, její právně významné formy činnosti a instituce. Podobu těchto institucí, činností, vztahů a procesů lze do určité míry a do určitého stupně (tj. do úrovně jejich pozitivně právní úpravy a nutnosti zajištění zákonem předpokládaného stavu) poznávat na základě interpretačních formálně logických (</a:t>
            </a:r>
            <a:r>
              <a:rPr lang="cs-CZ" smtClean="0"/>
              <a:t>především </a:t>
            </a:r>
            <a:r>
              <a:rPr lang="cs-CZ" smtClean="0"/>
              <a:t>deduktivních) postupů.</a:t>
            </a:r>
            <a:endParaRPr lang="cs-CZ" dirty="0" smtClean="0"/>
          </a:p>
          <a:p>
            <a:pPr algn="just"/>
            <a:endParaRPr lang="cs-CZ" dirty="0"/>
          </a:p>
          <a:p>
            <a:pPr algn="just"/>
            <a:r>
              <a:rPr lang="cs-CZ" dirty="0" smtClean="0"/>
              <a:t>D. Hendrych hovoří o </a:t>
            </a:r>
            <a:r>
              <a:rPr lang="cs-CZ" b="1" dirty="0" smtClean="0"/>
              <a:t>juristickém přístupu</a:t>
            </a:r>
            <a:r>
              <a:rPr lang="cs-CZ" dirty="0" smtClean="0"/>
              <a:t>, který soustřeďuje pozornost především na normativní stránku správy, tedy na formální aspekty. Jde o orientaci nezbytnou, neboť výstavba i fungování veřejné správy mají výrazné právní aspekty. Právní jednání je důležitou formou realizace správních úkolů.</a:t>
            </a:r>
            <a:endParaRPr lang="cs-CZ" dirty="0"/>
          </a:p>
        </p:txBody>
      </p:sp>
    </p:spTree>
    <p:extLst>
      <p:ext uri="{BB962C8B-B14F-4D97-AF65-F5344CB8AC3E}">
        <p14:creationId xmlns:p14="http://schemas.microsoft.com/office/powerpoint/2010/main" val="2773002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23528" y="548680"/>
            <a:ext cx="8424936" cy="5139869"/>
          </a:xfrm>
          <a:prstGeom prst="rect">
            <a:avLst/>
          </a:prstGeom>
          <a:noFill/>
        </p:spPr>
        <p:txBody>
          <a:bodyPr wrap="square" rtlCol="0">
            <a:spAutoFit/>
          </a:bodyPr>
          <a:lstStyle/>
          <a:p>
            <a:r>
              <a:rPr lang="cs-CZ" sz="2400" b="1" dirty="0" smtClean="0"/>
              <a:t>Metoda behaviorální</a:t>
            </a:r>
          </a:p>
          <a:p>
            <a:endParaRPr lang="cs-CZ" sz="1000" b="1" dirty="0"/>
          </a:p>
          <a:p>
            <a:pPr algn="just"/>
            <a:r>
              <a:rPr lang="cs-CZ" dirty="0" smtClean="0"/>
              <a:t>Zabývá se především odrazem veřejné správy v jednáních, postojích, psychických stavech a v jejím hodnocení ze strany jednotlivce. Behavioralismus se tedy věnuje tomu </a:t>
            </a:r>
            <a:r>
              <a:rPr lang="cs-CZ" b="1" i="1" dirty="0" smtClean="0"/>
              <a:t>„co je“</a:t>
            </a:r>
            <a:r>
              <a:rPr lang="cs-CZ" dirty="0" smtClean="0"/>
              <a:t>.</a:t>
            </a:r>
          </a:p>
          <a:p>
            <a:pPr algn="just"/>
            <a:endParaRPr lang="cs-CZ" sz="1000" dirty="0"/>
          </a:p>
          <a:p>
            <a:pPr algn="just"/>
            <a:r>
              <a:rPr lang="cs-CZ" dirty="0" smtClean="0"/>
              <a:t>Snahou je získat maximum informací, k čemuž slouží především metody a techniky kvantitativního, empiricko-sociologického a sociálně psychologického přístupu, které předpokládají další kvantitativní (např. statistické) zpracování.</a:t>
            </a:r>
          </a:p>
          <a:p>
            <a:pPr algn="just"/>
            <a:endParaRPr lang="cs-CZ" sz="1000" dirty="0"/>
          </a:p>
          <a:p>
            <a:pPr algn="just"/>
            <a:r>
              <a:rPr lang="cs-CZ" dirty="0" smtClean="0"/>
              <a:t>V první řadě se jedná o shromažďování hodnověrných poznatků, které umožňují empiricky ověřitelné závěry.</a:t>
            </a:r>
          </a:p>
          <a:p>
            <a:pPr algn="just"/>
            <a:endParaRPr lang="cs-CZ" sz="1000" dirty="0"/>
          </a:p>
          <a:p>
            <a:pPr algn="just"/>
            <a:r>
              <a:rPr lang="cs-CZ" sz="2400" b="1" dirty="0" smtClean="0"/>
              <a:t>Metody používané v sociologickém výzkumu</a:t>
            </a:r>
          </a:p>
          <a:p>
            <a:pPr algn="just"/>
            <a:endParaRPr lang="cs-CZ" sz="1000" b="1" dirty="0"/>
          </a:p>
          <a:p>
            <a:pPr algn="just"/>
            <a:r>
              <a:rPr lang="cs-CZ" dirty="0" smtClean="0"/>
              <a:t>Protože správní věda je sociální vědou, je přirozené, že používá také metody, s nimiž se pracuje v </a:t>
            </a:r>
            <a:r>
              <a:rPr lang="cs-CZ" b="1" dirty="0" smtClean="0"/>
              <a:t>empirickém sociálním výzkumu</a:t>
            </a:r>
            <a:r>
              <a:rPr lang="cs-CZ" dirty="0" smtClean="0"/>
              <a:t>. </a:t>
            </a:r>
          </a:p>
          <a:p>
            <a:pPr algn="just"/>
            <a:endParaRPr lang="cs-CZ" sz="1000" dirty="0"/>
          </a:p>
          <a:p>
            <a:pPr algn="just"/>
            <a:r>
              <a:rPr lang="cs-CZ" dirty="0" smtClean="0"/>
              <a:t>Informace, které výzkum veřejné správy potřebuje, jsou buď </a:t>
            </a:r>
            <a:r>
              <a:rPr lang="cs-CZ" b="1" i="1" dirty="0" smtClean="0"/>
              <a:t>otevřené</a:t>
            </a:r>
            <a:r>
              <a:rPr lang="cs-CZ" dirty="0" smtClean="0"/>
              <a:t> (tzn. obecně dostupné – např. pravidelně zveřejňované statistické údaje) nebo </a:t>
            </a:r>
            <a:r>
              <a:rPr lang="cs-CZ" b="1" i="1" dirty="0" smtClean="0"/>
              <a:t>uzavřené</a:t>
            </a:r>
            <a:r>
              <a:rPr lang="cs-CZ" dirty="0" smtClean="0"/>
              <a:t> (vyžadují zvláštní šetření nebo interpretaci informací otevřených). </a:t>
            </a:r>
            <a:endParaRPr lang="cs-CZ" dirty="0"/>
          </a:p>
        </p:txBody>
      </p:sp>
    </p:spTree>
    <p:extLst>
      <p:ext uri="{BB962C8B-B14F-4D97-AF65-F5344CB8AC3E}">
        <p14:creationId xmlns:p14="http://schemas.microsoft.com/office/powerpoint/2010/main" val="3915702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95536" y="692696"/>
            <a:ext cx="8208912" cy="5016758"/>
          </a:xfrm>
          <a:prstGeom prst="rect">
            <a:avLst/>
          </a:prstGeom>
          <a:noFill/>
        </p:spPr>
        <p:txBody>
          <a:bodyPr wrap="square" rtlCol="0">
            <a:spAutoFit/>
          </a:bodyPr>
          <a:lstStyle/>
          <a:p>
            <a:pPr algn="just"/>
            <a:endParaRPr lang="cs-CZ" sz="800" dirty="0"/>
          </a:p>
          <a:p>
            <a:pPr algn="just"/>
            <a:r>
              <a:rPr lang="cs-CZ" sz="2400" b="1" dirty="0"/>
              <a:t>Metody používané v sociologickém </a:t>
            </a:r>
            <a:r>
              <a:rPr lang="cs-CZ" sz="2400" b="1" dirty="0" smtClean="0"/>
              <a:t>výzkumu</a:t>
            </a:r>
          </a:p>
          <a:p>
            <a:pPr algn="just"/>
            <a:endParaRPr lang="cs-CZ" dirty="0"/>
          </a:p>
          <a:p>
            <a:pPr algn="just"/>
            <a:r>
              <a:rPr lang="cs-CZ" dirty="0" smtClean="0"/>
              <a:t>Význam a průkazná vypovídací hodnota údajů získávaných aplikací sociologických metod se často odvíjí především od možnosti a schopnosti zajištění a zjištění mínění určitého statisticky významného vzorku respondentů.</a:t>
            </a:r>
          </a:p>
          <a:p>
            <a:pPr algn="just"/>
            <a:endParaRPr lang="cs-CZ" dirty="0"/>
          </a:p>
          <a:p>
            <a:pPr algn="just"/>
            <a:r>
              <a:rPr lang="cs-CZ" b="1" dirty="0" smtClean="0"/>
              <a:t>Pozorováním</a:t>
            </a:r>
            <a:r>
              <a:rPr lang="cs-CZ" dirty="0" smtClean="0"/>
              <a:t> získáváme požadované údaje tak, že zaznamenáváme chování určitých osob. Pozorování může být přímé nebo nepřímé, strukturované nebo nestrukturované (volné), otevřené nebo skryté.</a:t>
            </a:r>
          </a:p>
          <a:p>
            <a:pPr algn="just"/>
            <a:endParaRPr lang="cs-CZ" dirty="0"/>
          </a:p>
          <a:p>
            <a:pPr algn="just"/>
            <a:r>
              <a:rPr lang="cs-CZ" b="1" dirty="0" smtClean="0"/>
              <a:t>Dotazování (interview) </a:t>
            </a:r>
            <a:r>
              <a:rPr lang="cs-CZ" dirty="0" smtClean="0"/>
              <a:t>přináší (na rozdíl od pozorování) subjektivní výsledky, protože je založeno na výpovědích osob (respondentů) o skutečnostech, nikoliv na bezprostředním pozorování těchto skutečností. Správnou volbou otázek a respondentů lze získat reprezentativní vzorek informací o skutečnostech nebo o názorech lidí. Dotazování se může uskutečňovat buď pomocí standardizovaného dotazníku nebo volně. Větší věrohodnosti výsledků dotazování může napomoci jeho opakování po určité době, avšak u stejné skupiny osob (průzkumy veřejného mínění).</a:t>
            </a:r>
            <a:endParaRPr lang="cs-CZ" b="1" dirty="0"/>
          </a:p>
        </p:txBody>
      </p:sp>
    </p:spTree>
    <p:extLst>
      <p:ext uri="{BB962C8B-B14F-4D97-AF65-F5344CB8AC3E}">
        <p14:creationId xmlns:p14="http://schemas.microsoft.com/office/powerpoint/2010/main" val="3839773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251520" y="548680"/>
            <a:ext cx="8352928" cy="4893647"/>
          </a:xfrm>
          <a:prstGeom prst="rect">
            <a:avLst/>
          </a:prstGeom>
          <a:noFill/>
        </p:spPr>
        <p:txBody>
          <a:bodyPr wrap="square" rtlCol="0">
            <a:spAutoFit/>
          </a:bodyPr>
          <a:lstStyle/>
          <a:p>
            <a:r>
              <a:rPr lang="cs-CZ" sz="2400" b="1" dirty="0" smtClean="0"/>
              <a:t>Metody používané v sociologickém výzkumu</a:t>
            </a:r>
          </a:p>
          <a:p>
            <a:endParaRPr lang="cs-CZ" dirty="0"/>
          </a:p>
          <a:p>
            <a:pPr algn="just"/>
            <a:r>
              <a:rPr lang="cs-CZ" b="1" dirty="0" smtClean="0"/>
              <a:t>Analýza písemností </a:t>
            </a:r>
            <a:r>
              <a:rPr lang="cs-CZ" dirty="0" smtClean="0"/>
              <a:t>představuje pro výzkum v oblasti veřejné správy významnou pomoc, neboť veřejná správa je svým způsobem na písemném projevu založena. Dokumenty o veřejné správě (např. zákony a jiné právní předpisy, politické dokumenty, rozpočty, kontrolní zprávy, stížnosti a podněty občanů a způsob jejich vyřízení), ale i písemnosti správních úřadů a jiných vykonavatelů veřejné správy (např. vydané správní akty a jiná opatření, smlouvy, zápisy ze schůzí kolegiálních orgánů, vnitřní předpisy) mají značnou vypovídací schopnost a jsou poměrně snadno dosažitelné. Z hlediska výzkumu jde zejména o to, aby dokument co nejvíce a věrohodně vypovídal o zkoumaném jevu, důležitá je i aktuálnost nebo naopak stáří dokumentu nebo listiny.</a:t>
            </a:r>
          </a:p>
          <a:p>
            <a:pPr algn="just"/>
            <a:endParaRPr lang="cs-CZ" b="1" dirty="0"/>
          </a:p>
          <a:p>
            <a:pPr algn="just"/>
            <a:r>
              <a:rPr lang="cs-CZ" b="1" dirty="0" smtClean="0"/>
              <a:t>Experiment </a:t>
            </a:r>
            <a:r>
              <a:rPr lang="cs-CZ" dirty="0" smtClean="0"/>
              <a:t>se odlišuje tím, že není určen ke zjišťování údajů. V oblasti veřejné správy se experimentu jako metody studia používá poměrně zřídka. Experimentovat je tu možné jen u určitých dílčích souborů, a to za účelem ověření teoretických konstrukcí sledujících vhodnost nových postupů ve správních činnostech, změn v organizačních strukturách či nových informačních systémů před jejich definitivním zavedením do správní praxe.</a:t>
            </a:r>
            <a:endParaRPr lang="cs-CZ" b="1" dirty="0"/>
          </a:p>
        </p:txBody>
      </p:sp>
    </p:spTree>
    <p:extLst>
      <p:ext uri="{BB962C8B-B14F-4D97-AF65-F5344CB8AC3E}">
        <p14:creationId xmlns:p14="http://schemas.microsoft.com/office/powerpoint/2010/main" val="249252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95536" y="548680"/>
            <a:ext cx="8424936" cy="5724644"/>
          </a:xfrm>
          <a:prstGeom prst="rect">
            <a:avLst/>
          </a:prstGeom>
          <a:noFill/>
        </p:spPr>
        <p:txBody>
          <a:bodyPr wrap="square" rtlCol="0">
            <a:spAutoFit/>
          </a:bodyPr>
          <a:lstStyle/>
          <a:p>
            <a:r>
              <a:rPr lang="cs-CZ" sz="2400" b="1" dirty="0" smtClean="0"/>
              <a:t>Exaktní metody</a:t>
            </a:r>
          </a:p>
          <a:p>
            <a:endParaRPr lang="cs-CZ" dirty="0"/>
          </a:p>
          <a:p>
            <a:pPr algn="just"/>
            <a:r>
              <a:rPr lang="cs-CZ" dirty="0" smtClean="0"/>
              <a:t>Jedná se o skupinu metod a technik zkoumání, mezi něž patří např. </a:t>
            </a:r>
            <a:r>
              <a:rPr lang="cs-CZ" b="1" dirty="0" smtClean="0"/>
              <a:t>statistické metody</a:t>
            </a:r>
            <a:r>
              <a:rPr lang="cs-CZ" dirty="0" smtClean="0"/>
              <a:t>, které tvoří přechod k vlastním </a:t>
            </a:r>
            <a:r>
              <a:rPr lang="cs-CZ" b="1" dirty="0" smtClean="0"/>
              <a:t>kvantitativním (matematickým) metodám </a:t>
            </a:r>
            <a:r>
              <a:rPr lang="cs-CZ" dirty="0" smtClean="0"/>
              <a:t>a dále </a:t>
            </a:r>
            <a:r>
              <a:rPr lang="cs-CZ" b="1" dirty="0" smtClean="0"/>
              <a:t>metody formalizace, obecného a kybernetického modelování </a:t>
            </a:r>
            <a:r>
              <a:rPr lang="cs-CZ" dirty="0" smtClean="0"/>
              <a:t>a případně i různé </a:t>
            </a:r>
            <a:r>
              <a:rPr lang="cs-CZ" b="1" dirty="0" smtClean="0"/>
              <a:t>experimentální postupy</a:t>
            </a:r>
            <a:r>
              <a:rPr lang="cs-CZ" dirty="0" smtClean="0"/>
              <a:t>.</a:t>
            </a:r>
          </a:p>
          <a:p>
            <a:pPr algn="just"/>
            <a:endParaRPr lang="cs-CZ" dirty="0"/>
          </a:p>
          <a:p>
            <a:pPr algn="just"/>
            <a:r>
              <a:rPr lang="cs-CZ" dirty="0" smtClean="0"/>
              <a:t>Použití </a:t>
            </a:r>
            <a:r>
              <a:rPr lang="cs-CZ" b="1" dirty="0" smtClean="0"/>
              <a:t>statistických metod </a:t>
            </a:r>
            <a:r>
              <a:rPr lang="cs-CZ" dirty="0" smtClean="0"/>
              <a:t>spočívá v kvantifikujících zjišťováních týkajících se však pouze těch činností, vztahů, názorů, hodnot, postojů a jevů, které lze v souvislosti s veřejnou správou a s jejím působením matematicky vyjádřit. Získané statistické závěry přispívají k možným úvahám o budoucím vývoji, o základních tendencích a vlivech.</a:t>
            </a:r>
          </a:p>
          <a:p>
            <a:pPr algn="just"/>
            <a:endParaRPr lang="cs-CZ" dirty="0"/>
          </a:p>
          <a:p>
            <a:pPr algn="just"/>
            <a:r>
              <a:rPr lang="cs-CZ" dirty="0" smtClean="0"/>
              <a:t>Předpokladem použití </a:t>
            </a:r>
            <a:r>
              <a:rPr lang="cs-CZ" b="1" dirty="0" smtClean="0"/>
              <a:t>metod formalizace </a:t>
            </a:r>
            <a:r>
              <a:rPr lang="cs-CZ" dirty="0" smtClean="0"/>
              <a:t>a </a:t>
            </a:r>
            <a:r>
              <a:rPr lang="cs-CZ" b="1" dirty="0" smtClean="0"/>
              <a:t>matematických metod </a:t>
            </a:r>
            <a:r>
              <a:rPr lang="cs-CZ" dirty="0" smtClean="0"/>
              <a:t>je možnost formalizace, popisu a zpracování výchozích údajů, tj. určitých činností, vztahů, procesů, jevů a institucí, které tak získávají určitou modelovou podobu (např. pomocí symbolické logiky). Konkrétně se zejména u matematických metod jedná o problematiku aplikace metod optimalizace rozhodovacích procesů, teorie her, simulačních her apod. Podmínkou je obezřetné nakládání s výchozími údaji, které vyžadují především objektivizaci. Důležitá je také přiléhavá formulace zadání a následně pak objektivní, odborná a včasná interpretace výsledků a jejich užitečné využití.</a:t>
            </a:r>
            <a:endParaRPr lang="cs-CZ" dirty="0"/>
          </a:p>
        </p:txBody>
      </p:sp>
    </p:spTree>
    <p:extLst>
      <p:ext uri="{BB962C8B-B14F-4D97-AF65-F5344CB8AC3E}">
        <p14:creationId xmlns:p14="http://schemas.microsoft.com/office/powerpoint/2010/main" val="1105904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539552" y="620688"/>
            <a:ext cx="8424936" cy="5509200"/>
          </a:xfrm>
          <a:prstGeom prst="rect">
            <a:avLst/>
          </a:prstGeom>
          <a:noFill/>
        </p:spPr>
        <p:txBody>
          <a:bodyPr wrap="square" rtlCol="0">
            <a:spAutoFit/>
          </a:bodyPr>
          <a:lstStyle/>
          <a:p>
            <a:r>
              <a:rPr lang="cs-CZ" sz="2400" b="1" dirty="0" smtClean="0"/>
              <a:t>Exaktní metody</a:t>
            </a:r>
          </a:p>
          <a:p>
            <a:endParaRPr lang="cs-CZ" sz="1000" dirty="0"/>
          </a:p>
          <a:p>
            <a:r>
              <a:rPr lang="cs-CZ" dirty="0" smtClean="0"/>
              <a:t>Obdobné požadavky lze vznášet i na aplikaci </a:t>
            </a:r>
            <a:r>
              <a:rPr lang="cs-CZ" b="1" dirty="0" smtClean="0"/>
              <a:t>metody kybernetického modelování, </a:t>
            </a:r>
            <a:r>
              <a:rPr lang="cs-CZ" dirty="0" smtClean="0"/>
              <a:t>s tím, že se ještě zvětšuje riziko vyplývající z popisného a modelově zjednodušujícího přístupu ke složitému a složenému předmětu výzkumu.</a:t>
            </a:r>
          </a:p>
          <a:p>
            <a:endParaRPr lang="cs-CZ" sz="1000" b="1" dirty="0"/>
          </a:p>
          <a:p>
            <a:pPr algn="just"/>
            <a:r>
              <a:rPr lang="cs-CZ" b="1" dirty="0" smtClean="0"/>
              <a:t>Význam experimentálních metod a postupů </a:t>
            </a:r>
            <a:r>
              <a:rPr lang="cs-CZ" dirty="0" smtClean="0"/>
              <a:t>spočívá ve správní vědě především v koncepční „laboratorní“ simulaci a posuzování modelových imitací určitých situací a budoucích postupů ve veřejné správě.</a:t>
            </a:r>
          </a:p>
          <a:p>
            <a:pPr algn="just"/>
            <a:endParaRPr lang="cs-CZ" sz="1000" b="1" dirty="0"/>
          </a:p>
          <a:p>
            <a:pPr algn="just"/>
            <a:r>
              <a:rPr lang="cs-CZ" dirty="0" smtClean="0"/>
              <a:t>Pokud jde o metody správní věd, přichází zde tedy v úvahu využití jak </a:t>
            </a:r>
            <a:r>
              <a:rPr lang="cs-CZ" b="1" dirty="0" smtClean="0"/>
              <a:t>obecných metod</a:t>
            </a:r>
            <a:r>
              <a:rPr lang="cs-CZ" dirty="0" smtClean="0"/>
              <a:t>, jimiž jsou </a:t>
            </a:r>
            <a:r>
              <a:rPr lang="cs-CZ" b="1" dirty="0" smtClean="0"/>
              <a:t>metody systémové a srovnávací</a:t>
            </a:r>
            <a:r>
              <a:rPr lang="cs-CZ" dirty="0" smtClean="0"/>
              <a:t>, tak rovněž </a:t>
            </a:r>
            <a:r>
              <a:rPr lang="cs-CZ" b="1" dirty="0" smtClean="0"/>
              <a:t>metod specifických</a:t>
            </a:r>
            <a:r>
              <a:rPr lang="cs-CZ" dirty="0" smtClean="0"/>
              <a:t>, k nimž patří zejména </a:t>
            </a:r>
            <a:r>
              <a:rPr lang="cs-CZ" b="1" dirty="0" smtClean="0"/>
              <a:t>metody induktivní</a:t>
            </a:r>
            <a:r>
              <a:rPr lang="cs-CZ" dirty="0" smtClean="0"/>
              <a:t>.</a:t>
            </a:r>
          </a:p>
          <a:p>
            <a:pPr algn="just"/>
            <a:endParaRPr lang="cs-CZ" sz="1000" b="1" dirty="0"/>
          </a:p>
          <a:p>
            <a:pPr algn="just"/>
            <a:r>
              <a:rPr lang="cs-CZ" dirty="0" smtClean="0"/>
              <a:t>Za použití těchto metod pak správní věda exaktně poznává, posuzuje a vyhodnocuje organizaci i činnost správně právní praxe a vytváří určitý relativně stabilní systém modelů, návodů a doporučení pro správně právní praxi. Navrhuje a doporučuje racionální a funkční organizační uspořádání organizační struktury veřejné správy, specifikuje zákonitosti vzájemných organizačních vztahů, vymezuje obecná pravidla rozhodovacích procesů ve veřejné správě a poskytuje návody pro komplexní racionalizaci činnosti orgánů i samotných pracovníků odborného aparátu veřejné správy.</a:t>
            </a:r>
            <a:endParaRPr lang="cs-CZ" dirty="0"/>
          </a:p>
        </p:txBody>
      </p:sp>
    </p:spTree>
    <p:extLst>
      <p:ext uri="{BB962C8B-B14F-4D97-AF65-F5344CB8AC3E}">
        <p14:creationId xmlns:p14="http://schemas.microsoft.com/office/powerpoint/2010/main" val="1204066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pic>
        <p:nvPicPr>
          <p:cNvPr id="1026" name="Picture 2" descr="http://www.artvalue.com/photos/auction/0/50/50464/kaufmann-adolf-1848-1916-austr-an-der-wassermuhle-2933950.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6888" y="1124744"/>
            <a:ext cx="5707950" cy="3744416"/>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1836888" y="5517232"/>
            <a:ext cx="5615432" cy="861774"/>
          </a:xfrm>
          <a:prstGeom prst="rect">
            <a:avLst/>
          </a:prstGeom>
          <a:noFill/>
        </p:spPr>
        <p:txBody>
          <a:bodyPr wrap="square" rtlCol="0">
            <a:spAutoFit/>
          </a:bodyPr>
          <a:lstStyle/>
          <a:p>
            <a:pPr algn="ctr"/>
            <a:r>
              <a:rPr lang="cs-CZ" sz="3200" b="1" dirty="0"/>
              <a:t>Děkuji za pozornost </a:t>
            </a:r>
            <a:r>
              <a:rPr lang="cs-CZ" sz="3200" b="1" dirty="0">
                <a:sym typeface="Wingdings" panose="05000000000000000000" pitchFamily="2" charset="2"/>
              </a:rPr>
              <a:t></a:t>
            </a:r>
            <a:endParaRPr lang="cs-CZ" sz="3200" b="1" dirty="0"/>
          </a:p>
          <a:p>
            <a:endParaRPr lang="cs-CZ" dirty="0"/>
          </a:p>
        </p:txBody>
      </p:sp>
    </p:spTree>
    <p:extLst>
      <p:ext uri="{BB962C8B-B14F-4D97-AF65-F5344CB8AC3E}">
        <p14:creationId xmlns:p14="http://schemas.microsoft.com/office/powerpoint/2010/main" val="37343495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dirty="0"/>
          </a:p>
        </p:txBody>
      </p:sp>
      <p:sp>
        <p:nvSpPr>
          <p:cNvPr id="6" name="TextovéPole 5"/>
          <p:cNvSpPr txBox="1"/>
          <p:nvPr/>
        </p:nvSpPr>
        <p:spPr>
          <a:xfrm>
            <a:off x="251520" y="620688"/>
            <a:ext cx="8568952" cy="5447645"/>
          </a:xfrm>
          <a:prstGeom prst="rect">
            <a:avLst/>
          </a:prstGeom>
          <a:noFill/>
        </p:spPr>
        <p:txBody>
          <a:bodyPr wrap="square" rtlCol="0">
            <a:spAutoFit/>
          </a:bodyPr>
          <a:lstStyle/>
          <a:p>
            <a:r>
              <a:rPr lang="cs-CZ" sz="2400" b="1" dirty="0" smtClean="0"/>
              <a:t>Metodologický základ</a:t>
            </a:r>
          </a:p>
          <a:p>
            <a:endParaRPr lang="cs-CZ" b="1" dirty="0"/>
          </a:p>
          <a:p>
            <a:pPr algn="just"/>
            <a:r>
              <a:rPr lang="cs-CZ" dirty="0" smtClean="0"/>
              <a:t>Obdobně jako v jiných vědních oborech náleží i ve správní vědě mezi základní východiska předmětu jejího zkoumání (tedy toho, co chce poznat) také její </a:t>
            </a:r>
            <a:r>
              <a:rPr lang="cs-CZ" b="1" dirty="0" smtClean="0"/>
              <a:t>metodologický základ</a:t>
            </a:r>
            <a:r>
              <a:rPr lang="cs-CZ" dirty="0" smtClean="0"/>
              <a:t> (tedy ucelený návod, jak to poznat).</a:t>
            </a:r>
          </a:p>
          <a:p>
            <a:pPr algn="just"/>
            <a:endParaRPr lang="cs-CZ" dirty="0"/>
          </a:p>
          <a:p>
            <a:pPr algn="just"/>
            <a:r>
              <a:rPr lang="cs-CZ" b="1" dirty="0" smtClean="0"/>
              <a:t>Vědeckou metodou </a:t>
            </a:r>
            <a:r>
              <a:rPr lang="cs-CZ" dirty="0" smtClean="0"/>
              <a:t>rozumíme systematický (nenáhodný) způsob získávání poznatků a odhalování zákonitostí. </a:t>
            </a:r>
            <a:r>
              <a:rPr lang="cs-CZ" b="1" dirty="0" smtClean="0"/>
              <a:t>Metodologický základ </a:t>
            </a:r>
            <a:r>
              <a:rPr lang="cs-CZ" dirty="0" smtClean="0"/>
              <a:t>je představován relativně uceleným souhrnem těchto metod, které slouží k poznání daného předmětu zkoumání.</a:t>
            </a:r>
          </a:p>
          <a:p>
            <a:pPr algn="just"/>
            <a:endParaRPr lang="cs-CZ" dirty="0"/>
          </a:p>
          <a:p>
            <a:pPr algn="just"/>
            <a:r>
              <a:rPr lang="cs-CZ" dirty="0" smtClean="0"/>
              <a:t>Poznávání předmětu správní vědy předpokládá a vyžaduje určitou metodologickou ucelenost. Ve správní vědě jsou aplikovány </a:t>
            </a:r>
            <a:r>
              <a:rPr lang="cs-CZ" b="1" dirty="0" smtClean="0"/>
              <a:t>metodologické přístupy </a:t>
            </a:r>
            <a:r>
              <a:rPr lang="cs-CZ" dirty="0" smtClean="0"/>
              <a:t>(</a:t>
            </a:r>
            <a:r>
              <a:rPr lang="cs-CZ" b="1" i="1" dirty="0" smtClean="0"/>
              <a:t>metody</a:t>
            </a:r>
            <a:r>
              <a:rPr lang="cs-CZ" dirty="0" smtClean="0"/>
              <a:t>), které jsou používány nejen ve společenských vědách, ale některé z nich např. také v přírodních vědách.</a:t>
            </a:r>
          </a:p>
          <a:p>
            <a:pPr algn="just"/>
            <a:endParaRPr lang="cs-CZ" dirty="0"/>
          </a:p>
          <a:p>
            <a:pPr algn="just"/>
            <a:r>
              <a:rPr lang="cs-CZ" dirty="0" smtClean="0"/>
              <a:t>Zkoumání činností, institucí, vztahů a systémů ve veřejné správě vyžaduje z metodologického hlediska respektovat a používat určité způsoby a postupy jejich objasňování a hodnocení. V obecné rovině se jedná především o </a:t>
            </a:r>
            <a:r>
              <a:rPr lang="cs-CZ" b="1" dirty="0" smtClean="0"/>
              <a:t>přístup systémový a normativní</a:t>
            </a:r>
            <a:r>
              <a:rPr lang="cs-CZ" dirty="0" smtClean="0"/>
              <a:t>. </a:t>
            </a:r>
            <a:endParaRPr lang="cs-CZ" dirty="0"/>
          </a:p>
        </p:txBody>
      </p:sp>
    </p:spTree>
    <p:extLst>
      <p:ext uri="{BB962C8B-B14F-4D97-AF65-F5344CB8AC3E}">
        <p14:creationId xmlns:p14="http://schemas.microsoft.com/office/powerpoint/2010/main" val="106379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323528" y="404664"/>
            <a:ext cx="8640960" cy="5447645"/>
          </a:xfrm>
          <a:prstGeom prst="rect">
            <a:avLst/>
          </a:prstGeom>
          <a:noFill/>
        </p:spPr>
        <p:txBody>
          <a:bodyPr wrap="square" rtlCol="0">
            <a:spAutoFit/>
          </a:bodyPr>
          <a:lstStyle/>
          <a:p>
            <a:r>
              <a:rPr lang="cs-CZ" sz="2400" b="1" dirty="0"/>
              <a:t>Metodologický </a:t>
            </a:r>
            <a:r>
              <a:rPr lang="cs-CZ" sz="2400" b="1" dirty="0" smtClean="0"/>
              <a:t>základ</a:t>
            </a:r>
          </a:p>
          <a:p>
            <a:endParaRPr lang="cs-CZ" b="1" dirty="0"/>
          </a:p>
          <a:p>
            <a:pPr algn="just"/>
            <a:r>
              <a:rPr lang="cs-CZ" dirty="0" smtClean="0"/>
              <a:t>Nezanedbatelné je hledisko sledování nutné efektivnosti, akceschopnosti a racionality v organizaci, činnosti a v působení veřejné správy.</a:t>
            </a:r>
          </a:p>
          <a:p>
            <a:pPr algn="just"/>
            <a:endParaRPr lang="cs-CZ" dirty="0"/>
          </a:p>
          <a:p>
            <a:pPr algn="just"/>
            <a:r>
              <a:rPr lang="cs-CZ" dirty="0" smtClean="0"/>
              <a:t>Při konkrétních zkoumáních jsou vedle </a:t>
            </a:r>
            <a:r>
              <a:rPr lang="cs-CZ" b="1" dirty="0" smtClean="0"/>
              <a:t>obecných</a:t>
            </a:r>
            <a:r>
              <a:rPr lang="cs-CZ" dirty="0" smtClean="0"/>
              <a:t> </a:t>
            </a:r>
            <a:r>
              <a:rPr lang="cs-CZ" b="1" dirty="0" smtClean="0"/>
              <a:t>empirických</a:t>
            </a:r>
            <a:r>
              <a:rPr lang="cs-CZ" dirty="0" smtClean="0"/>
              <a:t> (fakta získávajících – pozorování, experiment) a </a:t>
            </a:r>
            <a:r>
              <a:rPr lang="cs-CZ" b="1" dirty="0" smtClean="0"/>
              <a:t>racionálních</a:t>
            </a:r>
            <a:r>
              <a:rPr lang="cs-CZ" dirty="0" smtClean="0"/>
              <a:t> (logických interpretačních – analogie, indukce, dedukce, analýza, syntéza, </a:t>
            </a:r>
            <a:r>
              <a:rPr lang="cs-CZ" dirty="0" smtClean="0"/>
              <a:t>abstrakce) </a:t>
            </a:r>
            <a:r>
              <a:rPr lang="cs-CZ" b="1" dirty="0" smtClean="0"/>
              <a:t>metod</a:t>
            </a:r>
            <a:r>
              <a:rPr lang="cs-CZ" dirty="0" smtClean="0"/>
              <a:t> využívány i </a:t>
            </a:r>
            <a:r>
              <a:rPr lang="cs-CZ" b="1" dirty="0" smtClean="0"/>
              <a:t>metody další</a:t>
            </a:r>
            <a:r>
              <a:rPr lang="cs-CZ" dirty="0" smtClean="0"/>
              <a:t>.</a:t>
            </a:r>
          </a:p>
          <a:p>
            <a:pPr algn="just"/>
            <a:endParaRPr lang="cs-CZ" dirty="0" smtClean="0"/>
          </a:p>
          <a:p>
            <a:pPr algn="just"/>
            <a:r>
              <a:rPr lang="cs-CZ" dirty="0" smtClean="0"/>
              <a:t>Některé z těchto dalších metod jsou typické i pro mnohé jiné vědní obory, jako např. </a:t>
            </a:r>
            <a:r>
              <a:rPr lang="cs-CZ" b="1" dirty="0" smtClean="0"/>
              <a:t>metoda systémová</a:t>
            </a:r>
            <a:r>
              <a:rPr lang="cs-CZ" dirty="0" smtClean="0"/>
              <a:t>, </a:t>
            </a:r>
            <a:r>
              <a:rPr lang="cs-CZ" b="1" dirty="0" smtClean="0"/>
              <a:t>metoda srovnávací </a:t>
            </a:r>
            <a:r>
              <a:rPr lang="cs-CZ" dirty="0" smtClean="0"/>
              <a:t>a </a:t>
            </a:r>
            <a:r>
              <a:rPr lang="cs-CZ" b="1" dirty="0" smtClean="0"/>
              <a:t>metoda historická</a:t>
            </a:r>
            <a:r>
              <a:rPr lang="cs-CZ" dirty="0" smtClean="0"/>
              <a:t>. Jiné z těchto dalších metod pak představují relativně ucelenou metodologickou výbavu dalších vědních oborů – např. </a:t>
            </a:r>
            <a:r>
              <a:rPr lang="cs-CZ" b="1" dirty="0" smtClean="0"/>
              <a:t>metody sociologických výzkumů</a:t>
            </a:r>
            <a:r>
              <a:rPr lang="cs-CZ" dirty="0" smtClean="0"/>
              <a:t>, </a:t>
            </a:r>
            <a:r>
              <a:rPr lang="cs-CZ" b="1" dirty="0" smtClean="0"/>
              <a:t>metoda normativně dogmatická </a:t>
            </a:r>
            <a:r>
              <a:rPr lang="cs-CZ" dirty="0" smtClean="0"/>
              <a:t>a </a:t>
            </a:r>
            <a:r>
              <a:rPr lang="cs-CZ" b="1" dirty="0" smtClean="0"/>
              <a:t>metody exaktní </a:t>
            </a:r>
            <a:r>
              <a:rPr lang="cs-CZ" dirty="0" smtClean="0"/>
              <a:t>(kvantitativní), které mají velmi blízko k </a:t>
            </a:r>
            <a:r>
              <a:rPr lang="cs-CZ" b="1" dirty="0" smtClean="0"/>
              <a:t>racionálním metodám </a:t>
            </a:r>
            <a:r>
              <a:rPr lang="cs-CZ" dirty="0" smtClean="0"/>
              <a:t>(některé </a:t>
            </a:r>
            <a:r>
              <a:rPr lang="cs-CZ" b="1" dirty="0" smtClean="0"/>
              <a:t>metody matematické</a:t>
            </a:r>
            <a:r>
              <a:rPr lang="cs-CZ" dirty="0" smtClean="0"/>
              <a:t>, </a:t>
            </a:r>
            <a:r>
              <a:rPr lang="cs-CZ" b="1" dirty="0" smtClean="0"/>
              <a:t>metody modelování </a:t>
            </a:r>
            <a:r>
              <a:rPr lang="cs-CZ" dirty="0" smtClean="0"/>
              <a:t>resp. </a:t>
            </a:r>
            <a:r>
              <a:rPr lang="cs-CZ" b="1" dirty="0" smtClean="0"/>
              <a:t>kybernetického modelování</a:t>
            </a:r>
            <a:r>
              <a:rPr lang="cs-CZ" dirty="0" smtClean="0"/>
              <a:t>) nebo k </a:t>
            </a:r>
            <a:r>
              <a:rPr lang="cs-CZ" b="1" dirty="0" smtClean="0"/>
              <a:t>metodám sociologickým</a:t>
            </a:r>
            <a:r>
              <a:rPr lang="cs-CZ" dirty="0" smtClean="0"/>
              <a:t> (zejména </a:t>
            </a:r>
            <a:r>
              <a:rPr lang="cs-CZ" b="1" dirty="0" smtClean="0"/>
              <a:t>metody statistické</a:t>
            </a:r>
            <a:r>
              <a:rPr lang="cs-CZ" dirty="0" smtClean="0"/>
              <a:t>).</a:t>
            </a:r>
          </a:p>
          <a:p>
            <a:pPr algn="just"/>
            <a:endParaRPr lang="cs-CZ" dirty="0"/>
          </a:p>
          <a:p>
            <a:pPr algn="just"/>
            <a:r>
              <a:rPr lang="cs-CZ" dirty="0" smtClean="0"/>
              <a:t>Uvedené metody umožňují zkoumání, popis, poznání a vysvětlení existující praxe veřejné správy a navíc napomáhají formulaci případných závěrů a doporučení pro budoucí praxi.</a:t>
            </a:r>
            <a:endParaRPr lang="cs-CZ" dirty="0"/>
          </a:p>
        </p:txBody>
      </p:sp>
    </p:spTree>
    <p:extLst>
      <p:ext uri="{BB962C8B-B14F-4D97-AF65-F5344CB8AC3E}">
        <p14:creationId xmlns:p14="http://schemas.microsoft.com/office/powerpoint/2010/main" val="415078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467544" y="404664"/>
            <a:ext cx="8208912" cy="5447645"/>
          </a:xfrm>
          <a:prstGeom prst="rect">
            <a:avLst/>
          </a:prstGeom>
          <a:noFill/>
        </p:spPr>
        <p:txBody>
          <a:bodyPr wrap="square" rtlCol="0">
            <a:spAutoFit/>
          </a:bodyPr>
          <a:lstStyle/>
          <a:p>
            <a:r>
              <a:rPr lang="cs-CZ" sz="2400" b="1" dirty="0" smtClean="0"/>
              <a:t>Správní věda jako teoreticko – praktická disciplína</a:t>
            </a:r>
          </a:p>
          <a:p>
            <a:endParaRPr lang="cs-CZ" b="1" dirty="0"/>
          </a:p>
          <a:p>
            <a:r>
              <a:rPr lang="cs-CZ" dirty="0" smtClean="0"/>
              <a:t>Správní věda náleží mezi </a:t>
            </a:r>
            <a:r>
              <a:rPr lang="cs-CZ" b="1" dirty="0" smtClean="0"/>
              <a:t>teoreticko – praktické disciplíny</a:t>
            </a:r>
            <a:r>
              <a:rPr lang="cs-CZ" dirty="0" smtClean="0"/>
              <a:t>.</a:t>
            </a:r>
          </a:p>
          <a:p>
            <a:endParaRPr lang="cs-CZ" dirty="0"/>
          </a:p>
          <a:p>
            <a:pPr algn="just"/>
            <a:r>
              <a:rPr lang="cs-CZ" b="1" dirty="0" smtClean="0"/>
              <a:t>Teoretická stránka správní vědy </a:t>
            </a:r>
            <a:r>
              <a:rPr lang="cs-CZ" dirty="0" smtClean="0"/>
              <a:t>(zobecněné praktické poznatky, teoretické názory a hypotézy) má svoje zdroje v minulé a v existující praxi veřejné správy a v celé řadě dalších oborů.</a:t>
            </a:r>
          </a:p>
          <a:p>
            <a:pPr algn="just"/>
            <a:endParaRPr lang="cs-CZ" dirty="0"/>
          </a:p>
          <a:p>
            <a:pPr algn="just"/>
            <a:r>
              <a:rPr lang="cs-CZ" b="1" dirty="0" smtClean="0"/>
              <a:t>Praktická stránka správní vědy </a:t>
            </a:r>
            <a:r>
              <a:rPr lang="cs-CZ" dirty="0" smtClean="0"/>
              <a:t>se projevuje především v určení a v zaměření poznatků, formulování pravidel a předpokladů pro potřeby aplikace v budoucí praxi.</a:t>
            </a:r>
          </a:p>
          <a:p>
            <a:pPr algn="just"/>
            <a:endParaRPr lang="cs-CZ" dirty="0"/>
          </a:p>
          <a:p>
            <a:pPr algn="just"/>
            <a:r>
              <a:rPr lang="cs-CZ" dirty="0" smtClean="0"/>
              <a:t>V tomto smyslu je </a:t>
            </a:r>
            <a:r>
              <a:rPr lang="cs-CZ" b="1" dirty="0" smtClean="0"/>
              <a:t>správní věda </a:t>
            </a:r>
            <a:r>
              <a:rPr lang="cs-CZ" dirty="0" smtClean="0"/>
              <a:t>vědou, která na základě studia právní úpravy a reálií veřejné správy a s využitím předcházejících poznatků a koncepcí, formuluje zobecněné poznatky a teoretická doporučení, hypotézy a normy (včetně námětů de lege ferenda), a to především pro potřeby jejich pokud možno racionální a účinné aplikace.</a:t>
            </a:r>
          </a:p>
          <a:p>
            <a:pPr algn="just"/>
            <a:endParaRPr lang="cs-CZ" dirty="0"/>
          </a:p>
          <a:p>
            <a:pPr algn="just"/>
            <a:r>
              <a:rPr lang="cs-CZ" dirty="0" smtClean="0"/>
              <a:t>Z uvedených metod bude dále věnována pozornost metodě systémové, komparatistické, historické, normativně dogmatické, behaviorální, sociologické a také některým metodám exaktním. </a:t>
            </a:r>
            <a:endParaRPr lang="cs-CZ" dirty="0"/>
          </a:p>
        </p:txBody>
      </p:sp>
    </p:spTree>
    <p:extLst>
      <p:ext uri="{BB962C8B-B14F-4D97-AF65-F5344CB8AC3E}">
        <p14:creationId xmlns:p14="http://schemas.microsoft.com/office/powerpoint/2010/main" val="250291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251520" y="548680"/>
            <a:ext cx="8496944" cy="5170646"/>
          </a:xfrm>
          <a:prstGeom prst="rect">
            <a:avLst/>
          </a:prstGeom>
          <a:noFill/>
        </p:spPr>
        <p:txBody>
          <a:bodyPr wrap="square" rtlCol="0">
            <a:spAutoFit/>
          </a:bodyPr>
          <a:lstStyle/>
          <a:p>
            <a:r>
              <a:rPr lang="cs-CZ" sz="2400" b="1" dirty="0" smtClean="0"/>
              <a:t>Metoda systémová – systémový přístup</a:t>
            </a:r>
          </a:p>
          <a:p>
            <a:endParaRPr lang="cs-CZ" b="1" dirty="0"/>
          </a:p>
          <a:p>
            <a:pPr algn="just"/>
            <a:r>
              <a:rPr lang="cs-CZ" dirty="0" smtClean="0"/>
              <a:t>Tato metoda je zejména využívána při studiu a popisu funkčního a organizačního pojetí veřejné správy.</a:t>
            </a:r>
          </a:p>
          <a:p>
            <a:pPr algn="just"/>
            <a:endParaRPr lang="cs-CZ" dirty="0"/>
          </a:p>
          <a:p>
            <a:pPr algn="just"/>
            <a:r>
              <a:rPr lang="cs-CZ" dirty="0" smtClean="0"/>
              <a:t>Pomocí této metody se </a:t>
            </a:r>
            <a:r>
              <a:rPr lang="cs-CZ" b="1" dirty="0" smtClean="0"/>
              <a:t>zkoumá fenomén správy jako ucelený soubor</a:t>
            </a:r>
            <a:r>
              <a:rPr lang="cs-CZ" dirty="0" smtClean="0"/>
              <a:t> jednotlivých prvků postihující všechny podstatné souvislosti mezi těmito prvky navzájem a mezi jednotlivými prvky a celkem (systémem).</a:t>
            </a:r>
          </a:p>
          <a:p>
            <a:pPr algn="just"/>
            <a:endParaRPr lang="cs-CZ" dirty="0"/>
          </a:p>
          <a:p>
            <a:pPr algn="just"/>
            <a:r>
              <a:rPr lang="cs-CZ" dirty="0" smtClean="0"/>
              <a:t>Za </a:t>
            </a:r>
            <a:r>
              <a:rPr lang="cs-CZ" b="1" dirty="0" smtClean="0"/>
              <a:t>systém</a:t>
            </a:r>
            <a:r>
              <a:rPr lang="cs-CZ" dirty="0" smtClean="0"/>
              <a:t> je považován celek, např. systém veřejné správy, složený z jednotlivých částí a prvků a vztahů mezi nimi, přičemž jeho kvalita je dána nejen kvalitou částí a prvků, ale i způsobem jejich propojení (vzájemných vztahů).</a:t>
            </a:r>
          </a:p>
          <a:p>
            <a:pPr algn="just"/>
            <a:endParaRPr lang="cs-CZ" dirty="0"/>
          </a:p>
          <a:p>
            <a:pPr algn="just"/>
            <a:r>
              <a:rPr lang="cs-CZ" dirty="0" smtClean="0"/>
              <a:t>Vnímání veřejné správy jako celku nám umožňuje chápat tento systém jako souhrn určitých částí (v základním dělení např. státní správy a samosprávy) a vztahů mezi nimi, přičemž tyto části mohou být označovány jako </a:t>
            </a:r>
            <a:r>
              <a:rPr lang="cs-CZ" b="1" dirty="0" smtClean="0"/>
              <a:t>subsystémy</a:t>
            </a:r>
            <a:r>
              <a:rPr lang="cs-CZ" dirty="0" smtClean="0"/>
              <a:t>  - tzn. relativně samostatně a účelově orientované části systému, které jsou popsatelné např. z hlediska funkcionálního, institucionálního a normativního.</a:t>
            </a:r>
            <a:endParaRPr lang="cs-CZ" dirty="0"/>
          </a:p>
        </p:txBody>
      </p:sp>
    </p:spTree>
    <p:extLst>
      <p:ext uri="{BB962C8B-B14F-4D97-AF65-F5344CB8AC3E}">
        <p14:creationId xmlns:p14="http://schemas.microsoft.com/office/powerpoint/2010/main" val="3381031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95536" y="620688"/>
            <a:ext cx="8424936" cy="5447645"/>
          </a:xfrm>
          <a:prstGeom prst="rect">
            <a:avLst/>
          </a:prstGeom>
          <a:noFill/>
        </p:spPr>
        <p:txBody>
          <a:bodyPr wrap="square" rtlCol="0">
            <a:spAutoFit/>
          </a:bodyPr>
          <a:lstStyle/>
          <a:p>
            <a:r>
              <a:rPr lang="cs-CZ" sz="2400" b="1" dirty="0"/>
              <a:t>Metoda systémová – systémový přístup</a:t>
            </a:r>
          </a:p>
          <a:p>
            <a:endParaRPr lang="cs-CZ" dirty="0" smtClean="0"/>
          </a:p>
          <a:p>
            <a:pPr algn="just"/>
            <a:r>
              <a:rPr lang="cs-CZ" dirty="0" smtClean="0"/>
              <a:t>Důležité je vždy chápat </a:t>
            </a:r>
            <a:r>
              <a:rPr lang="cs-CZ" b="1" dirty="0" smtClean="0"/>
              <a:t>celostní charakter předmětu popisu </a:t>
            </a:r>
            <a:r>
              <a:rPr lang="cs-CZ" dirty="0" smtClean="0"/>
              <a:t>(např. systému veřejné správy ve státě, systému státní správy, systému ústřední a místní státní správy, systému místní samosprávy) a z něj zpravidla plynoucí </a:t>
            </a:r>
            <a:r>
              <a:rPr lang="cs-CZ" b="1" dirty="0" smtClean="0"/>
              <a:t>víceúrovňové pojetí problematiky</a:t>
            </a:r>
            <a:r>
              <a:rPr lang="cs-CZ" dirty="0" smtClean="0"/>
              <a:t>. Podstatnou je skutečnost, že části (prvky) se nezkoumají izolovaně, ale ve vzájemné součinnosti, v procesu fungování celého jejich systému, tedy komplexně a s návazností na vnější souvislosti.</a:t>
            </a:r>
          </a:p>
          <a:p>
            <a:pPr algn="just"/>
            <a:endParaRPr lang="cs-CZ" dirty="0"/>
          </a:p>
          <a:p>
            <a:pPr algn="just"/>
            <a:r>
              <a:rPr lang="cs-CZ" dirty="0" smtClean="0"/>
              <a:t>Při studiu veřejné správy se projevuje </a:t>
            </a:r>
            <a:r>
              <a:rPr lang="cs-CZ" b="1" dirty="0" smtClean="0"/>
              <a:t>systémový přístup</a:t>
            </a:r>
            <a:r>
              <a:rPr lang="cs-CZ" dirty="0" smtClean="0"/>
              <a:t> zejména ve</a:t>
            </a:r>
            <a:r>
              <a:rPr lang="cs-CZ" b="1" dirty="0" smtClean="0"/>
              <a:t> formě strukturálně funkcionální</a:t>
            </a:r>
            <a:r>
              <a:rPr lang="cs-CZ" dirty="0" smtClean="0"/>
              <a:t> nebo různým </a:t>
            </a:r>
            <a:r>
              <a:rPr lang="cs-CZ" b="1" dirty="0" smtClean="0"/>
              <a:t>formálními postupy</a:t>
            </a:r>
            <a:r>
              <a:rPr lang="cs-CZ" dirty="0" smtClean="0"/>
              <a:t>.</a:t>
            </a:r>
          </a:p>
          <a:p>
            <a:pPr algn="just"/>
            <a:endParaRPr lang="cs-CZ" dirty="0"/>
          </a:p>
          <a:p>
            <a:pPr algn="just"/>
            <a:r>
              <a:rPr lang="cs-CZ" b="1" dirty="0" smtClean="0"/>
              <a:t>Strukturálně funkcionální přístup </a:t>
            </a:r>
            <a:r>
              <a:rPr lang="cs-CZ" dirty="0" smtClean="0"/>
              <a:t>v oblasti veřejné správy znamená, že se zkoumají vazby mezi </a:t>
            </a:r>
            <a:r>
              <a:rPr lang="cs-CZ" b="1" dirty="0" smtClean="0"/>
              <a:t>úkony veřejné správy </a:t>
            </a:r>
            <a:r>
              <a:rPr lang="cs-CZ" dirty="0" smtClean="0"/>
              <a:t>potřebnými k naplňování stanovených úkonů (</a:t>
            </a:r>
            <a:r>
              <a:rPr lang="cs-CZ" b="1" i="1" dirty="0" smtClean="0"/>
              <a:t>dynamický prvek</a:t>
            </a:r>
            <a:r>
              <a:rPr lang="cs-CZ" dirty="0" smtClean="0"/>
              <a:t>) a </a:t>
            </a:r>
            <a:r>
              <a:rPr lang="cs-CZ" b="1" dirty="0" smtClean="0"/>
              <a:t>organizací veřejné správy </a:t>
            </a:r>
            <a:r>
              <a:rPr lang="cs-CZ" dirty="0" smtClean="0"/>
              <a:t>(</a:t>
            </a:r>
            <a:r>
              <a:rPr lang="cs-CZ" b="1" i="1" dirty="0" smtClean="0"/>
              <a:t>statický prvek</a:t>
            </a:r>
            <a:r>
              <a:rPr lang="cs-CZ" dirty="0" smtClean="0"/>
              <a:t>), ale také vztahy obou těchto prvků, nebo každého z nich zvlášť k jiným sociálním systémům nebo přímo k občanům (např. v otázce dostupnosti úřadů občanům). V tomto smyslu je tento přístup podnětný pro demokratizaci správy a racionalizaci, reformu či modernizaci jejích institutů.</a:t>
            </a:r>
            <a:endParaRPr lang="cs-CZ" dirty="0"/>
          </a:p>
        </p:txBody>
      </p:sp>
    </p:spTree>
    <p:extLst>
      <p:ext uri="{BB962C8B-B14F-4D97-AF65-F5344CB8AC3E}">
        <p14:creationId xmlns:p14="http://schemas.microsoft.com/office/powerpoint/2010/main" val="1644120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404664"/>
            <a:ext cx="8424936" cy="5447645"/>
          </a:xfrm>
          <a:prstGeom prst="rect">
            <a:avLst/>
          </a:prstGeom>
          <a:noFill/>
        </p:spPr>
        <p:txBody>
          <a:bodyPr wrap="square" rtlCol="0">
            <a:spAutoFit/>
          </a:bodyPr>
          <a:lstStyle/>
          <a:p>
            <a:r>
              <a:rPr lang="cs-CZ" sz="2400" b="1" dirty="0"/>
              <a:t>Metoda systémová – systémový přístup</a:t>
            </a:r>
          </a:p>
          <a:p>
            <a:endParaRPr lang="cs-CZ" dirty="0" smtClean="0"/>
          </a:p>
          <a:p>
            <a:pPr algn="just"/>
            <a:r>
              <a:rPr lang="cs-CZ" b="1" dirty="0" smtClean="0"/>
              <a:t>Formální postupy </a:t>
            </a:r>
            <a:r>
              <a:rPr lang="cs-CZ" dirty="0" smtClean="0"/>
              <a:t>představují všechny techniky, které usilují o řešení problémů pomocí formálních modelů. Daný problém, např. optimální uspořádání určité organizační struktury se nejprve převede do „formálního jazyka“ a v tomto jazyce se problém řeší. Význam těchto postupů je efektivní jen tehdy, když výsledky řešení mohu být převedeny zpět do pojmosloví příslušného vědního oboru. Možnost uplatnění formálních postupů je tedy vázána na splnění dvou základních podmínek:</a:t>
            </a:r>
          </a:p>
          <a:p>
            <a:pPr algn="just"/>
            <a:endParaRPr lang="cs-CZ" dirty="0"/>
          </a:p>
          <a:p>
            <a:pPr marL="285750" indent="-285750" algn="just">
              <a:buFontTx/>
              <a:buChar char="-"/>
            </a:pPr>
            <a:r>
              <a:rPr lang="cs-CZ" dirty="0" smtClean="0"/>
              <a:t>musí existovat možnost „překladu“ problému do „formálního jazyka“;</a:t>
            </a:r>
          </a:p>
          <a:p>
            <a:pPr marL="285750" indent="-285750" algn="just">
              <a:buFontTx/>
              <a:buChar char="-"/>
            </a:pPr>
            <a:r>
              <a:rPr lang="cs-CZ" dirty="0" smtClean="0"/>
              <a:t>Interpretace řešení musí přinést pro správní vědu významné poznatky. </a:t>
            </a:r>
          </a:p>
          <a:p>
            <a:pPr algn="just"/>
            <a:endParaRPr lang="cs-CZ" b="1" dirty="0"/>
          </a:p>
          <a:p>
            <a:pPr algn="just"/>
            <a:r>
              <a:rPr lang="cs-CZ" b="1" dirty="0" smtClean="0"/>
              <a:t>Systémový přístup </a:t>
            </a:r>
            <a:r>
              <a:rPr lang="cs-CZ" dirty="0" smtClean="0"/>
              <a:t>při studiu veřejné správy nelze absolutizovat, kriticky se upozorňuje zejména na dva </a:t>
            </a:r>
            <a:r>
              <a:rPr lang="cs-CZ" b="1" dirty="0" smtClean="0"/>
              <a:t>nežádoucí extrémy</a:t>
            </a:r>
            <a:r>
              <a:rPr lang="cs-CZ" dirty="0" smtClean="0"/>
              <a:t>:</a:t>
            </a:r>
          </a:p>
          <a:p>
            <a:pPr algn="just"/>
            <a:endParaRPr lang="cs-CZ" dirty="0"/>
          </a:p>
          <a:p>
            <a:pPr marL="285750" indent="-285750" algn="just">
              <a:buFontTx/>
              <a:buChar char="-"/>
            </a:pPr>
            <a:r>
              <a:rPr lang="cs-CZ" dirty="0" smtClean="0"/>
              <a:t>tendence vybírat a řešit pouze takové problémy, na které lze uplatnit systémové postupy;</a:t>
            </a:r>
          </a:p>
          <a:p>
            <a:pPr marL="285750" indent="-285750" algn="just">
              <a:buFontTx/>
              <a:buChar char="-"/>
            </a:pPr>
            <a:r>
              <a:rPr lang="cs-CZ" dirty="0" smtClean="0"/>
              <a:t>tendence k povrchnímu spekulativnímu užívání systémové terminologie bez vazeb na fakta a bez možnosti verifikace.</a:t>
            </a:r>
            <a:endParaRPr lang="cs-CZ" dirty="0"/>
          </a:p>
        </p:txBody>
      </p:sp>
    </p:spTree>
    <p:extLst>
      <p:ext uri="{BB962C8B-B14F-4D97-AF65-F5344CB8AC3E}">
        <p14:creationId xmlns:p14="http://schemas.microsoft.com/office/powerpoint/2010/main" val="8749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95536" y="548680"/>
            <a:ext cx="8424936" cy="5170646"/>
          </a:xfrm>
          <a:prstGeom prst="rect">
            <a:avLst/>
          </a:prstGeom>
          <a:noFill/>
        </p:spPr>
        <p:txBody>
          <a:bodyPr wrap="square" rtlCol="0">
            <a:spAutoFit/>
          </a:bodyPr>
          <a:lstStyle/>
          <a:p>
            <a:r>
              <a:rPr lang="cs-CZ" sz="2400" b="1" dirty="0" smtClean="0"/>
              <a:t>Metoda komparatistická</a:t>
            </a:r>
          </a:p>
          <a:p>
            <a:endParaRPr lang="cs-CZ" b="1" dirty="0"/>
          </a:p>
          <a:p>
            <a:pPr algn="just"/>
            <a:r>
              <a:rPr lang="cs-CZ" dirty="0" smtClean="0"/>
              <a:t>Je metodou poměrně často aplikovanou, má dlouhou a bohatou tradici, což je dáno </a:t>
            </a:r>
            <a:r>
              <a:rPr lang="cs-CZ" b="1" dirty="0" smtClean="0"/>
              <a:t>přirozenou lidskou snahou po srovnávání </a:t>
            </a:r>
            <a:r>
              <a:rPr lang="cs-CZ" dirty="0" smtClean="0"/>
              <a:t>vybraných základních, vedlejších, někdy i nepodstatných, podobných a případně odlišných znaků.</a:t>
            </a:r>
          </a:p>
          <a:p>
            <a:pPr algn="just"/>
            <a:endParaRPr lang="cs-CZ" dirty="0"/>
          </a:p>
          <a:p>
            <a:pPr algn="just"/>
            <a:r>
              <a:rPr lang="cs-CZ" dirty="0" smtClean="0"/>
              <a:t>Podstatou této metody je </a:t>
            </a:r>
            <a:r>
              <a:rPr lang="cs-CZ" b="1" dirty="0" smtClean="0"/>
              <a:t>srovnání minimálně dvou činitelů </a:t>
            </a:r>
            <a:r>
              <a:rPr lang="cs-CZ" dirty="0" smtClean="0"/>
              <a:t>– toho, který se srovnává a toho, který je s ním srovnáván (např. systémů veřejné správy ve dvou a více státech), a to vždy z určitého hlediska. Takovými zkoumanými hledisky mohou být např. struktura a fungování veřejné správy, koordinace ve státní správě, charakter a úroveň státní služby, právní úprava určitého institutu.</a:t>
            </a:r>
          </a:p>
          <a:p>
            <a:pPr algn="just"/>
            <a:endParaRPr lang="cs-CZ" dirty="0"/>
          </a:p>
          <a:p>
            <a:pPr algn="just"/>
            <a:r>
              <a:rPr lang="cs-CZ" dirty="0" smtClean="0"/>
              <a:t>Záleží také na </a:t>
            </a:r>
            <a:r>
              <a:rPr lang="cs-CZ" b="1" dirty="0" smtClean="0"/>
              <a:t>rozsahu a záběru předmětu srovnání</a:t>
            </a:r>
            <a:r>
              <a:rPr lang="cs-CZ" dirty="0" smtClean="0"/>
              <a:t>. Lze tak hovořit např. o srovnání v mezinárodním nebo vnitrostátním měřítku.</a:t>
            </a:r>
          </a:p>
          <a:p>
            <a:pPr algn="just"/>
            <a:endParaRPr lang="cs-CZ" dirty="0"/>
          </a:p>
          <a:p>
            <a:pPr algn="just"/>
            <a:r>
              <a:rPr lang="cs-CZ" dirty="0" smtClean="0"/>
              <a:t>Komparace musí být </a:t>
            </a:r>
            <a:r>
              <a:rPr lang="cs-CZ" b="1" dirty="0" smtClean="0"/>
              <a:t>tvůrčí a koncepční</a:t>
            </a:r>
            <a:r>
              <a:rPr lang="cs-CZ" dirty="0" smtClean="0"/>
              <a:t>, neboť se nejedná jen o popis, registraci nebo časový postup, ale především o celkový výsledek vypovídající o podobnostech a odlišnostech s předpoklady pro tvorbu závěrů.</a:t>
            </a:r>
            <a:endParaRPr lang="cs-CZ" dirty="0"/>
          </a:p>
        </p:txBody>
      </p:sp>
    </p:spTree>
    <p:extLst>
      <p:ext uri="{BB962C8B-B14F-4D97-AF65-F5344CB8AC3E}">
        <p14:creationId xmlns:p14="http://schemas.microsoft.com/office/powerpoint/2010/main" val="392605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Metody správní vědy,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95536" y="404664"/>
            <a:ext cx="8352928" cy="5724644"/>
          </a:xfrm>
          <a:prstGeom prst="rect">
            <a:avLst/>
          </a:prstGeom>
          <a:noFill/>
        </p:spPr>
        <p:txBody>
          <a:bodyPr wrap="square" rtlCol="0">
            <a:spAutoFit/>
          </a:bodyPr>
          <a:lstStyle/>
          <a:p>
            <a:r>
              <a:rPr lang="cs-CZ" sz="2400" b="1" dirty="0" smtClean="0"/>
              <a:t>Metoda historická</a:t>
            </a:r>
          </a:p>
          <a:p>
            <a:endParaRPr lang="cs-CZ" b="1" dirty="0"/>
          </a:p>
          <a:p>
            <a:pPr algn="just"/>
            <a:r>
              <a:rPr lang="cs-CZ" dirty="0" smtClean="0"/>
              <a:t>Souvisí úzce s metodou komparatistickou, někdy proto bývá označována i jako </a:t>
            </a:r>
            <a:r>
              <a:rPr lang="cs-CZ" b="1" dirty="0" smtClean="0"/>
              <a:t>metoda historickosrovnávací</a:t>
            </a:r>
            <a:r>
              <a:rPr lang="cs-CZ" dirty="0" smtClean="0"/>
              <a:t>.</a:t>
            </a:r>
          </a:p>
          <a:p>
            <a:pPr algn="just"/>
            <a:endParaRPr lang="cs-CZ" dirty="0"/>
          </a:p>
          <a:p>
            <a:pPr algn="just"/>
            <a:r>
              <a:rPr lang="cs-CZ" b="1" dirty="0" smtClean="0"/>
              <a:t>Historický přístup </a:t>
            </a:r>
            <a:r>
              <a:rPr lang="cs-CZ" dirty="0" smtClean="0"/>
              <a:t>ke zkoumání předmětu správní vědy spočívá především ve schopnosti a způsobilosti poznat a srovnat konkrétní nebo případně již i zobecněné poznatky z hlediska jejich trvalosti nebo dočasnosti, změn v čase a případně i v prostoru. Takto lze poznávat a srovnávat v čase jednu a více činností, procesů, jevů a institucí ve veřejné správě.</a:t>
            </a:r>
          </a:p>
          <a:p>
            <a:pPr algn="just"/>
            <a:endParaRPr lang="cs-CZ" dirty="0"/>
          </a:p>
          <a:p>
            <a:pPr algn="just"/>
            <a:r>
              <a:rPr lang="cs-CZ" dirty="0" smtClean="0"/>
              <a:t>Studiem jednotlivých historických období se mohou získávat poznatky o podobě a vývoji zkoumaného problému, co jej ovlivnilo a formovalo dříve a co z toho je podstatné nyní. To má zejména význam pro stávající přístup ke zkoumaným otázkám, neboť znalosti vývoje a zkušeností spoluvytvářejí kvalifikované možnosti pro posouzení trvalosti nebo přechodnosti shodných a obdobných podmínek a prostředí, klíčových činitelů a právních institutů, efektivnosti právní úpravy a hlavních vývojových tendencí.</a:t>
            </a:r>
          </a:p>
          <a:p>
            <a:pPr algn="just"/>
            <a:endParaRPr lang="cs-CZ" dirty="0"/>
          </a:p>
          <a:p>
            <a:pPr algn="just"/>
            <a:r>
              <a:rPr lang="cs-CZ" dirty="0" smtClean="0"/>
              <a:t>Používání této metody by nemělo představovat jen „výlety“ do minulosti, ale mělo by vést k aktivní reflexi pro současné potřeby veřejné správy.</a:t>
            </a:r>
            <a:endParaRPr lang="cs-CZ" dirty="0"/>
          </a:p>
        </p:txBody>
      </p:sp>
    </p:spTree>
    <p:extLst>
      <p:ext uri="{BB962C8B-B14F-4D97-AF65-F5344CB8AC3E}">
        <p14:creationId xmlns:p14="http://schemas.microsoft.com/office/powerpoint/2010/main" val="368885309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2543</Words>
  <Application>Microsoft Office PowerPoint</Application>
  <PresentationFormat>Předvádění na obrazovce (4:3)</PresentationFormat>
  <Paragraphs>174</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sady Office</vt:lpstr>
      <vt:lpstr>METODY SPRÁVNÍ VĚDY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SPRÁVNÍ VĚDY</dc:title>
  <dc:creator>Pospíšil Petr</dc:creator>
  <cp:lastModifiedBy>Pospíšil Petr</cp:lastModifiedBy>
  <cp:revision>34</cp:revision>
  <dcterms:created xsi:type="dcterms:W3CDTF">2015-10-23T17:03:28Z</dcterms:created>
  <dcterms:modified xsi:type="dcterms:W3CDTF">2015-10-27T19:38:37Z</dcterms:modified>
</cp:coreProperties>
</file>