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9A4157-2484-4F55-B544-9BA9BABC74AF}" type="datetimeFigureOut">
              <a:rPr lang="cs-CZ" smtClean="0"/>
              <a:t>18.11.2015</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6DF7C8-4523-487F-9B37-84FC6723ED7E}" type="slidenum">
              <a:rPr lang="cs-CZ" smtClean="0"/>
              <a:t>‹#›</a:t>
            </a:fld>
            <a:endParaRPr lang="cs-CZ" dirty="0"/>
          </a:p>
        </p:txBody>
      </p:sp>
    </p:spTree>
    <p:extLst>
      <p:ext uri="{BB962C8B-B14F-4D97-AF65-F5344CB8AC3E}">
        <p14:creationId xmlns:p14="http://schemas.microsoft.com/office/powerpoint/2010/main" val="1091358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5CD39404-B727-4456-A999-6F88A3085853}" type="datetime1">
              <a:rPr lang="cs-CZ" smtClean="0"/>
              <a:t>18.11.2015</a:t>
            </a:fld>
            <a:endParaRPr lang="cs-CZ" dirty="0"/>
          </a:p>
        </p:txBody>
      </p:sp>
      <p:sp>
        <p:nvSpPr>
          <p:cNvPr id="5" name="Zástupný symbol pro zápatí 4"/>
          <p:cNvSpPr>
            <a:spLocks noGrp="1"/>
          </p:cNvSpPr>
          <p:nvPr>
            <p:ph type="ftr" sz="quarter" idx="11"/>
          </p:nvPr>
        </p:nvSpPr>
        <p:spPr/>
        <p:txBody>
          <a:bodyPr/>
          <a:lstStyle/>
          <a:p>
            <a:r>
              <a:rPr lang="cs-CZ" dirty="0" smtClean="0"/>
              <a:t>Rozhodování ve veřejné správě,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CC59838-C461-45B3-8A51-82D99141FE82}" type="datetime1">
              <a:rPr lang="cs-CZ" smtClean="0"/>
              <a:t>18.11.2015</a:t>
            </a:fld>
            <a:endParaRPr lang="cs-CZ" dirty="0"/>
          </a:p>
        </p:txBody>
      </p:sp>
      <p:sp>
        <p:nvSpPr>
          <p:cNvPr id="5" name="Zástupný symbol pro zápatí 4"/>
          <p:cNvSpPr>
            <a:spLocks noGrp="1"/>
          </p:cNvSpPr>
          <p:nvPr>
            <p:ph type="ftr" sz="quarter" idx="11"/>
          </p:nvPr>
        </p:nvSpPr>
        <p:spPr/>
        <p:txBody>
          <a:bodyPr/>
          <a:lstStyle/>
          <a:p>
            <a:r>
              <a:rPr lang="cs-CZ" dirty="0" smtClean="0"/>
              <a:t>Rozhodování ve veřejné správě,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F456CCB-2205-4D3A-8973-DB1ABAB1D10A}" type="datetime1">
              <a:rPr lang="cs-CZ" smtClean="0"/>
              <a:t>18.11.2015</a:t>
            </a:fld>
            <a:endParaRPr lang="cs-CZ" dirty="0"/>
          </a:p>
        </p:txBody>
      </p:sp>
      <p:sp>
        <p:nvSpPr>
          <p:cNvPr id="5" name="Zástupný symbol pro zápatí 4"/>
          <p:cNvSpPr>
            <a:spLocks noGrp="1"/>
          </p:cNvSpPr>
          <p:nvPr>
            <p:ph type="ftr" sz="quarter" idx="11"/>
          </p:nvPr>
        </p:nvSpPr>
        <p:spPr/>
        <p:txBody>
          <a:bodyPr/>
          <a:lstStyle/>
          <a:p>
            <a:r>
              <a:rPr lang="cs-CZ" dirty="0" smtClean="0"/>
              <a:t>Rozhodování ve veřejné správě,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3306D51-5FCB-4EBA-8DDA-A8C12E17D1E9}" type="datetime1">
              <a:rPr lang="cs-CZ" smtClean="0"/>
              <a:t>18.11.2015</a:t>
            </a:fld>
            <a:endParaRPr lang="cs-CZ" dirty="0"/>
          </a:p>
        </p:txBody>
      </p:sp>
      <p:sp>
        <p:nvSpPr>
          <p:cNvPr id="5" name="Zástupný symbol pro zápatí 4"/>
          <p:cNvSpPr>
            <a:spLocks noGrp="1"/>
          </p:cNvSpPr>
          <p:nvPr>
            <p:ph type="ftr" sz="quarter" idx="11"/>
          </p:nvPr>
        </p:nvSpPr>
        <p:spPr/>
        <p:txBody>
          <a:bodyPr/>
          <a:lstStyle/>
          <a:p>
            <a:r>
              <a:rPr lang="cs-CZ" dirty="0" smtClean="0"/>
              <a:t>Rozhodování ve veřejné správě,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6B0C4E3C-56F7-4135-9689-3F4E7DF52304}" type="datetime1">
              <a:rPr lang="cs-CZ" smtClean="0"/>
              <a:t>18.11.2015</a:t>
            </a:fld>
            <a:endParaRPr lang="cs-CZ" dirty="0"/>
          </a:p>
        </p:txBody>
      </p:sp>
      <p:sp>
        <p:nvSpPr>
          <p:cNvPr id="5" name="Zástupný symbol pro zápatí 4"/>
          <p:cNvSpPr>
            <a:spLocks noGrp="1"/>
          </p:cNvSpPr>
          <p:nvPr>
            <p:ph type="ftr" sz="quarter" idx="11"/>
          </p:nvPr>
        </p:nvSpPr>
        <p:spPr/>
        <p:txBody>
          <a:bodyPr/>
          <a:lstStyle/>
          <a:p>
            <a:r>
              <a:rPr lang="cs-CZ" dirty="0" smtClean="0"/>
              <a:t>Rozhodování ve veřejné správě,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D19A70F-2292-4A0F-8F44-8882A90BFEA1}" type="datetime1">
              <a:rPr lang="cs-CZ" smtClean="0"/>
              <a:t>18.11.2015</a:t>
            </a:fld>
            <a:endParaRPr lang="cs-CZ" dirty="0"/>
          </a:p>
        </p:txBody>
      </p:sp>
      <p:sp>
        <p:nvSpPr>
          <p:cNvPr id="6" name="Zástupný symbol pro zápatí 5"/>
          <p:cNvSpPr>
            <a:spLocks noGrp="1"/>
          </p:cNvSpPr>
          <p:nvPr>
            <p:ph type="ftr" sz="quarter" idx="11"/>
          </p:nvPr>
        </p:nvSpPr>
        <p:spPr/>
        <p:txBody>
          <a:bodyPr/>
          <a:lstStyle/>
          <a:p>
            <a:r>
              <a:rPr lang="cs-CZ" dirty="0" smtClean="0"/>
              <a:t>Rozhodování ve veřejné správě, JUDr. Petr Pospíšil, Ph.D., LL.M.</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81B3036-DA04-4D0C-9905-B3B4865EADDC}" type="datetime1">
              <a:rPr lang="cs-CZ" smtClean="0"/>
              <a:t>18.11.2015</a:t>
            </a:fld>
            <a:endParaRPr lang="cs-CZ" dirty="0"/>
          </a:p>
        </p:txBody>
      </p:sp>
      <p:sp>
        <p:nvSpPr>
          <p:cNvPr id="8" name="Zástupný symbol pro zápatí 7"/>
          <p:cNvSpPr>
            <a:spLocks noGrp="1"/>
          </p:cNvSpPr>
          <p:nvPr>
            <p:ph type="ftr" sz="quarter" idx="11"/>
          </p:nvPr>
        </p:nvSpPr>
        <p:spPr/>
        <p:txBody>
          <a:bodyPr/>
          <a:lstStyle/>
          <a:p>
            <a:r>
              <a:rPr lang="cs-CZ" dirty="0" smtClean="0"/>
              <a:t>Rozhodování ve veřejné správě, JUDr. Petr Pospíšil, Ph.D., LL.M.</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DABF093-629E-42AC-9D77-01A7E56A80CC}" type="datetime1">
              <a:rPr lang="cs-CZ" smtClean="0"/>
              <a:t>18.11.2015</a:t>
            </a:fld>
            <a:endParaRPr lang="cs-CZ" dirty="0"/>
          </a:p>
        </p:txBody>
      </p:sp>
      <p:sp>
        <p:nvSpPr>
          <p:cNvPr id="4" name="Zástupný symbol pro zápatí 3"/>
          <p:cNvSpPr>
            <a:spLocks noGrp="1"/>
          </p:cNvSpPr>
          <p:nvPr>
            <p:ph type="ftr" sz="quarter" idx="11"/>
          </p:nvPr>
        </p:nvSpPr>
        <p:spPr/>
        <p:txBody>
          <a:bodyPr/>
          <a:lstStyle/>
          <a:p>
            <a:r>
              <a:rPr lang="cs-CZ" dirty="0" smtClean="0"/>
              <a:t>Rozhodování ve veřejné správě, JUDr. Petr Pospíšil, Ph.D., LL.M.</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800B70B-8394-4022-B567-11994D9A7828}" type="datetime1">
              <a:rPr lang="cs-CZ" smtClean="0"/>
              <a:t>18.11.2015</a:t>
            </a:fld>
            <a:endParaRPr lang="cs-CZ" dirty="0"/>
          </a:p>
        </p:txBody>
      </p:sp>
      <p:sp>
        <p:nvSpPr>
          <p:cNvPr id="3" name="Zástupný symbol pro zápatí 2"/>
          <p:cNvSpPr>
            <a:spLocks noGrp="1"/>
          </p:cNvSpPr>
          <p:nvPr>
            <p:ph type="ftr" sz="quarter" idx="11"/>
          </p:nvPr>
        </p:nvSpPr>
        <p:spPr/>
        <p:txBody>
          <a:bodyPr/>
          <a:lstStyle/>
          <a:p>
            <a:r>
              <a:rPr lang="cs-CZ" dirty="0" smtClean="0"/>
              <a:t>Rozhodování ve veřejné správě, JUDr. Petr Pospíšil, Ph.D., LL.M.</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2F0807ED-CD03-404C-8CBC-3C0CC30E35E1}" type="datetime1">
              <a:rPr lang="cs-CZ" smtClean="0"/>
              <a:t>18.11.2015</a:t>
            </a:fld>
            <a:endParaRPr lang="cs-CZ" dirty="0"/>
          </a:p>
        </p:txBody>
      </p:sp>
      <p:sp>
        <p:nvSpPr>
          <p:cNvPr id="6" name="Zástupný symbol pro zápatí 5"/>
          <p:cNvSpPr>
            <a:spLocks noGrp="1"/>
          </p:cNvSpPr>
          <p:nvPr>
            <p:ph type="ftr" sz="quarter" idx="11"/>
          </p:nvPr>
        </p:nvSpPr>
        <p:spPr/>
        <p:txBody>
          <a:bodyPr/>
          <a:lstStyle/>
          <a:p>
            <a:r>
              <a:rPr lang="cs-CZ" dirty="0" smtClean="0"/>
              <a:t>Rozhodování ve veřejné správě, JUDr. Petr Pospíšil, Ph.D., LL.M.</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3115EAA0-0A48-4258-B724-C47CA5F78F16}" type="datetime1">
              <a:rPr lang="cs-CZ" smtClean="0"/>
              <a:t>18.11.2015</a:t>
            </a:fld>
            <a:endParaRPr lang="cs-CZ" dirty="0"/>
          </a:p>
        </p:txBody>
      </p:sp>
      <p:sp>
        <p:nvSpPr>
          <p:cNvPr id="6" name="Zástupný symbol pro zápatí 5"/>
          <p:cNvSpPr>
            <a:spLocks noGrp="1"/>
          </p:cNvSpPr>
          <p:nvPr>
            <p:ph type="ftr" sz="quarter" idx="11"/>
          </p:nvPr>
        </p:nvSpPr>
        <p:spPr/>
        <p:txBody>
          <a:bodyPr/>
          <a:lstStyle/>
          <a:p>
            <a:r>
              <a:rPr lang="cs-CZ" dirty="0" smtClean="0"/>
              <a:t>Rozhodování ve veřejné správě, JUDr. Petr Pospíšil, Ph.D., LL.M.</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29C62C-C730-4624-AC7E-F96D3D0360D9}" type="datetime1">
              <a:rPr lang="cs-CZ" smtClean="0"/>
              <a:t>18.11.2015</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Rozhodování ve veřejné správě, JUDr. Petr Pospíšil, Ph.D., LL.M.</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z/url?sa=i&amp;rct=j&amp;q=&amp;esrc=s&amp;source=images&amp;cd=&amp;cad=rja&amp;uact=8&amp;ved=0CAcQjRxqFQoTCOG5hPrd78gCFQUXDwodd8sN4A&amp;url=https://commons.wikimedia.org/wiki/File:Adolf_Kaufmann_Holzstoss.jpg&amp;psig=AFQjCNFGHmWnDp0ULoBdjhaWeKaRWGQGbQ&amp;ust=1446484773552577"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ROZHODOVÁNÍ VE VEŘEJNÉ SPRÁVĚ</a:t>
            </a:r>
            <a:endParaRPr lang="cs-CZ" b="1" dirty="0"/>
          </a:p>
        </p:txBody>
      </p:sp>
      <p:sp>
        <p:nvSpPr>
          <p:cNvPr id="3" name="Podnadpis 2"/>
          <p:cNvSpPr>
            <a:spLocks noGrp="1"/>
          </p:cNvSpPr>
          <p:nvPr>
            <p:ph type="subTitle" idx="1"/>
          </p:nvPr>
        </p:nvSpPr>
        <p:spPr/>
        <p:txBody>
          <a:bodyPr/>
          <a:lstStyle/>
          <a:p>
            <a:endParaRPr lang="cs-CZ" dirty="0" smtClean="0"/>
          </a:p>
          <a:p>
            <a:r>
              <a:rPr lang="cs-CZ" b="1" dirty="0" smtClean="0">
                <a:solidFill>
                  <a:schemeClr val="tx1"/>
                </a:solidFill>
              </a:rPr>
              <a:t>JUDr. Petr Pospíšil, Ph.D., LL.M.</a:t>
            </a:r>
            <a:endParaRPr lang="cs-CZ" b="1" dirty="0">
              <a:solidFill>
                <a:schemeClr val="tx1"/>
              </a:solidFill>
            </a:endParaRPr>
          </a:p>
        </p:txBody>
      </p:sp>
    </p:spTree>
    <p:extLst>
      <p:ext uri="{BB962C8B-B14F-4D97-AF65-F5344CB8AC3E}">
        <p14:creationId xmlns:p14="http://schemas.microsoft.com/office/powerpoint/2010/main" val="3283778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4" name="TextovéPole 3"/>
          <p:cNvSpPr txBox="1"/>
          <p:nvPr/>
        </p:nvSpPr>
        <p:spPr>
          <a:xfrm>
            <a:off x="251520" y="548680"/>
            <a:ext cx="8568952" cy="5170646"/>
          </a:xfrm>
          <a:prstGeom prst="rect">
            <a:avLst/>
          </a:prstGeom>
          <a:noFill/>
        </p:spPr>
        <p:txBody>
          <a:bodyPr wrap="square" rtlCol="0">
            <a:spAutoFit/>
          </a:bodyPr>
          <a:lstStyle/>
          <a:p>
            <a:r>
              <a:rPr lang="cs-CZ" sz="2400" b="1" dirty="0" smtClean="0"/>
              <a:t>Princip omezené racionality</a:t>
            </a:r>
          </a:p>
          <a:p>
            <a:endParaRPr lang="cs-CZ" dirty="0"/>
          </a:p>
          <a:p>
            <a:pPr algn="just"/>
            <a:r>
              <a:rPr lang="cs-CZ" dirty="0" smtClean="0"/>
              <a:t>Snaha o efektivnost vede subjekty rozhodování k tomu, aby v průběhu rozhodovacího procesu přijímaly pokud možno co nejracionálnější opatření a volily racionální, adekvátní postupy k dosažení optimálního rozhodnutí a jím sledovaného cíle.</a:t>
            </a:r>
          </a:p>
          <a:p>
            <a:pPr algn="just"/>
            <a:endParaRPr lang="cs-CZ" dirty="0"/>
          </a:p>
          <a:p>
            <a:pPr algn="just"/>
            <a:r>
              <a:rPr lang="cs-CZ" dirty="0" smtClean="0"/>
              <a:t>V praxi však nelze vždy určit, která ze sledovaných hodnot je, nebo se jeví, pro rozhodující subjekt nejdůležitější, nelze spolehlivě určit, jaké sociální důsledky bude která varianta mít.  Problémy s tím spojené se objevují především tam, kde optimální variantu nelze kvantitativně ocenit a tím jednoznačně prokázat, že je nejlepší z možných.</a:t>
            </a:r>
          </a:p>
          <a:p>
            <a:pPr algn="just"/>
            <a:endParaRPr lang="cs-CZ" dirty="0"/>
          </a:p>
          <a:p>
            <a:pPr algn="just"/>
            <a:r>
              <a:rPr lang="cs-CZ" dirty="0" smtClean="0"/>
              <a:t>Uplatňuje se </a:t>
            </a:r>
            <a:r>
              <a:rPr lang="cs-CZ" b="1" dirty="0" smtClean="0"/>
              <a:t>princip omezené racionality </a:t>
            </a:r>
            <a:r>
              <a:rPr lang="cs-CZ" dirty="0" smtClean="0"/>
              <a:t>– tzn., že namísto rozhodnutí optimálních jsou fakticky přijímána rozhodnutí uspokojující, adekvátnější složitosti rozhodovací situace, komplexnosti reality a schopnostem a možnostem subjektu rozhodování v konkrétním čase rozhodování. Tedy, omezená racionalita nevyžaduje optimální variantu řešení, ale pouze řešení uspokojivé, resp. v dané situaci a za určitých podmínek upotřebitelné. Omezenost racionality rozhodovacího procesu by však vždy měla být limitována na nezbytně nutnou míru.</a:t>
            </a:r>
            <a:endParaRPr lang="cs-CZ" dirty="0"/>
          </a:p>
        </p:txBody>
      </p:sp>
    </p:spTree>
    <p:extLst>
      <p:ext uri="{BB962C8B-B14F-4D97-AF65-F5344CB8AC3E}">
        <p14:creationId xmlns:p14="http://schemas.microsoft.com/office/powerpoint/2010/main" val="660205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dirty="0"/>
          </a:p>
        </p:txBody>
      </p:sp>
      <p:sp>
        <p:nvSpPr>
          <p:cNvPr id="4" name="TextovéPole 3"/>
          <p:cNvSpPr txBox="1"/>
          <p:nvPr/>
        </p:nvSpPr>
        <p:spPr>
          <a:xfrm>
            <a:off x="395536" y="476672"/>
            <a:ext cx="8424936" cy="5724644"/>
          </a:xfrm>
          <a:prstGeom prst="rect">
            <a:avLst/>
          </a:prstGeom>
          <a:noFill/>
        </p:spPr>
        <p:txBody>
          <a:bodyPr wrap="square" rtlCol="0">
            <a:spAutoFit/>
          </a:bodyPr>
          <a:lstStyle/>
          <a:p>
            <a:r>
              <a:rPr lang="cs-CZ" sz="2400" b="1" dirty="0" smtClean="0"/>
              <a:t>Rozhodovací situace – rozhodování za jistoty, rizika, nejistoty</a:t>
            </a:r>
          </a:p>
          <a:p>
            <a:endParaRPr lang="cs-CZ" dirty="0"/>
          </a:p>
          <a:p>
            <a:pPr algn="just"/>
            <a:r>
              <a:rPr lang="cs-CZ" b="1" dirty="0" smtClean="0"/>
              <a:t>Rozhodování za jistoty </a:t>
            </a:r>
            <a:r>
              <a:rPr lang="cs-CZ" dirty="0" smtClean="0"/>
              <a:t>znamená rozhodování s úplnými informacemi; subjekt rozhodování zná přesně všechny alternativy </a:t>
            </a:r>
            <a:r>
              <a:rPr lang="cs-CZ" dirty="0" smtClean="0"/>
              <a:t>řešení, </a:t>
            </a:r>
            <a:r>
              <a:rPr lang="cs-CZ" dirty="0" smtClean="0"/>
              <a:t>zná přesně i všechny jejich možné následky a v í přesně, s jakou pravděpodobností nastanou. Je schopen zvolit tu alternativu, která nejlépe splňuje potřebná kritéria. Taková situace v čisté podobě je v sociální sféře, i ve veřejné správě konkrétně, málo reálná.</a:t>
            </a:r>
          </a:p>
          <a:p>
            <a:pPr algn="just"/>
            <a:endParaRPr lang="cs-CZ" dirty="0"/>
          </a:p>
          <a:p>
            <a:pPr algn="just"/>
            <a:r>
              <a:rPr lang="cs-CZ" b="1" dirty="0" smtClean="0"/>
              <a:t>Rozhodování za rizika </a:t>
            </a:r>
            <a:r>
              <a:rPr lang="cs-CZ" dirty="0" smtClean="0"/>
              <a:t>je v sociálním rozhodování nejčastější, neboť subjekt nemá úplné výchozí informace, ani nemůže zcela spolehlivě určit budoucí možné důsledky jednotlivých variant. Existuje možnost zkoumat a zjistit, s jakou pravděpodobností nastane určitá reakce na určitý podnět a tak předvídat další vývoj rozhodovacího procesu.</a:t>
            </a:r>
          </a:p>
          <a:p>
            <a:pPr algn="just"/>
            <a:endParaRPr lang="cs-CZ" dirty="0"/>
          </a:p>
          <a:p>
            <a:pPr algn="just"/>
            <a:r>
              <a:rPr lang="cs-CZ" b="1" dirty="0" smtClean="0"/>
              <a:t>Rozhodování za nejistoty </a:t>
            </a:r>
            <a:r>
              <a:rPr lang="cs-CZ" dirty="0" smtClean="0"/>
              <a:t>znamená, že důsledky variant jsou nejisté, stejně jako pravděpodobnost, se kterou mohou nastat. Subjekt nedisponuje potřebnými informacemi, nebo některými z nich, aby mohl posoudit pravděpodobnost nastoupení určitých důsledků určitých variant řešení. I taková situace může ve veřejné správě nastat, přičemž je nutno usilovat o snížení míry nejistoty, a to s využitím jiných dostupných informací, jako je např. historická zkušenost nebo poznatky z řešení analogických situací.</a:t>
            </a:r>
            <a:endParaRPr lang="cs-CZ" b="1" dirty="0"/>
          </a:p>
        </p:txBody>
      </p:sp>
    </p:spTree>
    <p:extLst>
      <p:ext uri="{BB962C8B-B14F-4D97-AF65-F5344CB8AC3E}">
        <p14:creationId xmlns:p14="http://schemas.microsoft.com/office/powerpoint/2010/main" val="1514896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dirty="0"/>
          </a:p>
        </p:txBody>
      </p:sp>
      <p:sp>
        <p:nvSpPr>
          <p:cNvPr id="4" name="TextovéPole 3"/>
          <p:cNvSpPr txBox="1"/>
          <p:nvPr/>
        </p:nvSpPr>
        <p:spPr>
          <a:xfrm>
            <a:off x="323528" y="548680"/>
            <a:ext cx="8568952" cy="5170646"/>
          </a:xfrm>
          <a:prstGeom prst="rect">
            <a:avLst/>
          </a:prstGeom>
          <a:noFill/>
        </p:spPr>
        <p:txBody>
          <a:bodyPr wrap="square" rtlCol="0">
            <a:spAutoFit/>
          </a:bodyPr>
          <a:lstStyle/>
          <a:p>
            <a:r>
              <a:rPr lang="cs-CZ" sz="2400" b="1" dirty="0"/>
              <a:t>Rozhodovací situace – rozhodování za jistoty, rizika, nejistoty</a:t>
            </a:r>
          </a:p>
          <a:p>
            <a:endParaRPr lang="cs-CZ" dirty="0"/>
          </a:p>
          <a:p>
            <a:pPr algn="just"/>
            <a:r>
              <a:rPr lang="cs-CZ" b="1" dirty="0" smtClean="0"/>
              <a:t>Situace rizika</a:t>
            </a:r>
            <a:r>
              <a:rPr lang="cs-CZ" dirty="0" smtClean="0"/>
              <a:t> je dána nedostatkem informací významných pro rozhodnutí, kdy rozhodující subjekt bere na sebe důsledky svého rozhodnutí, </a:t>
            </a:r>
            <a:r>
              <a:rPr lang="cs-CZ" dirty="0" smtClean="0"/>
              <a:t>když </a:t>
            </a:r>
            <a:r>
              <a:rPr lang="cs-CZ" dirty="0" smtClean="0"/>
              <a:t>si je vědom možného resp. pravděpodobného nezdaru a pravděpodobnosti jeho nastoupení.</a:t>
            </a:r>
          </a:p>
          <a:p>
            <a:pPr algn="just"/>
            <a:endParaRPr lang="cs-CZ" dirty="0"/>
          </a:p>
          <a:p>
            <a:pPr algn="just"/>
            <a:r>
              <a:rPr lang="cs-CZ" b="1" dirty="0" smtClean="0"/>
              <a:t>Situace nejistoty </a:t>
            </a:r>
            <a:r>
              <a:rPr lang="cs-CZ" dirty="0" smtClean="0"/>
              <a:t>může znamenat obdobný nedostatek potřebných informací, mezi nimi však také informací o možném riziku nezdaru, nebo  jeho pravděpodobnosti.</a:t>
            </a:r>
          </a:p>
          <a:p>
            <a:pPr algn="just"/>
            <a:endParaRPr lang="cs-CZ" dirty="0"/>
          </a:p>
          <a:p>
            <a:pPr algn="just"/>
            <a:r>
              <a:rPr lang="cs-CZ" dirty="0" smtClean="0"/>
              <a:t>Relativní </a:t>
            </a:r>
            <a:r>
              <a:rPr lang="cs-CZ" b="1" dirty="0" smtClean="0"/>
              <a:t>stabilita</a:t>
            </a:r>
            <a:r>
              <a:rPr lang="cs-CZ" dirty="0" smtClean="0"/>
              <a:t>, </a:t>
            </a:r>
            <a:r>
              <a:rPr lang="cs-CZ" b="1" dirty="0" smtClean="0"/>
              <a:t>nepřetržitost</a:t>
            </a:r>
            <a:r>
              <a:rPr lang="cs-CZ" dirty="0" smtClean="0"/>
              <a:t>, </a:t>
            </a:r>
            <a:r>
              <a:rPr lang="cs-CZ" b="1" dirty="0" smtClean="0"/>
              <a:t>tradice</a:t>
            </a:r>
            <a:r>
              <a:rPr lang="cs-CZ" dirty="0" smtClean="0"/>
              <a:t>, </a:t>
            </a:r>
            <a:r>
              <a:rPr lang="cs-CZ" b="1" dirty="0" smtClean="0"/>
              <a:t>zkušenost</a:t>
            </a:r>
            <a:r>
              <a:rPr lang="cs-CZ" dirty="0" smtClean="0"/>
              <a:t> a další vlastnosti systému veřejné správy jako celku i jeho jednotlivých částí, včetně personálního obsazení, mohou v rámci společenského řízení významně přispívat ke </a:t>
            </a:r>
            <a:r>
              <a:rPr lang="cs-CZ" b="1" dirty="0" smtClean="0"/>
              <a:t>zvyšování prvku jistoty v rozhodovacích procesech</a:t>
            </a:r>
            <a:r>
              <a:rPr lang="cs-CZ" dirty="0" smtClean="0"/>
              <a:t>.</a:t>
            </a:r>
          </a:p>
          <a:p>
            <a:pPr algn="just"/>
            <a:endParaRPr lang="cs-CZ" dirty="0"/>
          </a:p>
          <a:p>
            <a:pPr algn="just"/>
            <a:r>
              <a:rPr lang="cs-CZ" dirty="0" smtClean="0"/>
              <a:t>Vedle nedostatku informace v množství a kvalitě může na rozhodovací optimum negativně působit jako limitující faktor </a:t>
            </a:r>
            <a:r>
              <a:rPr lang="cs-CZ" b="1" dirty="0" smtClean="0"/>
              <a:t>čas, který je k rozhodnutí vyměřen</a:t>
            </a:r>
            <a:r>
              <a:rPr lang="cs-CZ" dirty="0" smtClean="0"/>
              <a:t>. Tlak lhůt nebo požadavek na rozhodnutí v reálném čase může výrazně působit i na míru nejistoty v procesu rozhodování. </a:t>
            </a:r>
            <a:endParaRPr lang="cs-CZ" dirty="0"/>
          </a:p>
        </p:txBody>
      </p:sp>
    </p:spTree>
    <p:extLst>
      <p:ext uri="{BB962C8B-B14F-4D97-AF65-F5344CB8AC3E}">
        <p14:creationId xmlns:p14="http://schemas.microsoft.com/office/powerpoint/2010/main" val="3779331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dirty="0"/>
          </a:p>
        </p:txBody>
      </p:sp>
      <p:sp>
        <p:nvSpPr>
          <p:cNvPr id="4" name="TextovéPole 3"/>
          <p:cNvSpPr txBox="1"/>
          <p:nvPr/>
        </p:nvSpPr>
        <p:spPr>
          <a:xfrm>
            <a:off x="323528" y="548680"/>
            <a:ext cx="8496944" cy="5170646"/>
          </a:xfrm>
          <a:prstGeom prst="rect">
            <a:avLst/>
          </a:prstGeom>
          <a:noFill/>
        </p:spPr>
        <p:txBody>
          <a:bodyPr wrap="square" rtlCol="0">
            <a:spAutoFit/>
          </a:bodyPr>
          <a:lstStyle/>
          <a:p>
            <a:r>
              <a:rPr lang="cs-CZ" sz="2400" b="1" dirty="0" smtClean="0"/>
              <a:t>Vlastnosti rozhodovacích procesů a rozhodnutí ve veřejné správě</a:t>
            </a:r>
          </a:p>
          <a:p>
            <a:endParaRPr lang="cs-CZ" dirty="0"/>
          </a:p>
          <a:p>
            <a:pPr algn="just"/>
            <a:r>
              <a:rPr lang="cs-CZ" dirty="0" smtClean="0"/>
              <a:t>V obecném vymezení je </a:t>
            </a:r>
            <a:r>
              <a:rPr lang="cs-CZ" b="1" dirty="0" smtClean="0"/>
              <a:t>veřejná správa </a:t>
            </a:r>
            <a:r>
              <a:rPr lang="cs-CZ" dirty="0" smtClean="0"/>
              <a:t>správou veřejných záležitostí vykonávanou ve veřejném zájmu. Subjekty, které ji vykonávají, ji realizují jako právem uloženou povinnost, a to z titulu svého postavení jako veřejnoprávních subjektů.</a:t>
            </a:r>
          </a:p>
          <a:p>
            <a:pPr algn="just"/>
            <a:endParaRPr lang="cs-CZ" dirty="0"/>
          </a:p>
          <a:p>
            <a:pPr algn="just"/>
            <a:r>
              <a:rPr lang="cs-CZ" b="1" dirty="0" smtClean="0"/>
              <a:t>Programovost</a:t>
            </a:r>
            <a:r>
              <a:rPr lang="cs-CZ" dirty="0" smtClean="0"/>
              <a:t> vyplývá ze záměrnosti, dlouhodobosti, nepřetržitosti a stabilnosti veřejné správy jako řídícího, a zároveň v základních zaměřeních řízeného společenského systému.</a:t>
            </a:r>
          </a:p>
          <a:p>
            <a:pPr algn="just"/>
            <a:endParaRPr lang="cs-CZ" dirty="0"/>
          </a:p>
          <a:p>
            <a:pPr algn="just"/>
            <a:r>
              <a:rPr lang="cs-CZ" dirty="0" smtClean="0"/>
              <a:t>Veřejnou správu, spojenou vzájemnou výměnou informací, četnými vstupy a výstupy s okolím, můžeme jednoznačně označit jako </a:t>
            </a:r>
            <a:r>
              <a:rPr lang="cs-CZ" b="1" dirty="0" smtClean="0"/>
              <a:t>rozhodovací systém otevřený</a:t>
            </a:r>
            <a:r>
              <a:rPr lang="cs-CZ" dirty="0" smtClean="0"/>
              <a:t>. Veřejná správa jako rozhodovací systém by měla být otevřena (nikoliv však neomezeně) informacím a podnětům relevantním z hlediska posuzované otázky nebo řešeného problému.</a:t>
            </a:r>
          </a:p>
          <a:p>
            <a:pPr algn="just"/>
            <a:endParaRPr lang="cs-CZ" dirty="0"/>
          </a:p>
          <a:p>
            <a:pPr algn="just"/>
            <a:r>
              <a:rPr lang="cs-CZ" b="1" dirty="0" smtClean="0"/>
              <a:t>Politickou stránkou rozhodování </a:t>
            </a:r>
            <a:r>
              <a:rPr lang="cs-CZ" dirty="0" smtClean="0"/>
              <a:t>rozumíme uplatňování vlivu politických stran a zájmových skupin jako reprezentantů různých zájmů a veřejnosti obecně na rozhodování veřejné správy a také odpovědnost subjektů rozhodování voleným orgánům jako jejich reprezentantům.</a:t>
            </a:r>
            <a:endParaRPr lang="cs-CZ" dirty="0"/>
          </a:p>
        </p:txBody>
      </p:sp>
    </p:spTree>
    <p:extLst>
      <p:ext uri="{BB962C8B-B14F-4D97-AF65-F5344CB8AC3E}">
        <p14:creationId xmlns:p14="http://schemas.microsoft.com/office/powerpoint/2010/main" val="3634213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dirty="0"/>
          </a:p>
        </p:txBody>
      </p:sp>
      <p:sp>
        <p:nvSpPr>
          <p:cNvPr id="4" name="TextovéPole 3"/>
          <p:cNvSpPr txBox="1"/>
          <p:nvPr/>
        </p:nvSpPr>
        <p:spPr>
          <a:xfrm>
            <a:off x="323528" y="620688"/>
            <a:ext cx="8352928" cy="5170646"/>
          </a:xfrm>
          <a:prstGeom prst="rect">
            <a:avLst/>
          </a:prstGeom>
          <a:noFill/>
        </p:spPr>
        <p:txBody>
          <a:bodyPr wrap="square" rtlCol="0">
            <a:spAutoFit/>
          </a:bodyPr>
          <a:lstStyle/>
          <a:p>
            <a:r>
              <a:rPr lang="cs-CZ" sz="2400" b="1" dirty="0"/>
              <a:t>Vlastnosti rozhodovacích procesů a rozhodnutí ve veřejné správě</a:t>
            </a:r>
          </a:p>
          <a:p>
            <a:endParaRPr lang="cs-CZ" dirty="0"/>
          </a:p>
          <a:p>
            <a:pPr algn="just"/>
            <a:r>
              <a:rPr lang="cs-CZ" b="1" dirty="0" smtClean="0"/>
              <a:t>Účelové rozhodování </a:t>
            </a:r>
            <a:r>
              <a:rPr lang="cs-CZ" dirty="0" smtClean="0"/>
              <a:t>se uplatní zpravidla v těch </a:t>
            </a:r>
            <a:r>
              <a:rPr lang="cs-CZ" dirty="0" smtClean="0"/>
              <a:t>případech, </a:t>
            </a:r>
            <a:r>
              <a:rPr lang="cs-CZ" dirty="0" smtClean="0"/>
              <a:t>které umožňují v přesných, nejlépe číselných parametrech, vymezit cíl (nejčastěji je to zisk nebo žádoucí způsob využití rozpočtových prostředků) a varianty vedoucí k jeho dosažení. Předpokládá se dostatečná informační báze, využívá se matematických metod a výpočetní techniky, resp. programů. Tento přístup slouží k řešení úkolů především ekonomické povahy.</a:t>
            </a:r>
          </a:p>
          <a:p>
            <a:pPr algn="just"/>
            <a:endParaRPr lang="cs-CZ" dirty="0"/>
          </a:p>
          <a:p>
            <a:pPr algn="just"/>
            <a:r>
              <a:rPr lang="cs-CZ" dirty="0" smtClean="0"/>
              <a:t>Typičtější pro veřejnou správu je </a:t>
            </a:r>
            <a:r>
              <a:rPr lang="cs-CZ" b="1" dirty="0" smtClean="0"/>
              <a:t>rozhodování mající povahu aplikace právních norem</a:t>
            </a:r>
            <a:r>
              <a:rPr lang="cs-CZ" dirty="0" smtClean="0"/>
              <a:t>. Subjekt rozhodování provádí výklad právní normy, posuzuje, zda byla naplněna její hypotéza a podle toho poté relevantním způsobem zasáhne do právní situace subjektů, o jejichž záležitosti je rozhodováno. Matematické metody se </a:t>
            </a:r>
            <a:r>
              <a:rPr lang="cs-CZ" dirty="0" smtClean="0"/>
              <a:t>neuplatňují, </a:t>
            </a:r>
            <a:r>
              <a:rPr lang="cs-CZ" dirty="0" smtClean="0"/>
              <a:t>rozhodující subjekt využívá metod interpretace právní normy  a má k dispozici správní uvážení (diskreční pravomoc).</a:t>
            </a:r>
          </a:p>
          <a:p>
            <a:pPr algn="just"/>
            <a:endParaRPr lang="cs-CZ" dirty="0"/>
          </a:p>
          <a:p>
            <a:pPr algn="just"/>
            <a:r>
              <a:rPr lang="cs-CZ" dirty="0" smtClean="0"/>
              <a:t>S ohledem na platnost zákonnosti (legality) je nutno považovat </a:t>
            </a:r>
            <a:r>
              <a:rPr lang="cs-CZ" b="1" dirty="0" smtClean="0"/>
              <a:t>právní aspekt rozhodování</a:t>
            </a:r>
            <a:r>
              <a:rPr lang="cs-CZ" dirty="0" smtClean="0"/>
              <a:t> za klíčový, který musí být naplněn i v případě rozhodování politického a účelového.</a:t>
            </a:r>
            <a:endParaRPr lang="cs-CZ" dirty="0"/>
          </a:p>
        </p:txBody>
      </p:sp>
    </p:spTree>
    <p:extLst>
      <p:ext uri="{BB962C8B-B14F-4D97-AF65-F5344CB8AC3E}">
        <p14:creationId xmlns:p14="http://schemas.microsoft.com/office/powerpoint/2010/main" val="144646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15</a:t>
            </a:fld>
            <a:endParaRPr lang="cs-CZ" dirty="0"/>
          </a:p>
        </p:txBody>
      </p:sp>
      <p:sp>
        <p:nvSpPr>
          <p:cNvPr id="5" name="TextovéPole 4"/>
          <p:cNvSpPr txBox="1"/>
          <p:nvPr/>
        </p:nvSpPr>
        <p:spPr>
          <a:xfrm>
            <a:off x="323528" y="620688"/>
            <a:ext cx="8640960" cy="3508653"/>
          </a:xfrm>
          <a:prstGeom prst="rect">
            <a:avLst/>
          </a:prstGeom>
          <a:noFill/>
        </p:spPr>
        <p:txBody>
          <a:bodyPr wrap="square" rtlCol="0">
            <a:spAutoFit/>
          </a:bodyPr>
          <a:lstStyle/>
          <a:p>
            <a:r>
              <a:rPr lang="cs-CZ" sz="2400" b="1" dirty="0"/>
              <a:t>Vlastnosti rozhodovacích procesů a rozhodnutí ve veřejné správě</a:t>
            </a:r>
          </a:p>
          <a:p>
            <a:endParaRPr lang="cs-CZ" dirty="0" smtClean="0"/>
          </a:p>
          <a:p>
            <a:pPr algn="just"/>
            <a:r>
              <a:rPr lang="cs-CZ" dirty="0" smtClean="0"/>
              <a:t>Významnou vlastností každého rozhodnutí je </a:t>
            </a:r>
            <a:r>
              <a:rPr lang="cs-CZ" b="1" dirty="0" smtClean="0"/>
              <a:t>sdělitelnost</a:t>
            </a:r>
            <a:r>
              <a:rPr lang="cs-CZ" dirty="0" smtClean="0"/>
              <a:t>, tj. schopnost jednoznačně vyjádřit přesný obsah rozhodnutí. Bez sdělitelnosti rozhodnutí si lze obtížně představit jeho </a:t>
            </a:r>
            <a:r>
              <a:rPr lang="cs-CZ" b="1" dirty="0" smtClean="0"/>
              <a:t>realizovatelnost</a:t>
            </a:r>
            <a:r>
              <a:rPr lang="cs-CZ" dirty="0" smtClean="0"/>
              <a:t>. S tím souvisí také požadavek na řádné </a:t>
            </a:r>
            <a:r>
              <a:rPr lang="cs-CZ" b="1" dirty="0" smtClean="0"/>
              <a:t>odůvodnění rozhodnutí</a:t>
            </a:r>
            <a:r>
              <a:rPr lang="cs-CZ" dirty="0" smtClean="0"/>
              <a:t>, jenž má celkově podporovat </a:t>
            </a:r>
            <a:r>
              <a:rPr lang="cs-CZ" b="1" dirty="0" smtClean="0"/>
              <a:t>důvěryhodnost veřejné správy</a:t>
            </a:r>
            <a:r>
              <a:rPr lang="cs-CZ" dirty="0" smtClean="0"/>
              <a:t>.</a:t>
            </a:r>
          </a:p>
          <a:p>
            <a:pPr algn="just"/>
            <a:endParaRPr lang="cs-CZ" dirty="0"/>
          </a:p>
          <a:p>
            <a:pPr algn="just"/>
            <a:r>
              <a:rPr lang="cs-CZ" dirty="0" smtClean="0"/>
              <a:t>Ve vztahu k problematice rozhodnutí veřejné správy a jejich realizace hraje důležitou roli rovněž otázka jejich </a:t>
            </a:r>
            <a:r>
              <a:rPr lang="cs-CZ" b="1" dirty="0" smtClean="0"/>
              <a:t>závaznosti</a:t>
            </a:r>
            <a:r>
              <a:rPr lang="cs-CZ" dirty="0" smtClean="0"/>
              <a:t>. Orgány veřejné správy vystupují jako orgány mocenské  a jsou jim svěřeny i významné právní prostředky, jak dosáhnout realizace svých rozhodnutí – otázka </a:t>
            </a:r>
            <a:r>
              <a:rPr lang="cs-CZ" b="1" dirty="0" smtClean="0"/>
              <a:t>vynutitelnosti rozhodnutí </a:t>
            </a:r>
            <a:r>
              <a:rPr lang="cs-CZ" dirty="0" smtClean="0"/>
              <a:t>v případech kdy nejsou dobrovolně plněna povinnými subjekty</a:t>
            </a:r>
            <a:r>
              <a:rPr lang="cs-CZ" dirty="0" smtClean="0"/>
              <a:t>.</a:t>
            </a:r>
            <a:endParaRPr lang="cs-CZ" dirty="0"/>
          </a:p>
        </p:txBody>
      </p:sp>
    </p:spTree>
    <p:extLst>
      <p:ext uri="{BB962C8B-B14F-4D97-AF65-F5344CB8AC3E}">
        <p14:creationId xmlns:p14="http://schemas.microsoft.com/office/powerpoint/2010/main" val="2322038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16</a:t>
            </a:fld>
            <a:endParaRPr lang="cs-CZ" dirty="0"/>
          </a:p>
        </p:txBody>
      </p:sp>
      <p:sp>
        <p:nvSpPr>
          <p:cNvPr id="4" name="TextovéPole 3"/>
          <p:cNvSpPr txBox="1"/>
          <p:nvPr/>
        </p:nvSpPr>
        <p:spPr>
          <a:xfrm>
            <a:off x="395536" y="332656"/>
            <a:ext cx="8280920" cy="6001643"/>
          </a:xfrm>
          <a:prstGeom prst="rect">
            <a:avLst/>
          </a:prstGeom>
          <a:noFill/>
        </p:spPr>
        <p:txBody>
          <a:bodyPr wrap="square" rtlCol="0">
            <a:spAutoFit/>
          </a:bodyPr>
          <a:lstStyle/>
          <a:p>
            <a:r>
              <a:rPr lang="cs-CZ" sz="2400" b="1" dirty="0" smtClean="0"/>
              <a:t>Omezení (limity) rozhodovací činnosti veřejné správy</a:t>
            </a:r>
          </a:p>
          <a:p>
            <a:endParaRPr lang="cs-CZ" dirty="0"/>
          </a:p>
          <a:p>
            <a:pPr algn="just"/>
            <a:r>
              <a:rPr lang="cs-CZ" dirty="0" smtClean="0"/>
              <a:t>Subjekt rozhodování je ve své snaze po nalezení optimálního rozhodnutí a tedy řešení problému, limitován řadou faktorů.</a:t>
            </a:r>
          </a:p>
          <a:p>
            <a:pPr algn="just"/>
            <a:endParaRPr lang="cs-CZ" dirty="0"/>
          </a:p>
          <a:p>
            <a:pPr algn="just"/>
            <a:r>
              <a:rPr lang="cs-CZ" u="sng" dirty="0" smtClean="0"/>
              <a:t>Tyto faktory mohou být</a:t>
            </a:r>
            <a:r>
              <a:rPr lang="cs-CZ" dirty="0" smtClean="0"/>
              <a:t>:</a:t>
            </a:r>
          </a:p>
          <a:p>
            <a:pPr algn="just"/>
            <a:endParaRPr lang="cs-CZ" dirty="0"/>
          </a:p>
          <a:p>
            <a:pPr marL="285750" indent="-285750" algn="just">
              <a:buFontTx/>
              <a:buChar char="-"/>
            </a:pPr>
            <a:r>
              <a:rPr lang="cs-CZ" b="1" dirty="0" smtClean="0"/>
              <a:t>vnitřní</a:t>
            </a:r>
            <a:r>
              <a:rPr lang="cs-CZ" dirty="0" smtClean="0"/>
              <a:t> – mají svůj původ a základ v organizační struktuře, nebo ve vlastní činnosti subjektu veřejné správy;</a:t>
            </a:r>
          </a:p>
          <a:p>
            <a:pPr marL="285750" indent="-285750" algn="just">
              <a:buFontTx/>
              <a:buChar char="-"/>
            </a:pPr>
            <a:r>
              <a:rPr lang="cs-CZ" b="1" dirty="0" smtClean="0"/>
              <a:t>vnější </a:t>
            </a:r>
            <a:r>
              <a:rPr lang="cs-CZ" dirty="0" smtClean="0"/>
              <a:t>– existující vně rozhodovacího subjektu a omezující daný rozhodovací proces z vnějšku.</a:t>
            </a:r>
          </a:p>
          <a:p>
            <a:pPr algn="just"/>
            <a:endParaRPr lang="cs-CZ" dirty="0"/>
          </a:p>
          <a:p>
            <a:pPr algn="just"/>
            <a:r>
              <a:rPr lang="cs-CZ" dirty="0" smtClean="0"/>
              <a:t>Některé z limitů působí </a:t>
            </a:r>
            <a:r>
              <a:rPr lang="cs-CZ" b="1" dirty="0" smtClean="0"/>
              <a:t>objektivně</a:t>
            </a:r>
            <a:r>
              <a:rPr lang="cs-CZ" dirty="0" smtClean="0"/>
              <a:t> (nezávisle na zájmech, cílech, činnosti a vlivu rozhodovacích subjektů), jiné jsou spíše povahy </a:t>
            </a:r>
            <a:r>
              <a:rPr lang="cs-CZ" b="1" dirty="0" smtClean="0"/>
              <a:t>subjektivní</a:t>
            </a:r>
            <a:r>
              <a:rPr lang="cs-CZ" dirty="0" smtClean="0"/>
              <a:t> (spočívají ve znacích a vlastnostech subjektu rozhodování).</a:t>
            </a:r>
          </a:p>
          <a:p>
            <a:pPr algn="just"/>
            <a:endParaRPr lang="cs-CZ" dirty="0"/>
          </a:p>
          <a:p>
            <a:pPr algn="just"/>
            <a:r>
              <a:rPr lang="cs-CZ" dirty="0" smtClean="0"/>
              <a:t>První okruh limitů spočívá v oblasti </a:t>
            </a:r>
            <a:r>
              <a:rPr lang="cs-CZ" b="1" dirty="0" smtClean="0"/>
              <a:t>cílů</a:t>
            </a:r>
            <a:r>
              <a:rPr lang="cs-CZ" dirty="0" smtClean="0"/>
              <a:t>, a to z hlediska možnosti či nemožnosti si určité cíle samostatně stanovovat.</a:t>
            </a:r>
          </a:p>
          <a:p>
            <a:pPr algn="just"/>
            <a:endParaRPr lang="cs-CZ" dirty="0"/>
          </a:p>
          <a:p>
            <a:pPr algn="just"/>
            <a:r>
              <a:rPr lang="cs-CZ" dirty="0" smtClean="0"/>
              <a:t>Další okruh skutečností, které mohou význačně rozhodování veřejné správy omezovat jsou </a:t>
            </a:r>
            <a:r>
              <a:rPr lang="cs-CZ" b="1" dirty="0" smtClean="0"/>
              <a:t>limity politické</a:t>
            </a:r>
            <a:r>
              <a:rPr lang="cs-CZ" dirty="0" smtClean="0"/>
              <a:t>.</a:t>
            </a:r>
          </a:p>
        </p:txBody>
      </p:sp>
    </p:spTree>
    <p:extLst>
      <p:ext uri="{BB962C8B-B14F-4D97-AF65-F5344CB8AC3E}">
        <p14:creationId xmlns:p14="http://schemas.microsoft.com/office/powerpoint/2010/main" val="4256314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17</a:t>
            </a:fld>
            <a:endParaRPr lang="cs-CZ" dirty="0"/>
          </a:p>
        </p:txBody>
      </p:sp>
      <p:sp>
        <p:nvSpPr>
          <p:cNvPr id="4" name="TextovéPole 3"/>
          <p:cNvSpPr txBox="1"/>
          <p:nvPr/>
        </p:nvSpPr>
        <p:spPr>
          <a:xfrm>
            <a:off x="395536" y="548680"/>
            <a:ext cx="8136904" cy="5170646"/>
          </a:xfrm>
          <a:prstGeom prst="rect">
            <a:avLst/>
          </a:prstGeom>
          <a:noFill/>
        </p:spPr>
        <p:txBody>
          <a:bodyPr wrap="square" rtlCol="0">
            <a:spAutoFit/>
          </a:bodyPr>
          <a:lstStyle/>
          <a:p>
            <a:r>
              <a:rPr lang="cs-CZ" sz="2400" b="1" dirty="0"/>
              <a:t>Omezení (limity) rozhodovací činnosti veřejné správy</a:t>
            </a:r>
          </a:p>
          <a:p>
            <a:endParaRPr lang="cs-CZ" dirty="0" smtClean="0"/>
          </a:p>
          <a:p>
            <a:pPr algn="just"/>
            <a:r>
              <a:rPr lang="cs-CZ" dirty="0" smtClean="0"/>
              <a:t>Limitující </a:t>
            </a:r>
            <a:r>
              <a:rPr lang="cs-CZ" b="1" dirty="0" smtClean="0"/>
              <a:t>faktory právní </a:t>
            </a:r>
            <a:r>
              <a:rPr lang="cs-CZ" dirty="0" smtClean="0"/>
              <a:t>vyplývají už ze samotné podstaty veřejné správy, která je podřízená zásadám </a:t>
            </a:r>
            <a:r>
              <a:rPr lang="cs-CZ" b="1" dirty="0" smtClean="0"/>
              <a:t>legality a legitimity</a:t>
            </a:r>
            <a:r>
              <a:rPr lang="cs-CZ" dirty="0" smtClean="0"/>
              <a:t>. Subjekty veřejné správy jsou vázány zákony v tom, co činí, i v tom, jakými formami tak činí, a zároveň nemohou překročit rámec své působnosti, tedy okruhu záležitostí a společenských vztahů, v nichž mohou realizovat svou rozhodovací pravomoc.</a:t>
            </a:r>
          </a:p>
          <a:p>
            <a:pPr algn="just"/>
            <a:endParaRPr lang="cs-CZ" dirty="0"/>
          </a:p>
          <a:p>
            <a:pPr algn="just"/>
            <a:r>
              <a:rPr lang="cs-CZ" dirty="0" smtClean="0"/>
              <a:t>Důležitým limitem navazujícím úzce na limit právní, pro rozhodování veřejné správy, s dopadem zejména na rozhodování právní povahy, se v posledním období opět stala </a:t>
            </a:r>
            <a:r>
              <a:rPr lang="cs-CZ" b="1" dirty="0" smtClean="0"/>
              <a:t>soudní judikatura</a:t>
            </a:r>
            <a:r>
              <a:rPr lang="cs-CZ" dirty="0" smtClean="0"/>
              <a:t>.</a:t>
            </a:r>
          </a:p>
          <a:p>
            <a:pPr algn="just"/>
            <a:endParaRPr lang="cs-CZ" dirty="0"/>
          </a:p>
          <a:p>
            <a:pPr algn="just"/>
            <a:r>
              <a:rPr lang="cs-CZ" dirty="0" smtClean="0"/>
              <a:t>Na limit právní navazuje úzce i </a:t>
            </a:r>
            <a:r>
              <a:rPr lang="cs-CZ" b="1" dirty="0" smtClean="0"/>
              <a:t>limit interních směrnic a instrukcí</a:t>
            </a:r>
            <a:r>
              <a:rPr lang="cs-CZ" dirty="0" smtClean="0"/>
              <a:t>, který se vztahuje pouze na činnost státní správy (rozhodování samosprávných orgánů není takto limitováno vzhledem k ústavnímu a právnímu vymezení samosprávy).</a:t>
            </a:r>
          </a:p>
          <a:p>
            <a:pPr algn="just"/>
            <a:endParaRPr lang="cs-CZ" b="1" dirty="0"/>
          </a:p>
          <a:p>
            <a:pPr algn="just"/>
            <a:r>
              <a:rPr lang="cs-CZ" b="1" dirty="0" smtClean="0"/>
              <a:t>Organizační limit </a:t>
            </a:r>
            <a:r>
              <a:rPr lang="cs-CZ" dirty="0" smtClean="0"/>
              <a:t>spočívá v úrovni a adekvátnosti vnitřní strukturovanosti rozhodovacího systému.</a:t>
            </a:r>
          </a:p>
        </p:txBody>
      </p:sp>
    </p:spTree>
    <p:extLst>
      <p:ext uri="{BB962C8B-B14F-4D97-AF65-F5344CB8AC3E}">
        <p14:creationId xmlns:p14="http://schemas.microsoft.com/office/powerpoint/2010/main" val="2679357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18</a:t>
            </a:fld>
            <a:endParaRPr lang="cs-CZ" dirty="0"/>
          </a:p>
        </p:txBody>
      </p:sp>
      <p:sp>
        <p:nvSpPr>
          <p:cNvPr id="4" name="TextovéPole 3"/>
          <p:cNvSpPr txBox="1"/>
          <p:nvPr/>
        </p:nvSpPr>
        <p:spPr>
          <a:xfrm>
            <a:off x="395536" y="476672"/>
            <a:ext cx="8208912" cy="5770811"/>
          </a:xfrm>
          <a:prstGeom prst="rect">
            <a:avLst/>
          </a:prstGeom>
          <a:noFill/>
        </p:spPr>
        <p:txBody>
          <a:bodyPr wrap="square" rtlCol="0">
            <a:spAutoFit/>
          </a:bodyPr>
          <a:lstStyle/>
          <a:p>
            <a:r>
              <a:rPr lang="cs-CZ" sz="2400" b="1" dirty="0"/>
              <a:t>Omezení (limity) rozhodovací činnosti veřejné správy</a:t>
            </a:r>
          </a:p>
          <a:p>
            <a:endParaRPr lang="cs-CZ" sz="1000" dirty="0" smtClean="0"/>
          </a:p>
          <a:p>
            <a:pPr algn="just"/>
            <a:r>
              <a:rPr lang="cs-CZ" b="1" dirty="0" smtClean="0"/>
              <a:t>Limit informační </a:t>
            </a:r>
            <a:r>
              <a:rPr lang="cs-CZ" dirty="0" smtClean="0"/>
              <a:t>znamená možnost  schopnost rozhodovacího subjektu získávat, zpracovávat a hodnotit informace relevantní pro rozhodovací činnost a to průběžně v celém rozhodovacím procesu. V případě rozhodování právní povahy jsou mnohdy přímo v příslušných předpisech stanovena kritéria pro získávání a nakládání s určitými druhy informací – hovoříme o formalizovaných informačních tocích.</a:t>
            </a:r>
          </a:p>
          <a:p>
            <a:pPr algn="just"/>
            <a:endParaRPr lang="cs-CZ" sz="1000" dirty="0"/>
          </a:p>
          <a:p>
            <a:pPr algn="just"/>
            <a:r>
              <a:rPr lang="cs-CZ" b="1" dirty="0" smtClean="0"/>
              <a:t>Faktor lidského činitele </a:t>
            </a:r>
            <a:r>
              <a:rPr lang="cs-CZ" dirty="0" smtClean="0"/>
              <a:t>– jednotlivec představuje základní prvek organizačních struktur veřejné správy a také základní jednotku rozhodovacího procesu z hlediska shromažďování, hodnocení, zpracování a předávání informací. Konkrétní člověk zúčastněný na konkrétním rozhodování je vždy přítomen svými biologickými</a:t>
            </a:r>
            <a:r>
              <a:rPr lang="cs-CZ" smtClean="0"/>
              <a:t>, </a:t>
            </a:r>
            <a:r>
              <a:rPr lang="cs-CZ" smtClean="0"/>
              <a:t>volními, </a:t>
            </a:r>
            <a:r>
              <a:rPr lang="cs-CZ" dirty="0" smtClean="0"/>
              <a:t>morálními a intelektuálními charakteristikami, </a:t>
            </a:r>
            <a:r>
              <a:rPr lang="cs-CZ" smtClean="0"/>
              <a:t>svými </a:t>
            </a:r>
            <a:r>
              <a:rPr lang="cs-CZ" smtClean="0"/>
              <a:t>odbornými </a:t>
            </a:r>
            <a:r>
              <a:rPr lang="cs-CZ" dirty="0" smtClean="0"/>
              <a:t>a profesionálními znalostmi a dovednostmi. Ve veřejné správě proto musí existovat dostatečné mechanismy proti nežádoucímu subjektivismu v rozhodování – ty by měly být garantovány adekvátní formou limitů právní povahy, a také povahy etické (etické kodexy). </a:t>
            </a:r>
          </a:p>
          <a:p>
            <a:pPr algn="just"/>
            <a:endParaRPr lang="cs-CZ" sz="1000" dirty="0"/>
          </a:p>
          <a:p>
            <a:pPr algn="just"/>
            <a:r>
              <a:rPr lang="cs-CZ" dirty="0" smtClean="0"/>
              <a:t>Vedle limitů a rizik samozřejmě </a:t>
            </a:r>
            <a:r>
              <a:rPr lang="cs-CZ" b="1" dirty="0" smtClean="0"/>
              <a:t>lidský faktor v rozhodování představuje pozitivní rozměr</a:t>
            </a:r>
            <a:r>
              <a:rPr lang="cs-CZ" dirty="0" smtClean="0"/>
              <a:t> – svým aktivním a tvůrčím přístupem, smyslem pro lidský rozměr chování a rozhodování a citem pro společensky vhodná či únosná řešení. </a:t>
            </a:r>
            <a:endParaRPr lang="cs-CZ" b="1" dirty="0"/>
          </a:p>
        </p:txBody>
      </p:sp>
    </p:spTree>
    <p:extLst>
      <p:ext uri="{BB962C8B-B14F-4D97-AF65-F5344CB8AC3E}">
        <p14:creationId xmlns:p14="http://schemas.microsoft.com/office/powerpoint/2010/main" val="4146126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19</a:t>
            </a:fld>
            <a:endParaRPr lang="cs-CZ" dirty="0"/>
          </a:p>
        </p:txBody>
      </p:sp>
      <p:sp>
        <p:nvSpPr>
          <p:cNvPr id="4" name="TextovéPole 3"/>
          <p:cNvSpPr txBox="1"/>
          <p:nvPr/>
        </p:nvSpPr>
        <p:spPr>
          <a:xfrm>
            <a:off x="179512" y="476672"/>
            <a:ext cx="8496944" cy="5447645"/>
          </a:xfrm>
          <a:prstGeom prst="rect">
            <a:avLst/>
          </a:prstGeom>
          <a:noFill/>
        </p:spPr>
        <p:txBody>
          <a:bodyPr wrap="square" rtlCol="0">
            <a:spAutoFit/>
          </a:bodyPr>
          <a:lstStyle/>
          <a:p>
            <a:r>
              <a:rPr lang="cs-CZ" sz="2400" b="1" dirty="0"/>
              <a:t>Omezení (limity) rozhodovací činnosti veřejné </a:t>
            </a:r>
            <a:r>
              <a:rPr lang="cs-CZ" sz="2400" b="1" dirty="0" smtClean="0"/>
              <a:t>správy</a:t>
            </a:r>
          </a:p>
          <a:p>
            <a:endParaRPr lang="cs-CZ" dirty="0"/>
          </a:p>
          <a:p>
            <a:pPr algn="just"/>
            <a:r>
              <a:rPr lang="cs-CZ" dirty="0" smtClean="0"/>
              <a:t>Nepominutelným limitujícím faktorem je </a:t>
            </a:r>
            <a:r>
              <a:rPr lang="cs-CZ" b="1" dirty="0" smtClean="0"/>
              <a:t>čas</a:t>
            </a:r>
            <a:r>
              <a:rPr lang="cs-CZ" dirty="0" smtClean="0"/>
              <a:t>. Respektování včasnosti rozhodnutí a dosažení racionálního a vhodného rozhodnutí mohou být někdy v rozporu. Viz též dříve zmíněný princip omezené racionality – v přijatelném (nebo normovaném) čase, s limitovaným množstvím a kvalitou informací je přijímáno uspokojivé (přijatelné) rozhodnutí.</a:t>
            </a:r>
          </a:p>
          <a:p>
            <a:pPr algn="just"/>
            <a:endParaRPr lang="cs-CZ" dirty="0"/>
          </a:p>
          <a:p>
            <a:pPr algn="just"/>
            <a:r>
              <a:rPr lang="cs-CZ" dirty="0" smtClean="0"/>
              <a:t>Rozhodování je omezeno též </a:t>
            </a:r>
            <a:r>
              <a:rPr lang="cs-CZ" b="1" dirty="0" smtClean="0"/>
              <a:t>materiálními </a:t>
            </a:r>
            <a:r>
              <a:rPr lang="cs-CZ" dirty="0" smtClean="0"/>
              <a:t>nebo </a:t>
            </a:r>
            <a:r>
              <a:rPr lang="cs-CZ" b="1" dirty="0" smtClean="0"/>
              <a:t>finančními limity</a:t>
            </a:r>
            <a:r>
              <a:rPr lang="cs-CZ" dirty="0" smtClean="0"/>
              <a:t>, které jsou úzce provázány s otázkami efektivnosti (hospodárnost, úspornost, účelnost, přiměřenost). Finanční omezení se může projevit také do limitu lidského činitele - (ne)možností dostatečného ohodnocení kvalitních  pracovníků, (ne)spokojeností pracovníků s materiálními podmínkami, (ne)ochotou jejich dalšího setrvání ve veřejné správě. Finanční omezení může mít dopady také do limitu informačního – dostupnost kvalitní techniky a programového vybavení, vytvoření příslušných informačních sítí apod.</a:t>
            </a:r>
          </a:p>
          <a:p>
            <a:pPr algn="just"/>
            <a:endParaRPr lang="cs-CZ" dirty="0"/>
          </a:p>
          <a:p>
            <a:pPr algn="just"/>
            <a:r>
              <a:rPr lang="cs-CZ" dirty="0" smtClean="0"/>
              <a:t>Dostatečná znalost a uvědomění si limitů pro rozhodovací činnost může znamenat jeden z předpokladů pro vhodnou, zákonnou, racionální a v důsledku pak úspěšnou, resp. dobře hodnocenou rozhodovací činnost.</a:t>
            </a:r>
            <a:endParaRPr lang="cs-CZ" dirty="0"/>
          </a:p>
        </p:txBody>
      </p:sp>
    </p:spTree>
    <p:extLst>
      <p:ext uri="{BB962C8B-B14F-4D97-AF65-F5344CB8AC3E}">
        <p14:creationId xmlns:p14="http://schemas.microsoft.com/office/powerpoint/2010/main" val="3396046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2</a:t>
            </a:fld>
            <a:endParaRPr lang="cs-CZ" dirty="0"/>
          </a:p>
        </p:txBody>
      </p:sp>
      <p:sp>
        <p:nvSpPr>
          <p:cNvPr id="6" name="TextovéPole 5"/>
          <p:cNvSpPr txBox="1"/>
          <p:nvPr/>
        </p:nvSpPr>
        <p:spPr>
          <a:xfrm>
            <a:off x="251520" y="404664"/>
            <a:ext cx="8568952" cy="5447645"/>
          </a:xfrm>
          <a:prstGeom prst="rect">
            <a:avLst/>
          </a:prstGeom>
          <a:noFill/>
        </p:spPr>
        <p:txBody>
          <a:bodyPr wrap="square" rtlCol="0">
            <a:spAutoFit/>
          </a:bodyPr>
          <a:lstStyle/>
          <a:p>
            <a:r>
              <a:rPr lang="cs-CZ" sz="2400" b="1" dirty="0" smtClean="0"/>
              <a:t>Obecně o rozhodování ve veřejné správě</a:t>
            </a:r>
            <a:endParaRPr lang="cs-CZ" dirty="0" smtClean="0"/>
          </a:p>
          <a:p>
            <a:endParaRPr lang="cs-CZ" dirty="0"/>
          </a:p>
          <a:p>
            <a:pPr algn="just"/>
            <a:r>
              <a:rPr lang="cs-CZ" b="1" dirty="0" smtClean="0"/>
              <a:t>Rozhodování představuje významnou část činnosti veřejné správy</a:t>
            </a:r>
            <a:r>
              <a:rPr lang="cs-CZ" dirty="0" smtClean="0"/>
              <a:t> – určité obsahové jádro činnosti veřejné správy, kterým se veřejná správa zejména projevuje navenek.</a:t>
            </a:r>
          </a:p>
          <a:p>
            <a:pPr algn="just"/>
            <a:endParaRPr lang="cs-CZ" dirty="0"/>
          </a:p>
          <a:p>
            <a:pPr algn="just"/>
            <a:r>
              <a:rPr lang="cs-CZ" dirty="0" smtClean="0"/>
              <a:t>Rozhodování ve veřejné správě je významně a zásadním způsobem regulováno právem, a to nikoliv pouze a především </a:t>
            </a:r>
            <a:r>
              <a:rPr lang="cs-CZ" b="1" dirty="0" smtClean="0"/>
              <a:t>právem správním</a:t>
            </a:r>
            <a:r>
              <a:rPr lang="cs-CZ" dirty="0" smtClean="0"/>
              <a:t>, ale také jinými odvětvími, z nich zejména </a:t>
            </a:r>
            <a:r>
              <a:rPr lang="cs-CZ" b="1" dirty="0" smtClean="0"/>
              <a:t>právem ústavním </a:t>
            </a:r>
            <a:r>
              <a:rPr lang="cs-CZ" dirty="0" smtClean="0"/>
              <a:t>a v podstatném rozsahu </a:t>
            </a:r>
            <a:r>
              <a:rPr lang="cs-CZ" b="1" dirty="0" smtClean="0"/>
              <a:t>právem evropským</a:t>
            </a:r>
            <a:r>
              <a:rPr lang="cs-CZ" dirty="0" smtClean="0"/>
              <a:t>; v adekvátním rozsahu se na rozhodování veřejné správy vztahují také </a:t>
            </a:r>
            <a:r>
              <a:rPr lang="cs-CZ" b="1" dirty="0" smtClean="0"/>
              <a:t>normy práva soukromého </a:t>
            </a:r>
            <a:r>
              <a:rPr lang="cs-CZ" dirty="0" smtClean="0"/>
              <a:t>(občanského, obchodního, rodinného).</a:t>
            </a:r>
          </a:p>
          <a:p>
            <a:pPr algn="just"/>
            <a:endParaRPr lang="cs-CZ" dirty="0"/>
          </a:p>
          <a:p>
            <a:pPr algn="just"/>
            <a:r>
              <a:rPr lang="cs-CZ" dirty="0" smtClean="0"/>
              <a:t>V rozhodování ve veřejné správě se nezbytně projevují také </a:t>
            </a:r>
            <a:r>
              <a:rPr lang="cs-CZ" b="1" dirty="0" smtClean="0"/>
              <a:t>faktory</a:t>
            </a:r>
            <a:r>
              <a:rPr lang="cs-CZ" dirty="0" smtClean="0"/>
              <a:t>, resp. </a:t>
            </a:r>
            <a:r>
              <a:rPr lang="cs-CZ" b="1" dirty="0" smtClean="0"/>
              <a:t>vlivy politické </a:t>
            </a:r>
            <a:r>
              <a:rPr lang="cs-CZ" dirty="0" smtClean="0"/>
              <a:t>(otázka uplatňování principů demokracie, včetně participace na výkonu veřejné správy, jakož i formulování a naplňování zájmů a priorit), </a:t>
            </a:r>
            <a:r>
              <a:rPr lang="cs-CZ" b="1" dirty="0" smtClean="0"/>
              <a:t>ekonomické </a:t>
            </a:r>
            <a:r>
              <a:rPr lang="cs-CZ" dirty="0" smtClean="0"/>
              <a:t>(otázka hospodárnosti, úspornosti v nakládání s veřejnými prostředky, vytváření podmínek pro ekonomické aktivity ve společnosti), </a:t>
            </a:r>
            <a:r>
              <a:rPr lang="cs-CZ" b="1" dirty="0" smtClean="0"/>
              <a:t>efektivnosti </a:t>
            </a:r>
            <a:r>
              <a:rPr lang="cs-CZ" dirty="0" smtClean="0"/>
              <a:t>(účelnost, kvalita, racionalita přijímaných řešení), </a:t>
            </a:r>
            <a:r>
              <a:rPr lang="cs-CZ" b="1" dirty="0" smtClean="0"/>
              <a:t>sociální </a:t>
            </a:r>
            <a:r>
              <a:rPr lang="cs-CZ" dirty="0" smtClean="0"/>
              <a:t>(uspokojování potřeb společnosti a občanů, řešení sociálních problémů), a další, jako např. </a:t>
            </a:r>
            <a:r>
              <a:rPr lang="cs-CZ" b="1" dirty="0" smtClean="0"/>
              <a:t>personální</a:t>
            </a:r>
            <a:r>
              <a:rPr lang="cs-CZ" dirty="0" smtClean="0"/>
              <a:t>.</a:t>
            </a:r>
          </a:p>
          <a:p>
            <a:pPr algn="just"/>
            <a:endParaRPr lang="cs-CZ" b="1" dirty="0"/>
          </a:p>
        </p:txBody>
      </p:sp>
    </p:spTree>
    <p:extLst>
      <p:ext uri="{BB962C8B-B14F-4D97-AF65-F5344CB8AC3E}">
        <p14:creationId xmlns:p14="http://schemas.microsoft.com/office/powerpoint/2010/main" val="2115131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20</a:t>
            </a:fld>
            <a:endParaRPr lang="cs-CZ" dirty="0"/>
          </a:p>
        </p:txBody>
      </p:sp>
      <p:pic>
        <p:nvPicPr>
          <p:cNvPr id="1026" name="Picture 2" descr="https://upload.wikimedia.org/wikipedia/commons/0/02/Adolf_Kaufmann_Holzstoss.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26072" y="356794"/>
            <a:ext cx="3874119" cy="4584374"/>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p:cNvSpPr txBox="1"/>
          <p:nvPr/>
        </p:nvSpPr>
        <p:spPr>
          <a:xfrm>
            <a:off x="2123728" y="5440868"/>
            <a:ext cx="4536504" cy="584775"/>
          </a:xfrm>
          <a:prstGeom prst="rect">
            <a:avLst/>
          </a:prstGeom>
          <a:noFill/>
        </p:spPr>
        <p:txBody>
          <a:bodyPr wrap="square" rtlCol="0">
            <a:spAutoFit/>
          </a:bodyPr>
          <a:lstStyle/>
          <a:p>
            <a:pPr algn="ctr"/>
            <a:r>
              <a:rPr lang="cs-CZ" sz="3200" b="1" dirty="0"/>
              <a:t>Děkuji za pozornost </a:t>
            </a:r>
            <a:r>
              <a:rPr lang="cs-CZ" sz="3200" b="1" dirty="0">
                <a:sym typeface="Wingdings" panose="05000000000000000000" pitchFamily="2" charset="2"/>
              </a:rPr>
              <a:t> </a:t>
            </a:r>
            <a:endParaRPr lang="cs-CZ" sz="3200" b="1" dirty="0"/>
          </a:p>
        </p:txBody>
      </p:sp>
    </p:spTree>
    <p:extLst>
      <p:ext uri="{BB962C8B-B14F-4D97-AF65-F5344CB8AC3E}">
        <p14:creationId xmlns:p14="http://schemas.microsoft.com/office/powerpoint/2010/main" val="3142094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dirty="0"/>
          </a:p>
        </p:txBody>
      </p:sp>
      <p:sp>
        <p:nvSpPr>
          <p:cNvPr id="4" name="TextovéPole 3"/>
          <p:cNvSpPr txBox="1"/>
          <p:nvPr/>
        </p:nvSpPr>
        <p:spPr>
          <a:xfrm>
            <a:off x="395536" y="476672"/>
            <a:ext cx="8352928" cy="5447645"/>
          </a:xfrm>
          <a:prstGeom prst="rect">
            <a:avLst/>
          </a:prstGeom>
          <a:noFill/>
        </p:spPr>
        <p:txBody>
          <a:bodyPr wrap="square" rtlCol="0">
            <a:spAutoFit/>
          </a:bodyPr>
          <a:lstStyle/>
          <a:p>
            <a:r>
              <a:rPr lang="cs-CZ" sz="2400" b="1" dirty="0"/>
              <a:t>Obecně o rozhodování ve veřejné správě</a:t>
            </a:r>
            <a:endParaRPr lang="cs-CZ" sz="2400" dirty="0"/>
          </a:p>
          <a:p>
            <a:endParaRPr lang="cs-CZ" dirty="0" smtClean="0"/>
          </a:p>
          <a:p>
            <a:pPr algn="just"/>
            <a:r>
              <a:rPr lang="cs-CZ" dirty="0"/>
              <a:t>Abychom vůbec mohli hovořit o rozhodování, musí nutně existovat </a:t>
            </a:r>
            <a:r>
              <a:rPr lang="cs-CZ" b="1" dirty="0"/>
              <a:t>alespoň dvě možnosti dalšího postupu či </a:t>
            </a:r>
            <a:r>
              <a:rPr lang="cs-CZ" b="1" dirty="0" smtClean="0"/>
              <a:t>vývoje</a:t>
            </a:r>
            <a:r>
              <a:rPr lang="cs-CZ" dirty="0" smtClean="0"/>
              <a:t>. Tyto alternativy je nutno nějakým způsobem zhodnotit zejména z hlediska nutných předpokladů a podmínek a možných účinků a následků jejich realizace. Poté lze přistoupit </a:t>
            </a:r>
            <a:r>
              <a:rPr lang="cs-CZ" dirty="0" smtClean="0"/>
              <a:t>k </a:t>
            </a:r>
            <a:r>
              <a:rPr lang="cs-CZ" dirty="0" smtClean="0"/>
              <a:t>výběru některé z nich. Výsledkem této činnosti je rozhodnutí.</a:t>
            </a:r>
          </a:p>
          <a:p>
            <a:endParaRPr lang="cs-CZ" dirty="0" smtClean="0"/>
          </a:p>
          <a:p>
            <a:pPr algn="just"/>
            <a:r>
              <a:rPr lang="cs-CZ" b="1" dirty="0" smtClean="0"/>
              <a:t>Rozhodování</a:t>
            </a:r>
            <a:r>
              <a:rPr lang="cs-CZ" dirty="0" smtClean="0"/>
              <a:t> = proces, ve kterém rozhodující (se) subjekt provádí v konkrétní situaci nenáhodný výběr z nejméně dvou možných variant, resp. alternativ další činnosti, přičemž výsledkem tohoto procesu je zpravidla rozhodnutí.</a:t>
            </a:r>
          </a:p>
          <a:p>
            <a:pPr algn="just"/>
            <a:endParaRPr lang="cs-CZ" dirty="0"/>
          </a:p>
          <a:p>
            <a:pPr algn="just"/>
            <a:r>
              <a:rPr lang="cs-CZ" b="1" dirty="0" smtClean="0"/>
              <a:t>Rozhodování ve veřejné správě </a:t>
            </a:r>
            <a:r>
              <a:rPr lang="cs-CZ" dirty="0" smtClean="0"/>
              <a:t>je významnou a nedílnou součástí procesu společenského řízení, resp. řídících procesů ve společnosti. Jako součást společenského řízení se rozhodování ve veřejné správě, vzhledem k charakteristickým vlastnostem veřejné správy, v obecnosti vyznačuje určitou </a:t>
            </a:r>
            <a:r>
              <a:rPr lang="cs-CZ" b="1" dirty="0" smtClean="0"/>
              <a:t>stálostí </a:t>
            </a:r>
            <a:r>
              <a:rPr lang="cs-CZ" dirty="0" smtClean="0"/>
              <a:t>či </a:t>
            </a:r>
            <a:r>
              <a:rPr lang="cs-CZ" b="1" dirty="0" smtClean="0"/>
              <a:t>pravidelností</a:t>
            </a:r>
            <a:r>
              <a:rPr lang="cs-CZ" dirty="0" smtClean="0"/>
              <a:t>, značnou mírou </a:t>
            </a:r>
            <a:r>
              <a:rPr lang="cs-CZ" b="1" dirty="0" smtClean="0"/>
              <a:t>právní regulace </a:t>
            </a:r>
            <a:r>
              <a:rPr lang="cs-CZ" dirty="0" smtClean="0"/>
              <a:t>a možností použití </a:t>
            </a:r>
            <a:r>
              <a:rPr lang="cs-CZ" b="1" dirty="0" smtClean="0"/>
              <a:t>donucení</a:t>
            </a:r>
            <a:r>
              <a:rPr lang="cs-CZ" dirty="0" smtClean="0"/>
              <a:t> a v neposlední řadě </a:t>
            </a:r>
            <a:r>
              <a:rPr lang="cs-CZ" b="1" dirty="0" smtClean="0"/>
              <a:t>institucionální strukturovaností  </a:t>
            </a:r>
            <a:r>
              <a:rPr lang="cs-CZ" dirty="0" smtClean="0"/>
              <a:t>v souladu s rozdělením pravomocí a působností v systému organizace veřejné správy.</a:t>
            </a:r>
            <a:endParaRPr lang="cs-CZ" dirty="0"/>
          </a:p>
        </p:txBody>
      </p:sp>
    </p:spTree>
    <p:extLst>
      <p:ext uri="{BB962C8B-B14F-4D97-AF65-F5344CB8AC3E}">
        <p14:creationId xmlns:p14="http://schemas.microsoft.com/office/powerpoint/2010/main" val="1968000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TextovéPole 3"/>
          <p:cNvSpPr txBox="1"/>
          <p:nvPr/>
        </p:nvSpPr>
        <p:spPr>
          <a:xfrm>
            <a:off x="251520" y="548680"/>
            <a:ext cx="8424936" cy="5539978"/>
          </a:xfrm>
          <a:prstGeom prst="rect">
            <a:avLst/>
          </a:prstGeom>
          <a:noFill/>
        </p:spPr>
        <p:txBody>
          <a:bodyPr wrap="square" rtlCol="0">
            <a:spAutoFit/>
          </a:bodyPr>
          <a:lstStyle/>
          <a:p>
            <a:r>
              <a:rPr lang="cs-CZ" sz="2400" b="1" dirty="0" smtClean="0"/>
              <a:t>Obecně o rozhodování ve veřejné správě</a:t>
            </a:r>
            <a:endParaRPr lang="cs-CZ" dirty="0" smtClean="0"/>
          </a:p>
          <a:p>
            <a:endParaRPr lang="cs-CZ" sz="800" dirty="0"/>
          </a:p>
          <a:p>
            <a:pPr algn="just"/>
            <a:r>
              <a:rPr lang="cs-CZ" dirty="0" smtClean="0"/>
              <a:t>Rozhodovací činnost systému veřejné správy, jeho subsystémů nebo prvků může být zaměřena buď na vlastní činnost, nebo směrována k ostatním prvkům systému veřejné správy – hovoříme o </a:t>
            </a:r>
            <a:r>
              <a:rPr lang="cs-CZ" b="1" dirty="0" smtClean="0"/>
              <a:t>interních rozhodnutích</a:t>
            </a:r>
            <a:r>
              <a:rPr lang="cs-CZ" dirty="0" smtClean="0"/>
              <a:t>, anebo je zaměřena na subjekty mimo systém veřejné správy, a pak jde o </a:t>
            </a:r>
            <a:r>
              <a:rPr lang="cs-CZ" b="1" dirty="0" smtClean="0"/>
              <a:t>rozhodnutí externí</a:t>
            </a:r>
            <a:r>
              <a:rPr lang="cs-CZ" dirty="0" smtClean="0"/>
              <a:t>.</a:t>
            </a:r>
          </a:p>
          <a:p>
            <a:pPr algn="just"/>
            <a:endParaRPr lang="cs-CZ" sz="800" dirty="0"/>
          </a:p>
          <a:p>
            <a:pPr algn="just"/>
            <a:r>
              <a:rPr lang="cs-CZ" dirty="0" smtClean="0"/>
              <a:t>Ve veřejné správě vystupuje významně do popředí problematika </a:t>
            </a:r>
            <a:r>
              <a:rPr lang="cs-CZ" b="1" dirty="0" smtClean="0"/>
              <a:t>subjektu rozhodování</a:t>
            </a:r>
            <a:r>
              <a:rPr lang="cs-CZ" dirty="0" smtClean="0"/>
              <a:t>, tj. toho, kdo přijímá rozhodnutí. Obecně jím může být jednotlivec nebo organizace, osoba fyzická nebo právnická. </a:t>
            </a:r>
            <a:r>
              <a:rPr lang="cs-CZ" b="1" dirty="0" smtClean="0"/>
              <a:t>Ve veřejné správě je subjektem rozhodování orgán veřejné správy</a:t>
            </a:r>
            <a:r>
              <a:rPr lang="cs-CZ" dirty="0" smtClean="0"/>
              <a:t>, resp. </a:t>
            </a:r>
            <a:r>
              <a:rPr lang="cs-CZ" b="1" dirty="0" smtClean="0"/>
              <a:t>správní úřad</a:t>
            </a:r>
            <a:r>
              <a:rPr lang="cs-CZ" dirty="0" smtClean="0"/>
              <a:t>, popř. jeho organizační složka, úřední osoba, event. jiný subjekt. Ve </a:t>
            </a:r>
            <a:r>
              <a:rPr lang="cs-CZ" b="1" dirty="0" smtClean="0"/>
              <a:t>smyslu</a:t>
            </a:r>
            <a:r>
              <a:rPr lang="cs-CZ" dirty="0" smtClean="0"/>
              <a:t> </a:t>
            </a:r>
            <a:r>
              <a:rPr lang="cs-CZ" b="1" dirty="0" smtClean="0"/>
              <a:t>formálním</a:t>
            </a:r>
            <a:r>
              <a:rPr lang="cs-CZ" dirty="0" smtClean="0"/>
              <a:t> je subjektem rozhodování ten, kdo je k přijetí rozhodnutí kompetentní na základě zákona, v </a:t>
            </a:r>
            <a:r>
              <a:rPr lang="cs-CZ" b="1" dirty="0" smtClean="0"/>
              <a:t>materiálním smyslu </a:t>
            </a:r>
            <a:r>
              <a:rPr lang="cs-CZ" dirty="0" smtClean="0"/>
              <a:t>je subjektem rozhodování každý, kdo vypracoval návrh rozhodnutí a vystupoval v procesu přípravy jako pověřený rozhodovatel některých dílčích kroků.</a:t>
            </a:r>
          </a:p>
          <a:p>
            <a:pPr algn="just"/>
            <a:endParaRPr lang="cs-CZ" sz="800" dirty="0"/>
          </a:p>
          <a:p>
            <a:pPr algn="just"/>
            <a:r>
              <a:rPr lang="cs-CZ" dirty="0" smtClean="0"/>
              <a:t>Předpokladem k výkonu rozhodovací činnosti je nutný </a:t>
            </a:r>
            <a:r>
              <a:rPr lang="cs-CZ" b="1" dirty="0" smtClean="0"/>
              <a:t>rozsah pravomoci a působnosti</a:t>
            </a:r>
            <a:r>
              <a:rPr lang="cs-CZ" dirty="0" smtClean="0"/>
              <a:t>, stanovený právem, resp. konkrétněji také organizačním řádem nebo jiným obdobným interním aktem. Podle obecné zásady by každá výkonná funkce, ať vyšší nebo podřízená, měla být přidělena některému určitému jednotlivci, mělo by být všem známo, kdo nějakou věc vykonal a čí vinou zůstala některá věc nevyřízená.</a:t>
            </a:r>
            <a:endParaRPr lang="cs-CZ" dirty="0"/>
          </a:p>
        </p:txBody>
      </p:sp>
    </p:spTree>
    <p:extLst>
      <p:ext uri="{BB962C8B-B14F-4D97-AF65-F5344CB8AC3E}">
        <p14:creationId xmlns:p14="http://schemas.microsoft.com/office/powerpoint/2010/main" val="2309046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5" name="TextovéPole 4"/>
          <p:cNvSpPr txBox="1"/>
          <p:nvPr/>
        </p:nvSpPr>
        <p:spPr>
          <a:xfrm>
            <a:off x="179512" y="620688"/>
            <a:ext cx="8640960" cy="5078313"/>
          </a:xfrm>
          <a:prstGeom prst="rect">
            <a:avLst/>
          </a:prstGeom>
          <a:noFill/>
        </p:spPr>
        <p:txBody>
          <a:bodyPr wrap="square" rtlCol="0">
            <a:spAutoFit/>
          </a:bodyPr>
          <a:lstStyle/>
          <a:p>
            <a:r>
              <a:rPr lang="cs-CZ" sz="2400" b="1" dirty="0" smtClean="0"/>
              <a:t>Rozhodovací proces</a:t>
            </a:r>
          </a:p>
          <a:p>
            <a:endParaRPr lang="cs-CZ" sz="1000" dirty="0"/>
          </a:p>
          <a:p>
            <a:pPr algn="just"/>
            <a:r>
              <a:rPr lang="cs-CZ" b="1" dirty="0" smtClean="0"/>
              <a:t>Rozhodování</a:t>
            </a:r>
            <a:r>
              <a:rPr lang="cs-CZ" dirty="0" smtClean="0"/>
              <a:t> se většinou nerealizuje jedním úkonem v jednom okamžiku, ale naopak představuje </a:t>
            </a:r>
            <a:r>
              <a:rPr lang="cs-CZ" b="1" dirty="0" smtClean="0"/>
              <a:t>řetězec určitých úkonů řazených za sebou s určitou logickou posloupností </a:t>
            </a:r>
            <a:r>
              <a:rPr lang="cs-CZ" dirty="0" smtClean="0"/>
              <a:t>(často i formalizovanou různými pravidly právními nebo technickými), odvíjející se a směřující od podnětu k rozhodnutí (formálního či neformálního) až po vydání rozhodnutí (ve formální nebo neformální podobě), event. </a:t>
            </a:r>
            <a:r>
              <a:rPr lang="cs-CZ" dirty="0" smtClean="0"/>
              <a:t>i </a:t>
            </a:r>
            <a:r>
              <a:rPr lang="cs-CZ" dirty="0" smtClean="0"/>
              <a:t>jeho realizaci, jakož i kontrolu této realizace.</a:t>
            </a:r>
          </a:p>
          <a:p>
            <a:pPr algn="just"/>
            <a:endParaRPr lang="cs-CZ" sz="1000" dirty="0"/>
          </a:p>
          <a:p>
            <a:pPr algn="just"/>
            <a:r>
              <a:rPr lang="cs-CZ" dirty="0" smtClean="0"/>
              <a:t>Pro rozhodování v institucích je charakteristická </a:t>
            </a:r>
            <a:r>
              <a:rPr lang="cs-CZ" b="1" dirty="0" smtClean="0"/>
              <a:t>jistá míra stability a uspořádanosti jednotlivých dílčích úkonů rozhodovacího procesu</a:t>
            </a:r>
            <a:r>
              <a:rPr lang="cs-CZ" dirty="0" smtClean="0"/>
              <a:t>, jakož i stanovení příslušnosti organizačních prvků systému k jejich zabezpečování.</a:t>
            </a:r>
          </a:p>
          <a:p>
            <a:pPr algn="just"/>
            <a:endParaRPr lang="cs-CZ" dirty="0"/>
          </a:p>
          <a:p>
            <a:pPr algn="just"/>
            <a:r>
              <a:rPr lang="cs-CZ" dirty="0" smtClean="0"/>
              <a:t>V rozhodovacím procesu – jeho fázích, krocích – se dopracováváme postupně k možným alternativám a jejich optimalizaci, tj. </a:t>
            </a:r>
            <a:r>
              <a:rPr lang="cs-CZ" b="1" dirty="0" smtClean="0"/>
              <a:t>určení optimální alternativy</a:t>
            </a:r>
            <a:r>
              <a:rPr lang="cs-CZ" dirty="0" smtClean="0"/>
              <a:t>.</a:t>
            </a:r>
          </a:p>
          <a:p>
            <a:pPr algn="just"/>
            <a:endParaRPr lang="cs-CZ" dirty="0"/>
          </a:p>
          <a:p>
            <a:pPr algn="just"/>
            <a:r>
              <a:rPr lang="cs-CZ" dirty="0" smtClean="0"/>
              <a:t>Pro každý rozhodovací proces platí, že všechny úkony, které jej naplňují, možno uspořádat do fází (postupných kroků) – </a:t>
            </a:r>
            <a:r>
              <a:rPr lang="cs-CZ" b="1" dirty="0" smtClean="0"/>
              <a:t>rozhodovací proces probíhá stupňovitě</a:t>
            </a:r>
            <a:r>
              <a:rPr lang="cs-CZ" dirty="0" smtClean="0"/>
              <a:t>.</a:t>
            </a:r>
          </a:p>
          <a:p>
            <a:pPr algn="just"/>
            <a:endParaRPr lang="cs-CZ" sz="1000" dirty="0"/>
          </a:p>
        </p:txBody>
      </p:sp>
    </p:spTree>
    <p:extLst>
      <p:ext uri="{BB962C8B-B14F-4D97-AF65-F5344CB8AC3E}">
        <p14:creationId xmlns:p14="http://schemas.microsoft.com/office/powerpoint/2010/main" val="1273894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467544" y="476672"/>
            <a:ext cx="8352928" cy="5647700"/>
          </a:xfrm>
          <a:prstGeom prst="rect">
            <a:avLst/>
          </a:prstGeom>
          <a:noFill/>
        </p:spPr>
        <p:txBody>
          <a:bodyPr wrap="square" rtlCol="0">
            <a:spAutoFit/>
          </a:bodyPr>
          <a:lstStyle/>
          <a:p>
            <a:r>
              <a:rPr lang="cs-CZ" sz="2400" b="1" dirty="0" smtClean="0"/>
              <a:t>Rozhodovací proces</a:t>
            </a:r>
            <a:endParaRPr lang="cs-CZ" dirty="0" smtClean="0"/>
          </a:p>
          <a:p>
            <a:endParaRPr lang="cs-CZ" dirty="0"/>
          </a:p>
          <a:p>
            <a:pPr algn="just"/>
            <a:r>
              <a:rPr lang="cs-CZ" b="1" dirty="0"/>
              <a:t>Rozhodovací proces </a:t>
            </a:r>
            <a:r>
              <a:rPr lang="cs-CZ" dirty="0"/>
              <a:t>lze obecně a v určité posloupnosti rozdělit do prvků či stadií:</a:t>
            </a:r>
          </a:p>
          <a:p>
            <a:pPr algn="just"/>
            <a:endParaRPr lang="cs-CZ" sz="1000" dirty="0"/>
          </a:p>
          <a:p>
            <a:pPr marL="285750" indent="-285750" algn="just">
              <a:buFontTx/>
              <a:buChar char="-"/>
            </a:pPr>
            <a:r>
              <a:rPr lang="cs-CZ" dirty="0"/>
              <a:t>výchozí situace (současný stav rozhodujícího subjektu a jeho prostředí, </a:t>
            </a:r>
          </a:p>
          <a:p>
            <a:pPr marL="285750" indent="-285750" algn="just">
              <a:buFontTx/>
              <a:buChar char="-"/>
            </a:pPr>
            <a:r>
              <a:rPr lang="cs-CZ" dirty="0"/>
              <a:t>cíle (úkoly),</a:t>
            </a:r>
          </a:p>
          <a:p>
            <a:pPr marL="285750" indent="-285750" algn="just">
              <a:buFontTx/>
              <a:buChar char="-"/>
            </a:pPr>
            <a:r>
              <a:rPr lang="cs-CZ" dirty="0"/>
              <a:t>definice problému,</a:t>
            </a:r>
          </a:p>
          <a:p>
            <a:pPr marL="285750" indent="-285750" algn="just">
              <a:buFontTx/>
              <a:buChar char="-"/>
            </a:pPr>
            <a:r>
              <a:rPr lang="cs-CZ" dirty="0"/>
              <a:t>možné cesty (varianty) k dosažení cíle,</a:t>
            </a:r>
          </a:p>
          <a:p>
            <a:pPr marL="285750" indent="-285750" algn="just">
              <a:buFontTx/>
              <a:buChar char="-"/>
            </a:pPr>
            <a:r>
              <a:rPr lang="cs-CZ" dirty="0"/>
              <a:t>zhodnocení variant z hlediska existujících omezení a možných důsledků,</a:t>
            </a:r>
          </a:p>
          <a:p>
            <a:pPr marL="285750" indent="-285750" algn="just">
              <a:buFontTx/>
              <a:buChar char="-"/>
            </a:pPr>
            <a:r>
              <a:rPr lang="cs-CZ" dirty="0"/>
              <a:t>výběr jedné z variant (tj. rozhodnutí),</a:t>
            </a:r>
          </a:p>
          <a:p>
            <a:pPr marL="285750" indent="-285750" algn="just">
              <a:buFontTx/>
              <a:buChar char="-"/>
            </a:pPr>
            <a:r>
              <a:rPr lang="cs-CZ" dirty="0"/>
              <a:t>provedení rozhodnutí,</a:t>
            </a:r>
          </a:p>
          <a:p>
            <a:pPr marL="285750" indent="-285750" algn="just">
              <a:buFontTx/>
              <a:buChar char="-"/>
            </a:pPr>
            <a:r>
              <a:rPr lang="cs-CZ" dirty="0"/>
              <a:t>kontrola.</a:t>
            </a:r>
          </a:p>
          <a:p>
            <a:endParaRPr lang="cs-CZ" sz="1000" dirty="0" smtClean="0"/>
          </a:p>
          <a:p>
            <a:pPr algn="just"/>
            <a:r>
              <a:rPr lang="cs-CZ" b="1" dirty="0" smtClean="0"/>
              <a:t>Výchozí situace rozhodujícího subjektu (instituce) </a:t>
            </a:r>
            <a:r>
              <a:rPr lang="cs-CZ" dirty="0" smtClean="0"/>
              <a:t>je velmi podstatnou pro jeho rozhodovací činnost, ať už z hlediska vybavení pravomocí a působností, organizační struktury, kvality jedinců zúčastněných na rozhodování  (charakteristika intelektuální, volní, mravní), vztahů k okolnímu prostředí a vlivů prostředí na rozhodující subjekt, a také disponibilních zdrojů.</a:t>
            </a:r>
          </a:p>
          <a:p>
            <a:pPr algn="just"/>
            <a:endParaRPr lang="cs-CZ" sz="1000" dirty="0"/>
          </a:p>
          <a:p>
            <a:pPr algn="just"/>
            <a:r>
              <a:rPr lang="cs-CZ" b="1" dirty="0" smtClean="0"/>
              <a:t>Cíle</a:t>
            </a:r>
            <a:r>
              <a:rPr lang="cs-CZ" dirty="0" smtClean="0"/>
              <a:t> (úkoly) veřejné správy jako celku i jejích jednotlivých subsystémů jsou natolik složité a rozsáhlé, že hovoříme spíše o </a:t>
            </a:r>
            <a:r>
              <a:rPr lang="cs-CZ" b="1" dirty="0" smtClean="0"/>
              <a:t>systému cílů či úkolů</a:t>
            </a:r>
            <a:r>
              <a:rPr lang="cs-CZ" dirty="0" smtClean="0"/>
              <a:t>.</a:t>
            </a:r>
            <a:endParaRPr lang="cs-CZ" dirty="0"/>
          </a:p>
        </p:txBody>
      </p:sp>
    </p:spTree>
    <p:extLst>
      <p:ext uri="{BB962C8B-B14F-4D97-AF65-F5344CB8AC3E}">
        <p14:creationId xmlns:p14="http://schemas.microsoft.com/office/powerpoint/2010/main" val="404333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323528" y="404664"/>
            <a:ext cx="8640960" cy="5909310"/>
          </a:xfrm>
          <a:prstGeom prst="rect">
            <a:avLst/>
          </a:prstGeom>
          <a:noFill/>
        </p:spPr>
        <p:txBody>
          <a:bodyPr wrap="square" rtlCol="0">
            <a:spAutoFit/>
          </a:bodyPr>
          <a:lstStyle/>
          <a:p>
            <a:r>
              <a:rPr lang="cs-CZ" sz="2400" b="1" dirty="0" smtClean="0"/>
              <a:t>Rozhodovací proces</a:t>
            </a:r>
          </a:p>
          <a:p>
            <a:endParaRPr lang="cs-CZ" dirty="0"/>
          </a:p>
          <a:p>
            <a:pPr algn="just"/>
            <a:r>
              <a:rPr lang="cs-CZ" dirty="0" smtClean="0"/>
              <a:t>Vedle cílů exaktně kvantifikovatelných, měřitelných a termínovatelných veřejná správa sleduje nutně i účely, resp. hodnoty, které jsou charakterizovány spíše kvalitativně a nelze je přesně kvantifikovat, popř. ani termínovat.</a:t>
            </a:r>
          </a:p>
          <a:p>
            <a:pPr algn="just"/>
            <a:endParaRPr lang="cs-CZ" sz="1000" dirty="0"/>
          </a:p>
          <a:p>
            <a:pPr algn="just"/>
            <a:r>
              <a:rPr lang="cs-CZ" dirty="0" smtClean="0"/>
              <a:t>Subjekt rozhodování by se měl v cílech orientovat, stanovit jejich pořadí, vymezit vzájemné vztahy a rozeznat a řešit případné konfliktní relace, které mezi nimi mohou nastat.</a:t>
            </a:r>
          </a:p>
          <a:p>
            <a:pPr algn="just"/>
            <a:endParaRPr lang="cs-CZ" dirty="0"/>
          </a:p>
          <a:p>
            <a:pPr algn="just"/>
            <a:r>
              <a:rPr lang="cs-CZ" dirty="0" smtClean="0"/>
              <a:t>V konkrétní rozhodovací situaci je vždy nutná </a:t>
            </a:r>
            <a:r>
              <a:rPr lang="cs-CZ" b="1" dirty="0" smtClean="0"/>
              <a:t>definice problému</a:t>
            </a:r>
            <a:r>
              <a:rPr lang="cs-CZ" dirty="0" smtClean="0"/>
              <a:t>, který má být rozhodovací činností řešen, neboť pouze přesné pojmenování problému umožňuje stanovit všechny možné resp. v dané situaci myslitelné </a:t>
            </a:r>
            <a:r>
              <a:rPr lang="cs-CZ" b="1" dirty="0" smtClean="0"/>
              <a:t>varianty</a:t>
            </a:r>
            <a:r>
              <a:rPr lang="cs-CZ" dirty="0" smtClean="0"/>
              <a:t> (cesty) dalšího postupu a dává předpoklad pro adekvátní vyřešení problému.</a:t>
            </a:r>
          </a:p>
          <a:p>
            <a:pPr algn="just"/>
            <a:endParaRPr lang="cs-CZ" dirty="0"/>
          </a:p>
          <a:p>
            <a:pPr algn="just"/>
            <a:r>
              <a:rPr lang="cs-CZ" dirty="0" smtClean="0"/>
              <a:t>Subjekt rozhodování posuzuje a hodnotí všechny možné </a:t>
            </a:r>
            <a:r>
              <a:rPr lang="cs-CZ" b="1" dirty="0" smtClean="0"/>
              <a:t>varianty dalšího postupu </a:t>
            </a:r>
            <a:r>
              <a:rPr lang="cs-CZ" dirty="0" smtClean="0"/>
              <a:t>s přihlédnutím ke všem faktorům limitujícím jejich realizaci a k možným důsledkům přijetí určitého řešení, které jsou mu známy, nebo které je schopen určit či odhadnout.</a:t>
            </a:r>
          </a:p>
          <a:p>
            <a:pPr algn="just"/>
            <a:endParaRPr lang="cs-CZ" dirty="0"/>
          </a:p>
          <a:p>
            <a:pPr algn="just"/>
            <a:r>
              <a:rPr lang="cs-CZ" dirty="0" smtClean="0"/>
              <a:t>Ve složitých rozhodovacích procesech se často přistupuje k </a:t>
            </a:r>
            <a:r>
              <a:rPr lang="cs-CZ" b="1" dirty="0" smtClean="0"/>
              <a:t>posouzení navrhovaných alternativ odbornými experty</a:t>
            </a:r>
            <a:r>
              <a:rPr lang="cs-CZ" dirty="0" smtClean="0"/>
              <a:t>, poradními orgány či jinými subjekty, jejichž stanoviska jsou v některých případech závazná, jindy mají úlohu pouze podpůrnou, doplňující.</a:t>
            </a:r>
            <a:endParaRPr lang="cs-CZ" dirty="0"/>
          </a:p>
        </p:txBody>
      </p:sp>
    </p:spTree>
    <p:extLst>
      <p:ext uri="{BB962C8B-B14F-4D97-AF65-F5344CB8AC3E}">
        <p14:creationId xmlns:p14="http://schemas.microsoft.com/office/powerpoint/2010/main" val="1863422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251520" y="476672"/>
            <a:ext cx="8352928" cy="5724644"/>
          </a:xfrm>
          <a:prstGeom prst="rect">
            <a:avLst/>
          </a:prstGeom>
          <a:noFill/>
        </p:spPr>
        <p:txBody>
          <a:bodyPr wrap="square" rtlCol="0">
            <a:spAutoFit/>
          </a:bodyPr>
          <a:lstStyle/>
          <a:p>
            <a:r>
              <a:rPr lang="cs-CZ" sz="2400" b="1" dirty="0" smtClean="0"/>
              <a:t>Rozhodovací proces</a:t>
            </a:r>
          </a:p>
          <a:p>
            <a:endParaRPr lang="cs-CZ" dirty="0"/>
          </a:p>
          <a:p>
            <a:pPr algn="just"/>
            <a:r>
              <a:rPr lang="cs-CZ" dirty="0" smtClean="0"/>
              <a:t>V některých rozhodovacích procesech jsou fakultativně brány v úvahu připomínky, návrhy, stanoviska veřejnosti, zjišťované např. metodami sociologického průzkumu. V některých případech je možno přijmout rozhodnutí pouze na základě </a:t>
            </a:r>
            <a:r>
              <a:rPr lang="cs-CZ" b="1" dirty="0" smtClean="0"/>
              <a:t>vyjádření názorů k dané věci stanovenou částí veřejnosti </a:t>
            </a:r>
            <a:r>
              <a:rPr lang="cs-CZ" dirty="0" smtClean="0"/>
              <a:t>(referendum). Pak je však již spíše rozhodujícím subjektem tato veřejnost a orgán veřejné správy pouze zpracovává formalizovanou podobu rozhodnutí.</a:t>
            </a:r>
          </a:p>
          <a:p>
            <a:pPr algn="just"/>
            <a:endParaRPr lang="cs-CZ" dirty="0"/>
          </a:p>
          <a:p>
            <a:pPr algn="just"/>
            <a:r>
              <a:rPr lang="cs-CZ" dirty="0" smtClean="0"/>
              <a:t>Účelem a smyslem rozhodovacího procesu je </a:t>
            </a:r>
            <a:r>
              <a:rPr lang="cs-CZ" b="1" dirty="0" smtClean="0"/>
              <a:t>přijetí rozhodnutí</a:t>
            </a:r>
            <a:r>
              <a:rPr lang="cs-CZ" dirty="0" smtClean="0"/>
              <a:t>. Rozhodnutí ve veřejné správě může nabývat různých podob, ať už formálních či neformálních. </a:t>
            </a:r>
          </a:p>
          <a:p>
            <a:pPr algn="just"/>
            <a:endParaRPr lang="cs-CZ" dirty="0"/>
          </a:p>
          <a:p>
            <a:pPr algn="just"/>
            <a:r>
              <a:rPr lang="cs-CZ" dirty="0" smtClean="0"/>
              <a:t>Nejčastějším případem formálního rozhodnutí je </a:t>
            </a:r>
            <a:r>
              <a:rPr lang="cs-CZ" b="1" dirty="0" smtClean="0"/>
              <a:t>správní rozhodnutí </a:t>
            </a:r>
            <a:r>
              <a:rPr lang="cs-CZ" dirty="0" smtClean="0"/>
              <a:t>vydané jako výsledek správního řízení. Může jím však být i jiný akt vydaný orgánem veřejné správy v předepsané formě (smíšený akt, normativní akt).</a:t>
            </a:r>
          </a:p>
          <a:p>
            <a:pPr algn="just"/>
            <a:endParaRPr lang="cs-CZ" dirty="0"/>
          </a:p>
          <a:p>
            <a:pPr algn="just"/>
            <a:r>
              <a:rPr lang="cs-CZ" b="1" dirty="0" smtClean="0"/>
              <a:t>Realizace rozhodnutí a kontrola</a:t>
            </a:r>
            <a:r>
              <a:rPr lang="cs-CZ" dirty="0" smtClean="0"/>
              <a:t> nejsou vždy uváděny jako stadia rozhodovacího procesu, obvykle se se vymezují jako na tento proces navazující. Způsob realizace či nerealizace rozhodnutí ovlivňují další rozhodovací činnost orgánů veřejné správy a jsou tak propojeny s dalšími dílčími rozhodovacími procesy.</a:t>
            </a:r>
            <a:endParaRPr lang="cs-CZ" dirty="0"/>
          </a:p>
        </p:txBody>
      </p:sp>
    </p:spTree>
    <p:extLst>
      <p:ext uri="{BB962C8B-B14F-4D97-AF65-F5344CB8AC3E}">
        <p14:creationId xmlns:p14="http://schemas.microsoft.com/office/powerpoint/2010/main" val="3475335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Rozhodování ve veřejné správě,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4" name="TextovéPole 3"/>
          <p:cNvSpPr txBox="1"/>
          <p:nvPr/>
        </p:nvSpPr>
        <p:spPr>
          <a:xfrm>
            <a:off x="323528" y="404664"/>
            <a:ext cx="8496944" cy="5201424"/>
          </a:xfrm>
          <a:prstGeom prst="rect">
            <a:avLst/>
          </a:prstGeom>
          <a:noFill/>
        </p:spPr>
        <p:txBody>
          <a:bodyPr wrap="square" rtlCol="0">
            <a:spAutoFit/>
          </a:bodyPr>
          <a:lstStyle/>
          <a:p>
            <a:r>
              <a:rPr lang="cs-CZ" sz="2400" b="1" dirty="0" smtClean="0"/>
              <a:t>Rozhodovací proces</a:t>
            </a:r>
          </a:p>
          <a:p>
            <a:endParaRPr lang="cs-CZ" sz="2000" dirty="0"/>
          </a:p>
          <a:p>
            <a:pPr algn="just"/>
            <a:r>
              <a:rPr lang="cs-CZ" b="1" dirty="0" smtClean="0"/>
              <a:t>Kontrola</a:t>
            </a:r>
            <a:r>
              <a:rPr lang="cs-CZ" dirty="0" smtClean="0"/>
              <a:t> slouží ke zjištění, zda a nakolik se shoduje výsledek dosažený realizací rozhodnutí se stavem zakotveným v rozhodnutí, resp. se záměrem, cílem v něm obsaženým. Je nutno mít na zřeteli, že vedle výsledků zamýšlených a předpokládaných mohou nastat i výsledky nepředpokládané.</a:t>
            </a:r>
          </a:p>
          <a:p>
            <a:pPr algn="just"/>
            <a:endParaRPr lang="cs-CZ" dirty="0"/>
          </a:p>
          <a:p>
            <a:pPr algn="just"/>
            <a:r>
              <a:rPr lang="cs-CZ" dirty="0" smtClean="0"/>
              <a:t>V této souvislosti vystupuje do popředí </a:t>
            </a:r>
            <a:r>
              <a:rPr lang="cs-CZ" b="1" dirty="0" smtClean="0"/>
              <a:t>otázka tzv. zpětné vazby (feedback)</a:t>
            </a:r>
            <a:r>
              <a:rPr lang="cs-CZ" dirty="0" smtClean="0"/>
              <a:t>, která má svůj význam průběžně v celém rozhodovacím procesu. Slouží posuzování správnosti všech úkonů a subjekt rozhodování je schopen průběžně korigovat jednotlivé úkony v rozhodovacím procesu po stránce obsahové, časové, věcné apod.</a:t>
            </a:r>
          </a:p>
          <a:p>
            <a:pPr algn="just"/>
            <a:endParaRPr lang="cs-CZ" dirty="0"/>
          </a:p>
          <a:p>
            <a:pPr algn="just"/>
            <a:r>
              <a:rPr lang="cs-CZ" dirty="0" smtClean="0"/>
              <a:t>Ve vztahu k rozhodovacímu procesu se někdy hovoří o </a:t>
            </a:r>
            <a:r>
              <a:rPr lang="cs-CZ" b="1" dirty="0" smtClean="0"/>
              <a:t>postupném rozhodování </a:t>
            </a:r>
            <a:r>
              <a:rPr lang="cs-CZ" dirty="0" smtClean="0"/>
              <a:t>– v reálném rozhodovacím procesu nejde o vydávání jednotlivých izolovaných rozhodnutí ve statickém slova smyslu. Rozhodování ve skutečnosti představuje dynamicky složitý, cyklický proces na sebe navazujících dílčích rozhodnutí. Rozhodování je zde postupné, přičemž jedno rozhodnutí může v širších souvislostech tvořit pouze jedno ze stadií, resp. jeden ze subsystémů, jiného rozsáhlejšího rozhodovacího procesu.</a:t>
            </a:r>
            <a:endParaRPr lang="cs-CZ" dirty="0"/>
          </a:p>
        </p:txBody>
      </p:sp>
    </p:spTree>
    <p:extLst>
      <p:ext uri="{BB962C8B-B14F-4D97-AF65-F5344CB8AC3E}">
        <p14:creationId xmlns:p14="http://schemas.microsoft.com/office/powerpoint/2010/main" val="1150737616"/>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658</TotalTime>
  <Words>3292</Words>
  <Application>Microsoft Office PowerPoint</Application>
  <PresentationFormat>Předvádění na obrazovce (4:3)</PresentationFormat>
  <Paragraphs>215</Paragraphs>
  <Slides>20</Slides>
  <Notes>0</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Motiv sady Office</vt:lpstr>
      <vt:lpstr>ROZHODOVÁNÍ VE VEŘEJNÉ SPRÁVĚ</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ROZHODOVÁNÍ VE VEŘEJNÉ SPRÁVĚ</dc:title>
  <dc:creator>Pospíšil Petr</dc:creator>
  <cp:lastModifiedBy>Pospíšil Petr</cp:lastModifiedBy>
  <cp:revision>44</cp:revision>
  <dcterms:created xsi:type="dcterms:W3CDTF">2015-11-01T11:06:10Z</dcterms:created>
  <dcterms:modified xsi:type="dcterms:W3CDTF">2015-11-18T16:12:21Z</dcterms:modified>
</cp:coreProperties>
</file>