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13"/>
  </p:notesMasterIdLst>
  <p:sldIdLst>
    <p:sldId id="257" r:id="rId2"/>
    <p:sldId id="272" r:id="rId3"/>
    <p:sldId id="285" r:id="rId4"/>
    <p:sldId id="286" r:id="rId5"/>
    <p:sldId id="281" r:id="rId6"/>
    <p:sldId id="295" r:id="rId7"/>
    <p:sldId id="291" r:id="rId8"/>
    <p:sldId id="292" r:id="rId9"/>
    <p:sldId id="288" r:id="rId10"/>
    <p:sldId id="28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0390"/>
            <a:ext cx="9156700" cy="16260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Ph.D., MBA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2074459" y="109181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70364"/>
            <a:ext cx="9143999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SOJKA, M. </a:t>
            </a:r>
            <a:r>
              <a:rPr lang="cs-CZ" sz="1400" i="1" dirty="0"/>
              <a:t>Dějiny ekonomických teorií</a:t>
            </a:r>
            <a:r>
              <a:rPr lang="cs-CZ" sz="1400" dirty="0"/>
              <a:t>. Praha: Havlíček Brain Team, 2010. ISBN 978-80-87109-21-2. </a:t>
            </a:r>
            <a:br>
              <a:rPr lang="cs-CZ" sz="1400" dirty="0"/>
            </a:br>
            <a:r>
              <a:rPr lang="cs-CZ" sz="1400" dirty="0"/>
              <a:t>FRANK, H. R., BERNANKE, S. B. </a:t>
            </a:r>
            <a:r>
              <a:rPr lang="cs-CZ" sz="1400" i="1" dirty="0"/>
              <a:t>Ekonomie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, 2003. ISBN 80-247-0471-4. </a:t>
            </a:r>
            <a:br>
              <a:rPr lang="cs-CZ" sz="1400" dirty="0"/>
            </a:br>
            <a:r>
              <a:rPr lang="cs-CZ" sz="1400" dirty="0"/>
              <a:t>DUBEN, R. </a:t>
            </a:r>
            <a:r>
              <a:rPr lang="cs-CZ" sz="1400" i="1" dirty="0"/>
              <a:t>Ekonomie veřejného sektoru II. (některá teoretická východiska, formy a nástroje realizace činností ve veřejném sektoru)</a:t>
            </a:r>
            <a:r>
              <a:rPr lang="cs-CZ" sz="1400" dirty="0"/>
              <a:t>. Praha: VŠE, 2001. ISBN 80-56255-2. </a:t>
            </a:r>
            <a:br>
              <a:rPr lang="cs-CZ" sz="1400" dirty="0"/>
            </a:br>
            <a:r>
              <a:rPr lang="cs-CZ" sz="1400" dirty="0"/>
              <a:t>PROVAZNÍKOVÁ, R. </a:t>
            </a:r>
            <a:r>
              <a:rPr lang="cs-CZ" sz="1400" i="1" dirty="0"/>
              <a:t>Financování měst, obcí a regionů: teorie a praxe</a:t>
            </a:r>
            <a:r>
              <a:rPr lang="cs-CZ" sz="1400" dirty="0"/>
              <a:t>. Praha: </a:t>
            </a:r>
            <a:r>
              <a:rPr lang="cs-CZ" sz="1400" dirty="0" err="1"/>
              <a:t>Grada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2009. ISBN 978-80-247-2789-9. </a:t>
            </a:r>
            <a:br>
              <a:rPr lang="cs-CZ" sz="1400" dirty="0"/>
            </a:br>
            <a:r>
              <a:rPr lang="cs-CZ" sz="1400" dirty="0"/>
              <a:t>FORTE, F. </a:t>
            </a:r>
            <a:r>
              <a:rPr lang="cs-CZ" sz="1400" i="1" dirty="0" err="1"/>
              <a:t>Principles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Public </a:t>
            </a:r>
            <a:r>
              <a:rPr lang="cs-CZ" sz="1400" i="1" dirty="0" err="1"/>
              <a:t>Economics</a:t>
            </a:r>
            <a:r>
              <a:rPr lang="cs-CZ" sz="1400" i="1" dirty="0"/>
              <a:t>: A Public </a:t>
            </a:r>
            <a:r>
              <a:rPr lang="cs-CZ" sz="1400" i="1" dirty="0" err="1"/>
              <a:t>Choice</a:t>
            </a:r>
            <a:r>
              <a:rPr lang="cs-CZ" sz="1400" i="1" dirty="0"/>
              <a:t> </a:t>
            </a:r>
            <a:r>
              <a:rPr lang="cs-CZ" sz="1400" i="1" dirty="0" err="1"/>
              <a:t>Approach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: Edward </a:t>
            </a:r>
            <a:r>
              <a:rPr lang="cs-CZ" sz="1400" dirty="0" err="1"/>
              <a:t>Elgar</a:t>
            </a:r>
            <a:r>
              <a:rPr lang="cs-CZ" sz="1400" dirty="0"/>
              <a:t> </a:t>
            </a:r>
            <a:r>
              <a:rPr lang="cs-CZ" sz="1400" dirty="0" err="1"/>
              <a:t>Publishing</a:t>
            </a:r>
            <a:r>
              <a:rPr lang="cs-CZ" sz="1400" dirty="0"/>
              <a:t>, 2010. ISBN 978-1858986739. </a:t>
            </a:r>
            <a:br>
              <a:rPr lang="cs-CZ" sz="1400" dirty="0"/>
            </a:br>
            <a:r>
              <a:rPr lang="cs-CZ" sz="1400" dirty="0"/>
              <a:t>MYLES, G. D. </a:t>
            </a:r>
            <a:r>
              <a:rPr lang="cs-CZ" sz="1400" i="1" dirty="0"/>
              <a:t>Public </a:t>
            </a:r>
            <a:r>
              <a:rPr lang="cs-CZ" sz="1400" i="1" dirty="0" err="1"/>
              <a:t>Economics</a:t>
            </a:r>
            <a:r>
              <a:rPr lang="cs-CZ" sz="1400" dirty="0"/>
              <a:t>. Cambridge: University </a:t>
            </a:r>
            <a:r>
              <a:rPr lang="cs-CZ" sz="1400" dirty="0" err="1"/>
              <a:t>Press</a:t>
            </a:r>
            <a:r>
              <a:rPr lang="cs-CZ" sz="1400" dirty="0"/>
              <a:t>, 2002. ISBN 0-521-49721-3. </a:t>
            </a:r>
            <a:br>
              <a:rPr lang="cs-CZ" sz="1400" dirty="0"/>
            </a:br>
            <a:r>
              <a:rPr lang="cs-CZ" sz="1400" dirty="0"/>
              <a:t>GRUBER, J. </a:t>
            </a:r>
            <a:r>
              <a:rPr lang="cs-CZ" sz="1400" i="1" dirty="0"/>
              <a:t>Public Finance and Public </a:t>
            </a:r>
            <a:r>
              <a:rPr lang="cs-CZ" sz="1400" i="1" dirty="0" err="1"/>
              <a:t>Policy</a:t>
            </a:r>
            <a:r>
              <a:rPr lang="cs-CZ" sz="1400" dirty="0"/>
              <a:t>. New York: </a:t>
            </a:r>
            <a:r>
              <a:rPr lang="cs-CZ" sz="1400" dirty="0" err="1"/>
              <a:t>Worth</a:t>
            </a:r>
            <a:r>
              <a:rPr lang="cs-CZ" sz="1400" dirty="0"/>
              <a:t> </a:t>
            </a:r>
            <a:r>
              <a:rPr lang="cs-CZ" sz="1400" dirty="0" err="1"/>
              <a:t>Publishers</a:t>
            </a:r>
            <a:r>
              <a:rPr lang="cs-CZ" sz="1400" dirty="0"/>
              <a:t>, 2011. ISBN 978-1-4292-1949-5. </a:t>
            </a:r>
            <a:br>
              <a:rPr lang="cs-CZ" sz="1400" dirty="0"/>
            </a:br>
            <a:r>
              <a:rPr lang="cs-CZ" sz="1400" dirty="0"/>
              <a:t>HALÁSEK, D. A KOL. </a:t>
            </a:r>
            <a:r>
              <a:rPr lang="cs-CZ" sz="1400" i="1" dirty="0"/>
              <a:t>Rozhodování ve veřejném sektoru</a:t>
            </a:r>
            <a:r>
              <a:rPr lang="cs-CZ" sz="1400" dirty="0"/>
              <a:t>. Ostrava: VŠB-TU, 2004. ISBN 80-248-0570-7. </a:t>
            </a:r>
            <a:br>
              <a:rPr lang="cs-CZ" sz="1400" dirty="0"/>
            </a:br>
            <a:r>
              <a:rPr lang="cs-CZ" sz="1400" dirty="0"/>
              <a:t>NEMEC, J. </a:t>
            </a:r>
            <a:r>
              <a:rPr lang="cs-CZ" sz="1400" i="1" dirty="0" err="1"/>
              <a:t>Verejná</a:t>
            </a:r>
            <a:r>
              <a:rPr lang="cs-CZ" sz="1400" i="1" dirty="0"/>
              <a:t> </a:t>
            </a:r>
            <a:r>
              <a:rPr lang="cs-CZ" sz="1400" i="1" dirty="0" err="1"/>
              <a:t>ekonómia</a:t>
            </a:r>
            <a:r>
              <a:rPr lang="cs-CZ" sz="1400" dirty="0"/>
              <a:t>. Banská Bystrice: UMB, 2000. ISBN 80-8055-385-8. </a:t>
            </a:r>
            <a:br>
              <a:rPr lang="cs-CZ" sz="1400" dirty="0"/>
            </a:br>
            <a:r>
              <a:rPr lang="cs-CZ" sz="1400" dirty="0"/>
              <a:t>STRECKOVÁ, Y., MALÝ, I. A KOL. </a:t>
            </a:r>
            <a:r>
              <a:rPr lang="cs-CZ" sz="1400" i="1" dirty="0"/>
              <a:t>Veřejná ekonomie pro školu i praxi</a:t>
            </a:r>
            <a:r>
              <a:rPr lang="cs-CZ" sz="1400" dirty="0"/>
              <a:t>. Praha: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1998. ISBN 80-7226-112-6. </a:t>
            </a:r>
            <a:br>
              <a:rPr lang="cs-CZ" sz="1400" dirty="0"/>
            </a:br>
            <a:r>
              <a:rPr lang="cs-CZ" sz="1400" dirty="0"/>
              <a:t>PEKOVÁ, J., PILNÝ, J. </a:t>
            </a:r>
            <a:r>
              <a:rPr lang="cs-CZ" sz="1400" i="1" dirty="0"/>
              <a:t>Veřejná správa a finance veřejného sektoru</a:t>
            </a:r>
            <a:r>
              <a:rPr lang="cs-CZ" sz="1400" dirty="0"/>
              <a:t>. Praha: ASPI, 2002. ISBN 80-86395-21-9. </a:t>
            </a:r>
            <a:br>
              <a:rPr lang="cs-CZ" sz="1400" dirty="0"/>
            </a:br>
            <a:r>
              <a:rPr lang="cs-CZ" sz="1400" dirty="0"/>
              <a:t>ŠPALEK, J. </a:t>
            </a:r>
            <a:r>
              <a:rPr lang="cs-CZ" sz="1400" i="1" dirty="0"/>
              <a:t>Veřejné statky: Teorie a experiment</a:t>
            </a:r>
            <a:r>
              <a:rPr lang="cs-CZ" sz="1400" dirty="0"/>
              <a:t>. Praha: C. H. Beck, 2011. ISBN 978-80-7400-353-0. </a:t>
            </a:r>
            <a:br>
              <a:rPr lang="cs-CZ" sz="1400" dirty="0"/>
            </a:br>
            <a:r>
              <a:rPr lang="cs-CZ" sz="1400" dirty="0"/>
              <a:t>TETŘEVOVÁ, L. </a:t>
            </a:r>
            <a:r>
              <a:rPr lang="cs-CZ" sz="1400" i="1" dirty="0"/>
              <a:t>Veřejný a podnikatelský sektor</a:t>
            </a:r>
            <a:r>
              <a:rPr lang="cs-CZ" sz="1400" dirty="0"/>
              <a:t>. Praha: Professional </a:t>
            </a:r>
            <a:r>
              <a:rPr lang="cs-CZ" sz="1400" dirty="0" err="1"/>
              <a:t>Publishing</a:t>
            </a:r>
            <a:r>
              <a:rPr lang="cs-CZ" sz="1400" dirty="0"/>
              <a:t>, 2009. ISBN 978-80-86946-90-0. </a:t>
            </a: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4960137"/>
            <a:ext cx="8801100" cy="1463040"/>
          </a:xfrm>
        </p:spPr>
        <p:txBody>
          <a:bodyPr anchor="ctr">
            <a:normAutofit/>
          </a:bodyPr>
          <a:lstStyle/>
          <a:p>
            <a:r>
              <a:rPr lang="cs-CZ" sz="4800" b="1" dirty="0" err="1">
                <a:solidFill>
                  <a:schemeClr val="accent2"/>
                </a:solidFill>
                <a:latin typeface="Calibri"/>
                <a:cs typeface="Calibri"/>
              </a:rPr>
              <a:t>děkujI</a:t>
            </a:r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 za pozornost</a:t>
            </a:r>
            <a:r>
              <a:rPr lang="en-US" sz="4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POZORNOST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Nevima, Ph.D.</a:t>
            </a:r>
            <a:r>
              <a:rPr lang="cs-CZ" b="1" dirty="0"/>
              <a:t>, MBA</a:t>
            </a:r>
            <a:r>
              <a:rPr lang="en-US" b="1" dirty="0"/>
              <a:t>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IS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8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252707"/>
            <a:ext cx="8037299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837" y="2161309"/>
            <a:ext cx="8880764" cy="4433455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400" dirty="0"/>
              <a:t>. </a:t>
            </a:r>
            <a:endParaRPr lang="cs-CZ" sz="24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4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4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150125"/>
            <a:ext cx="8037299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2024/2025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583704"/>
              </p:ext>
            </p:extLst>
          </p:nvPr>
        </p:nvGraphicFramePr>
        <p:xfrm>
          <a:off x="718773" y="1465725"/>
          <a:ext cx="7731543" cy="28800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791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Úvod</a:t>
                      </a:r>
                      <a:r>
                        <a:rPr lang="cs-CZ" sz="2000" baseline="0" dirty="0">
                          <a:effectLst/>
                        </a:rPr>
                        <a:t> do předmětu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Veřejný</a:t>
                      </a:r>
                      <a:r>
                        <a:rPr lang="cs-CZ" sz="2000" baseline="0" dirty="0">
                          <a:effectLst/>
                        </a:rPr>
                        <a:t> sektor a smíšená ekonomika.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Státní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zásahy. Veřejné statky.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Ekonomická analýza externalit. 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Veřejné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 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</a:rPr>
                        <a:t>Veřejné finance</a:t>
                      </a:r>
                      <a:r>
                        <a:rPr lang="cs-CZ" sz="2000" baseline="0" dirty="0">
                          <a:effectLst/>
                        </a:rPr>
                        <a:t> II.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Veřejná volba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cs-CZ" sz="2000" dirty="0">
                          <a:effectLst/>
                        </a:rPr>
                        <a:t>a rozhodování. 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PPP.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samostudium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Veřejná</a:t>
                      </a:r>
                      <a:r>
                        <a:rPr lang="cs-CZ" sz="2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informatika a kontrola.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07628"/>
            <a:ext cx="8686800" cy="4837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</a:t>
            </a:r>
            <a:r>
              <a:rPr lang="cs-CZ" sz="1800" dirty="0"/>
              <a:t>Ukazatele</a:t>
            </a:r>
            <a:r>
              <a:rPr lang="cs-CZ" dirty="0"/>
              <a:t>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1076" y="1911926"/>
            <a:ext cx="8660524" cy="483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1400" dirty="0"/>
            </a:br>
            <a:endParaRPr lang="en-US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6746" y="2084832"/>
            <a:ext cx="7999326" cy="4385872"/>
          </a:xfrm>
        </p:spPr>
        <p:txBody>
          <a:bodyPr>
            <a:noAutofit/>
          </a:bodyPr>
          <a:lstStyle/>
          <a:p>
            <a:r>
              <a:rPr lang="cs-CZ" sz="2400" dirty="0"/>
              <a:t>STIGLITZ, J. E. </a:t>
            </a:r>
            <a:r>
              <a:rPr lang="cs-CZ" sz="2400" i="1" dirty="0" err="1"/>
              <a:t>Economics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Public </a:t>
            </a:r>
            <a:r>
              <a:rPr lang="cs-CZ" sz="2400" i="1" dirty="0" err="1"/>
              <a:t>Sector</a:t>
            </a:r>
            <a:r>
              <a:rPr lang="cs-CZ" sz="2400" dirty="0"/>
              <a:t>. New York: W. W. </a:t>
            </a:r>
            <a:r>
              <a:rPr lang="cs-CZ" sz="2400" dirty="0" err="1"/>
              <a:t>Norton</a:t>
            </a:r>
            <a:r>
              <a:rPr lang="cs-CZ" sz="2400" dirty="0"/>
              <a:t> &amp; </a:t>
            </a:r>
            <a:r>
              <a:rPr lang="cs-CZ" sz="2400" dirty="0" err="1"/>
              <a:t>Company</a:t>
            </a:r>
            <a:r>
              <a:rPr lang="cs-CZ" sz="2400" dirty="0"/>
              <a:t>, 2000. ISBN 978-0393966510.</a:t>
            </a:r>
          </a:p>
          <a:p>
            <a:r>
              <a:rPr lang="cs-CZ" sz="2400" dirty="0"/>
              <a:t>STIGLITZ, J. E.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Grada</a:t>
            </a:r>
            <a:r>
              <a:rPr lang="cs-CZ" sz="2400" dirty="0"/>
              <a:t>, 1997. ISBN 80-7169-454-1. </a:t>
            </a:r>
          </a:p>
          <a:p>
            <a:r>
              <a:rPr lang="cs-CZ" sz="2400" dirty="0"/>
              <a:t>JACKSON, P. M., BROWN, C. V. </a:t>
            </a:r>
            <a:r>
              <a:rPr lang="cs-CZ" sz="2400" i="1" dirty="0"/>
              <a:t>Ekonomie veřejného sektoru</a:t>
            </a:r>
            <a:r>
              <a:rPr lang="cs-CZ" sz="2400" dirty="0"/>
              <a:t>. Praha: </a:t>
            </a:r>
            <a:r>
              <a:rPr lang="cs-CZ" sz="2400" dirty="0" err="1"/>
              <a:t>Eurolex</a:t>
            </a:r>
            <a:r>
              <a:rPr lang="cs-CZ" sz="2400" dirty="0"/>
              <a:t> Bohemia, 2003. ISBN 80-86432-09-2. </a:t>
            </a:r>
          </a:p>
          <a:p>
            <a:r>
              <a:rPr lang="cs-CZ" sz="2400" dirty="0"/>
              <a:t>TETŘEVOVÁ, L. </a:t>
            </a:r>
            <a:r>
              <a:rPr lang="cs-CZ" sz="2400" i="1" dirty="0"/>
              <a:t>Veřejná ekonomie</a:t>
            </a:r>
            <a:r>
              <a:rPr lang="cs-CZ" sz="2400" dirty="0"/>
              <a:t>. Opava: </a:t>
            </a:r>
            <a:r>
              <a:rPr lang="cs-CZ" sz="2400" dirty="0" err="1"/>
              <a:t>Optys</a:t>
            </a:r>
            <a:r>
              <a:rPr lang="cs-CZ" sz="2400" dirty="0"/>
              <a:t>, 2008. ISBN 978-80-86946-79-5. </a:t>
            </a:r>
            <a:endParaRPr lang="en-US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1926</TotalTime>
  <Words>931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doc. Ing. Jan Nevima, Ph.D., MBA </vt:lpstr>
      <vt:lpstr>Prezentace aplikace PowerPoint</vt:lpstr>
      <vt:lpstr>Podmínky absolvování</vt:lpstr>
      <vt:lpstr>Celkové hodnocení</vt:lpstr>
      <vt:lpstr>Stručná anotace předmětu  veřejná ekonomie</vt:lpstr>
      <vt:lpstr>ROZPIS přednášek  ZS 2024/2025</vt:lpstr>
      <vt:lpstr>POPIS přednášek I.</vt:lpstr>
      <vt:lpstr>POPIS přednášek II.</vt:lpstr>
      <vt:lpstr>Základní literatura</vt:lpstr>
      <vt:lpstr>doporučená literatura</vt:lpstr>
      <vt:lpstr>děkujI za pozornost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189</cp:revision>
  <dcterms:created xsi:type="dcterms:W3CDTF">2015-02-16T16:45:18Z</dcterms:created>
  <dcterms:modified xsi:type="dcterms:W3CDTF">2024-10-10T20:18:08Z</dcterms:modified>
</cp:coreProperties>
</file>