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3"/>
  </p:handoutMasterIdLst>
  <p:sldIdLst>
    <p:sldId id="256" r:id="rId2"/>
    <p:sldId id="257" r:id="rId3"/>
    <p:sldId id="305" r:id="rId4"/>
    <p:sldId id="306" r:id="rId5"/>
    <p:sldId id="259" r:id="rId6"/>
    <p:sldId id="266" r:id="rId7"/>
    <p:sldId id="302" r:id="rId8"/>
    <p:sldId id="273" r:id="rId9"/>
    <p:sldId id="312" r:id="rId10"/>
    <p:sldId id="267" r:id="rId11"/>
    <p:sldId id="308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25.10.2024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1397446" cy="590321"/>
          </a:xfrm>
        </p:spPr>
        <p:txBody>
          <a:bodyPr>
            <a:normAutofit/>
          </a:bodyPr>
          <a:lstStyle/>
          <a:p>
            <a:r>
              <a:rPr lang="cs-CZ" sz="2400" b="1" dirty="0"/>
              <a:t>Doc. Ing. Kamila Turečková, Ph.D., MBA</a:t>
            </a:r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všeobecné informace pro akademický rok 2024/2025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70000" lnSpcReduction="20000"/>
          </a:bodyPr>
          <a:lstStyle/>
          <a:p>
            <a:r>
              <a:rPr lang="cs-CZ" sz="3200" b="1" dirty="0"/>
              <a:t>Povinná:</a:t>
            </a:r>
          </a:p>
          <a:p>
            <a:pPr lvl="1"/>
            <a:r>
              <a:rPr lang="cs-CZ" sz="2300" dirty="0"/>
              <a:t>STEJSKAL, J., 2009. Regionální politika a její nástroje. Praha: Portál, ISBN 978-80-7367-588-2.</a:t>
            </a:r>
          </a:p>
          <a:p>
            <a:pPr lvl="1"/>
            <a:r>
              <a:rPr lang="cs-CZ" sz="2300" dirty="0"/>
              <a:t>PIKE, A., RODRIGUEZ POSE, A. and J. TOMANEY, 2017. </a:t>
            </a:r>
            <a:r>
              <a:rPr lang="cs-CZ" sz="2300" dirty="0" err="1"/>
              <a:t>Local</a:t>
            </a:r>
            <a:r>
              <a:rPr lang="cs-CZ" sz="2300" dirty="0"/>
              <a:t> and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Development</a:t>
            </a:r>
            <a:r>
              <a:rPr lang="cs-CZ" sz="2300" dirty="0"/>
              <a:t>. 2rd </a:t>
            </a:r>
            <a:r>
              <a:rPr lang="cs-CZ" sz="2300" dirty="0" err="1"/>
              <a:t>edn</a:t>
            </a:r>
            <a:r>
              <a:rPr lang="cs-CZ" sz="2300" dirty="0"/>
              <a:t>. London and New York: </a:t>
            </a:r>
            <a:r>
              <a:rPr lang="cs-CZ" sz="2300" dirty="0" err="1"/>
              <a:t>Routledge</a:t>
            </a:r>
            <a:r>
              <a:rPr lang="cs-CZ" sz="2300" dirty="0"/>
              <a:t>, ISBN 978-1-138-78572-4.</a:t>
            </a:r>
          </a:p>
          <a:p>
            <a:pPr lvl="1"/>
            <a:r>
              <a:rPr lang="cs-CZ" sz="2300" dirty="0"/>
              <a:t>WOKOUN, R., 2008. Regionální rozvoj: Východiska regionálního rozvoje, regionální politika, teorie, strategie a programování. Praha: Linde, ISBN 978-80-7201-699-0.</a:t>
            </a:r>
          </a:p>
          <a:p>
            <a:pPr lvl="1"/>
            <a:r>
              <a:rPr lang="cs-CZ" sz="2300" dirty="0"/>
              <a:t>TUREČKOVÁ, K., 2019. Regionální ekonomika a politika pro bakalářské studium. Distanční studijní text. Karviná: OPF SU.</a:t>
            </a:r>
          </a:p>
          <a:p>
            <a:pPr lvl="1"/>
            <a:r>
              <a:rPr lang="cs-CZ" sz="2300" dirty="0">
                <a:solidFill>
                  <a:srgbClr val="FF0000"/>
                </a:solidFill>
              </a:rPr>
              <a:t>TUREČKOVÁ, K., 2020. Prostorová ekonomie pro magisterské studium. Distanční studijní text. Karviná: OPF SU.</a:t>
            </a:r>
          </a:p>
          <a:p>
            <a:r>
              <a:rPr lang="cs-CZ" sz="3200" b="1" dirty="0"/>
              <a:t>Doporučená:</a:t>
            </a:r>
          </a:p>
          <a:p>
            <a:pPr lvl="1"/>
            <a:r>
              <a:rPr lang="cs-CZ" sz="2300" dirty="0"/>
              <a:t>BUČEK, M., ŘEHÁK, Š. a J. TVRDOŇ, 2010. </a:t>
            </a:r>
            <a:r>
              <a:rPr lang="cs-CZ" sz="2300" dirty="0" err="1"/>
              <a:t>Regionálna</a:t>
            </a:r>
            <a:r>
              <a:rPr lang="cs-CZ" sz="2300" dirty="0"/>
              <a:t> </a:t>
            </a:r>
            <a:r>
              <a:rPr lang="cs-CZ" sz="2300" dirty="0" err="1"/>
              <a:t>ekonómia</a:t>
            </a:r>
            <a:r>
              <a:rPr lang="cs-CZ" sz="2300" dirty="0"/>
              <a:t> a politika. Bratislava, ISBN 978-80-8078-362-4.</a:t>
            </a:r>
          </a:p>
          <a:p>
            <a:pPr lvl="1"/>
            <a:r>
              <a:rPr lang="cs-CZ" sz="2300" dirty="0"/>
              <a:t>ARMSTRONG, M. and J. TAYLOR, 2000.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Economics</a:t>
            </a:r>
            <a:r>
              <a:rPr lang="cs-CZ" sz="2300" dirty="0"/>
              <a:t> and </a:t>
            </a:r>
            <a:r>
              <a:rPr lang="cs-CZ" sz="2300" dirty="0" err="1"/>
              <a:t>Policy</a:t>
            </a:r>
            <a:r>
              <a:rPr lang="cs-CZ" sz="2300" dirty="0"/>
              <a:t>. 3rd </a:t>
            </a:r>
            <a:r>
              <a:rPr lang="cs-CZ" sz="2300" dirty="0" err="1"/>
              <a:t>edn</a:t>
            </a:r>
            <a:r>
              <a:rPr lang="cs-CZ" sz="2300" dirty="0"/>
              <a:t>. Oxford: </a:t>
            </a:r>
            <a:r>
              <a:rPr lang="cs-CZ" sz="2300" dirty="0" err="1"/>
              <a:t>Wiley-Blackwell</a:t>
            </a:r>
            <a:r>
              <a:rPr lang="cs-CZ" sz="2300" dirty="0"/>
              <a:t>, ISBN 978-0631217138.</a:t>
            </a:r>
          </a:p>
          <a:p>
            <a:pPr lvl="1"/>
            <a:r>
              <a:rPr lang="cs-CZ" sz="2300" dirty="0"/>
              <a:t>WOKOUN, R., TOTH, P. a J. MACHÁČEK, 2011. Regionální a municipální ekonomie. Praha: </a:t>
            </a:r>
            <a:r>
              <a:rPr lang="cs-CZ" sz="2300" dirty="0" err="1"/>
              <a:t>Oeconomica</a:t>
            </a:r>
            <a:r>
              <a:rPr lang="cs-CZ" sz="2300" dirty="0"/>
              <a:t>, ISBN 978-80-245-1836-7.</a:t>
            </a:r>
          </a:p>
          <a:p>
            <a:pPr lvl="1"/>
            <a:r>
              <a:rPr lang="cs-CZ" sz="2300" dirty="0"/>
              <a:t>VITURKA, M. a kol., 2010. Kvalita podnikatelského prostředí, regionální konkurenceschopnost a strategie regionálního rozvoje České Republiky.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4EC4F6-E83C-421E-A776-CACC0E67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1433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5482" y="1981200"/>
            <a:ext cx="11584845" cy="4545106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 (katedra ekonomie a veřejné správy)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cs-CZ" sz="2800" dirty="0"/>
              <a:t>Konzultace: 		viz IS nebo dle dohody osobně nebo on-line přes MS Teams </a:t>
            </a:r>
          </a:p>
          <a:p>
            <a:pPr lvl="7"/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kód: oca8om0 </a:t>
            </a:r>
          </a:p>
          <a:p>
            <a:pPr lvl="7"/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odkaz: https://teams.microsoft.com/l/</a:t>
            </a:r>
            <a:r>
              <a:rPr lang="cs-CZ" sz="2400" dirty="0" err="1">
                <a:solidFill>
                  <a:schemeClr val="tx1">
                    <a:lumMod val="90000"/>
                    <a:lumOff val="10000"/>
                  </a:schemeClr>
                </a:solidFill>
              </a:rPr>
              <a:t>channel</a:t>
            </a:r>
            <a:r>
              <a:rPr lang="cs-CZ" sz="2400" dirty="0">
                <a:solidFill>
                  <a:schemeClr val="tx1">
                    <a:lumMod val="90000"/>
                    <a:lumOff val="10000"/>
                  </a:schemeClr>
                </a:solidFill>
              </a:rPr>
              <a:t>/19%3a0cb314bd36984d23a4ed5c07b01c2ef6%40thread.tacv2/Obecn%25C3%25A9?groupId=36574a9e-b645-46e8-a548-d0d66408e44b&amp;tenantId=a6363da9-944b-4aae-abf8-3478e529ad2f)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FCA65A-7313-41DC-AC41-1DA72E128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Přednášející</a:t>
            </a:r>
            <a:endParaRPr 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prezenční forma studia/ individuální výuka</a:t>
            </a:r>
            <a:endParaRPr lang="en-US" sz="40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8011" y="1985555"/>
            <a:ext cx="7811589" cy="4636918"/>
          </a:xfrm>
        </p:spPr>
        <p:txBody>
          <a:bodyPr>
            <a:normAutofit fontScale="92500" lnSpcReduction="10000"/>
          </a:bodyPr>
          <a:lstStyle/>
          <a:p>
            <a:pPr indent="-360000">
              <a:buFont typeface="Wingdings" panose="05000000000000000000" pitchFamily="2" charset="2"/>
              <a:buChar char="§"/>
            </a:pPr>
            <a:r>
              <a:rPr lang="cs-CZ" sz="2800" dirty="0"/>
              <a:t>Aktivity na seminářích (max. </a:t>
            </a:r>
            <a:r>
              <a:rPr lang="cs-CZ" sz="2800" b="1" dirty="0">
                <a:solidFill>
                  <a:schemeClr val="accent2"/>
                </a:solidFill>
              </a:rPr>
              <a:t>30 bodů</a:t>
            </a:r>
            <a:r>
              <a:rPr lang="cs-CZ" sz="2800" dirty="0"/>
              <a:t>) </a:t>
            </a:r>
          </a:p>
          <a:p>
            <a:pPr indent="-360000">
              <a:buFont typeface="Wingdings" panose="05000000000000000000" pitchFamily="2" charset="2"/>
              <a:buChar char="§"/>
            </a:pPr>
            <a:r>
              <a:rPr lang="cs-CZ" sz="2800" dirty="0"/>
              <a:t>On-line volitelný průběžný test (max. </a:t>
            </a:r>
            <a:r>
              <a:rPr lang="cs-CZ" sz="2800" b="1" dirty="0">
                <a:solidFill>
                  <a:schemeClr val="accent2"/>
                </a:solidFill>
              </a:rPr>
              <a:t>20 bodů</a:t>
            </a:r>
            <a:r>
              <a:rPr lang="cs-CZ" sz="2800" dirty="0"/>
              <a:t>)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On-line zkouška prostřednictvím IS (max. </a:t>
            </a:r>
            <a:r>
              <a:rPr lang="cs-CZ" sz="2800" b="1" dirty="0">
                <a:solidFill>
                  <a:schemeClr val="accent2"/>
                </a:solidFill>
              </a:rPr>
              <a:t>50 bodů</a:t>
            </a:r>
            <a:r>
              <a:rPr lang="cs-CZ" sz="2800" dirty="0"/>
              <a:t>)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800" b="1" dirty="0">
                <a:solidFill>
                  <a:schemeClr val="accent5">
                    <a:lumMod val="50000"/>
                  </a:schemeClr>
                </a:solidFill>
              </a:rPr>
              <a:t>									</a:t>
            </a: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600" dirty="0"/>
              <a:t>Povinná účast na seminářích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6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600" dirty="0"/>
              <a:t>omluvy na základě lékařského potvrzení (omluva a dodání potvrzení do 5-ti pracovních dnů ode dne nepřítomnosti</a:t>
            </a:r>
            <a:endParaRPr lang="cs-CZ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100" dirty="0"/>
          </a:p>
          <a:p>
            <a:pPr marL="612900" lvl="1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8229600" y="3597008"/>
            <a:ext cx="39624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25 testovacích otázek (výběr správné varianty (variant), doplnění, ano/ne), jedna otázka 2 body.  Máte na něj 15 minut.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E3025-2AB3-4F36-8F37-9ED940B0219D}"/>
              </a:ext>
            </a:extLst>
          </p:cNvPr>
          <p:cNvSpPr txBox="1"/>
          <p:nvPr/>
        </p:nvSpPr>
        <p:spPr>
          <a:xfrm>
            <a:off x="8229600" y="1985555"/>
            <a:ext cx="3962400" cy="1477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Průběžný test má formu 20 testovacích otázek (ano/ne), jedna otázka 1 bod. Máte na něj 5 minut. Na průběžný test se nikam nezapisujete a jeho absolvování není povinné.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ED10A03-B8B0-4C03-9B00-0448E58C9424}"/>
              </a:ext>
            </a:extLst>
          </p:cNvPr>
          <p:cNvSpPr txBox="1"/>
          <p:nvPr/>
        </p:nvSpPr>
        <p:spPr>
          <a:xfrm>
            <a:off x="8229600" y="4935210"/>
            <a:ext cx="39624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</p:spTree>
    <p:extLst>
      <p:ext uri="{BB962C8B-B14F-4D97-AF65-F5344CB8AC3E}">
        <p14:creationId xmlns:p14="http://schemas.microsoft.com/office/powerpoint/2010/main" val="913398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1"/>
            <a:ext cx="11029616" cy="1121019"/>
          </a:xfrm>
        </p:spPr>
        <p:txBody>
          <a:bodyPr>
            <a:noAutofit/>
          </a:bodyPr>
          <a:lstStyle/>
          <a:p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kombinovaná forma studia</a:t>
            </a:r>
            <a: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 (NKEKP)</a:t>
            </a:r>
            <a:br>
              <a:rPr lang="cs-CZ" sz="32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2400" dirty="0"/>
              <a:t>(také ERASMUS či individuální studium; místo prezentace)</a:t>
            </a:r>
            <a:endParaRPr lang="en-US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1375" y="2011681"/>
            <a:ext cx="11780626" cy="484632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Volitelné zpracování </a:t>
            </a:r>
            <a:r>
              <a:rPr lang="cs-CZ" b="1" dirty="0"/>
              <a:t>eseje/úvahy </a:t>
            </a:r>
            <a:r>
              <a:rPr lang="cs-CZ" dirty="0"/>
              <a:t>dle zvoleného tématu a vloženého do „</a:t>
            </a:r>
            <a:r>
              <a:rPr lang="cs-CZ" b="1" dirty="0"/>
              <a:t>Odevzdávárny</a:t>
            </a:r>
            <a:r>
              <a:rPr lang="cs-CZ" dirty="0"/>
              <a:t>“ do stanoveného termínu (max. </a:t>
            </a:r>
            <a:r>
              <a:rPr lang="cs-CZ" b="1" dirty="0">
                <a:solidFill>
                  <a:schemeClr val="accent2"/>
                </a:solidFill>
              </a:rPr>
              <a:t>30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témata pro esej/úvahu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Proč může být Česká republika zajímavá pro zahraniční investory z pohledu umístění jejich firmy na naše území?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Proč jsou měkké faktory lokalizace důležitější pro udržení pracovní síly než tvrdé?</a:t>
            </a:r>
          </a:p>
          <a:p>
            <a:pPr lvl="2" indent="-3600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Proč se firmy shlukují – koncentrují do „jednoho“ místa (nákupní zóny, autosalony, průmyslové zóny)?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5">
                    <a:lumMod val="50000"/>
                  </a:schemeClr>
                </a:solidFill>
              </a:rPr>
              <a:t>termín odevzdání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</a:rPr>
              <a:t>:  </a:t>
            </a:r>
            <a:r>
              <a:rPr lang="cs-CZ" sz="1800" b="1" u="sng" dirty="0">
                <a:solidFill>
                  <a:srgbClr val="FF0000"/>
                </a:solidFill>
              </a:rPr>
              <a:t>12. 11. 2024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On-line zkouška prostřednictvím IS (max. </a:t>
            </a:r>
            <a:r>
              <a:rPr lang="cs-CZ" b="1" dirty="0">
                <a:solidFill>
                  <a:schemeClr val="accent2"/>
                </a:solidFill>
              </a:rPr>
              <a:t>70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2438914" y="2644170"/>
            <a:ext cx="9251063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– 1,5 strany čistého textu (Times New Roman, vel. písma 12, jednoduché řádkování)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strana, formální úprava textu, splnění požadavků na esej/úvahu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uvádět dle aktuálního Pokynu děkana pro úpravy, zveřejňování a ukládání VŠKP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50F22C8-C3FF-4A45-BC0B-31891859B89C}"/>
              </a:ext>
            </a:extLst>
          </p:cNvPr>
          <p:cNvSpPr txBox="1"/>
          <p:nvPr/>
        </p:nvSpPr>
        <p:spPr>
          <a:xfrm>
            <a:off x="6624918" y="5847150"/>
            <a:ext cx="5414682" cy="83099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Zkouška má formu 35 testovacích otázek (výběr správné varianty (variant), doplnění, ano/ne), jedna otázka 2 body.  Máte na něj 20 minut.</a:t>
            </a:r>
          </a:p>
        </p:txBody>
      </p:sp>
    </p:spTree>
    <p:extLst>
      <p:ext uri="{BB962C8B-B14F-4D97-AF65-F5344CB8AC3E}">
        <p14:creationId xmlns:p14="http://schemas.microsoft.com/office/powerpoint/2010/main" val="95811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A = 100 – 96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B = 95 - 90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F = 59 a </a:t>
            </a:r>
            <a:r>
              <a:rPr lang="cs-CZ" sz="3200"/>
              <a:t>méně bodů</a:t>
            </a:r>
            <a:endParaRPr lang="cs-CZ" sz="32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A14307-5443-4962-9984-5EDA88A9C7EE}"/>
              </a:ext>
            </a:extLst>
          </p:cNvPr>
          <p:cNvSpPr txBox="1"/>
          <p:nvPr/>
        </p:nvSpPr>
        <p:spPr>
          <a:xfrm>
            <a:off x="5818094" y="1980143"/>
            <a:ext cx="6104965" cy="341632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standardně je vypisováno 5-7 termínů včetně jednoho „zkušebního“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termíny pro on-line zkoušení  (formou odpovědníků) jsou vypsány min. měsíc před koncem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otázky na zkoušku jsou voleny z přednáškových prezentací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průběžné hodnocení studijních aktivit je k dispozici v IS obvykle s max. týdenním zpožděním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zjistíte, že jsem Vám špatně zapsala bodové či celkové hodnocení z předmětu nebo jeho aktivit, kontaktujte mne, individuálně co nejdříve vyřešíme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683D84-A986-472A-BC2B-4A6A629378CC}"/>
              </a:ext>
            </a:extLst>
          </p:cNvPr>
          <p:cNvSpPr txBox="1"/>
          <p:nvPr/>
        </p:nvSpPr>
        <p:spPr>
          <a:xfrm>
            <a:off x="5818094" y="5660650"/>
            <a:ext cx="6104965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„zkušební test“ je dobrovolný, pokud však chcete uznat jeho bodový výsledek, je nutné zapsat se </a:t>
            </a:r>
            <a:r>
              <a:rPr lang="cs-CZ" sz="1600" b="1" dirty="0"/>
              <a:t>ex post </a:t>
            </a:r>
            <a:r>
              <a:rPr lang="cs-CZ" sz="1600" dirty="0"/>
              <a:t>na zkouškový termín k tomu určený (na žádný jiný), body ze zkušebního testu Vám připočítám do celkového hodnocení a podle toho zapíši konečné hodnocení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Harmonogram přednášek (ZS 2024)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882928705"/>
              </p:ext>
            </p:extLst>
          </p:nvPr>
        </p:nvGraphicFramePr>
        <p:xfrm>
          <a:off x="430306" y="2028162"/>
          <a:ext cx="11277601" cy="4693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1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7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6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1688">
                  <a:extLst>
                    <a:ext uri="{9D8B030D-6E8A-4147-A177-3AD203B41FA5}">
                      <a16:colId xmlns:a16="http://schemas.microsoft.com/office/drawing/2014/main" val="307487496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téma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kombi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zrušeno, změna harmonogramu ZS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1. </a:t>
                      </a:r>
                      <a:r>
                        <a:rPr lang="cs-CZ" sz="14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tutorial</a:t>
                      </a:r>
                      <a:r>
                        <a:rPr lang="cs-CZ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(11.10.) úvod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úvodní přednáška</a:t>
                      </a:r>
                      <a:endParaRPr lang="cs-CZ" sz="1200" b="1" u="sng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II. tutorial (1.11) prezentace přednáškových témat a diskuze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lokalizace, měkké a tvrdé faktory lokalizace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 a sídelní prostor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</a:t>
                      </a: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zemědělské výroby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průmyslové výroby a aglomerační efekty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III. </a:t>
                      </a:r>
                      <a:r>
                        <a:rPr lang="cs-CZ" sz="1400" b="1" dirty="0" err="1">
                          <a:solidFill>
                            <a:srgbClr val="C00000"/>
                          </a:solidFill>
                        </a:rPr>
                        <a:t>tutorial</a:t>
                      </a:r>
                      <a:r>
                        <a:rPr lang="cs-CZ" sz="1400" b="1" dirty="0">
                          <a:solidFill>
                            <a:srgbClr val="C00000"/>
                          </a:solidFill>
                        </a:rPr>
                        <a:t> (22.11.) zkušební test (někdy v týdnu dle dohody) a konzultace k esejím</a:t>
                      </a:r>
                    </a:p>
                    <a:p>
                      <a:endParaRPr lang="cs-CZ" sz="1400" b="1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cs-CZ" sz="1400" b="1" strike="sngStrike" dirty="0">
                          <a:solidFill>
                            <a:schemeClr val="tx1"/>
                          </a:solidFill>
                        </a:rPr>
                        <a:t>27.11. nebo 1.12. v čase mezi 20:00-20:30 (máte možnost si test zkusit jen jednou!)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8016205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volitelný průběžný test přes odpovědníky v IS (po „aglomerační </a:t>
                      </a:r>
                      <a:r>
                        <a:rPr lang="cs-CZ" sz="1200" b="1" kern="1200" dirty="0" err="1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efetky</a:t>
                      </a:r>
                      <a:r>
                        <a:rPr lang="cs-CZ" sz="12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“ včetně) </a:t>
                      </a:r>
                      <a:r>
                        <a:rPr lang="cs-CZ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(služební cesta?)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poptávka a nabídka v prostorové analýze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 </a:t>
                      </a:r>
                      <a:r>
                        <a:rPr lang="cs-CZ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cs-CZ" sz="12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korporací)</a:t>
                      </a:r>
                      <a:endParaRPr lang="cs-CZ" sz="1200" b="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regionální rozvoj a vybrané teorie regionálního </a:t>
                      </a:r>
                      <a:r>
                        <a:rPr lang="cs-CZ" sz="1200" b="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rozvoje </a:t>
                      </a:r>
                      <a:endParaRPr lang="cs-CZ" sz="12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konzultace, zkušební test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" name="TextovéPole 1">
            <a:extLst>
              <a:ext uri="{FF2B5EF4-FFF2-40B4-BE49-F238E27FC236}">
                <a16:creationId xmlns:a16="http://schemas.microsoft.com/office/drawing/2014/main" id="{1864D114-F609-4F40-81D8-0B389282DBC8}"/>
              </a:ext>
            </a:extLst>
          </p:cNvPr>
          <p:cNvSpPr txBox="1"/>
          <p:nvPr/>
        </p:nvSpPr>
        <p:spPr>
          <a:xfrm>
            <a:off x="7655860" y="544992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43452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1892" y="150126"/>
            <a:ext cx="11148290" cy="1637111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seminářů</a:t>
            </a:r>
            <a:endParaRPr lang="en-US" sz="3200" b="1" dirty="0">
              <a:solidFill>
                <a:schemeClr val="accent2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405946C-59C5-4060-AA06-87EC579D9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2">
            <a:extLst>
              <a:ext uri="{FF2B5EF4-FFF2-40B4-BE49-F238E27FC236}">
                <a16:creationId xmlns:a16="http://schemas.microsoft.com/office/drawing/2014/main" id="{50092E88-6EE3-442C-8308-12E8EE42C5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121416"/>
              </p:ext>
            </p:extLst>
          </p:nvPr>
        </p:nvGraphicFramePr>
        <p:xfrm>
          <a:off x="457200" y="1902691"/>
          <a:ext cx="11304494" cy="48522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26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9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78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0129">
                <a:tc>
                  <a:txBody>
                    <a:bodyPr/>
                    <a:lstStyle/>
                    <a:p>
                      <a:pPr algn="ctr"/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24.9.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zrušeno, změna harmonogramu ZS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volba témat prezentace; Individuální konzultace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15.10.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22.10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29.10.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prezentace/příklady k lokalizaci zemědělské výroby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prezentace/příklady k lokalizaci průmyslový výroby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19.11.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průběžný test přes „odpovědníky“, semináře se nekonají</a:t>
                      </a:r>
                      <a:r>
                        <a:rPr lang="cs-CZ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(služební cesta?)</a:t>
                      </a:r>
                      <a:endParaRPr lang="cs-CZ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015"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26.11.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náhrady prezentací/příklady k prostorovému uspořádání ekonomiky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3.12.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služební cesta, samostudium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7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cs-CZ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17.12.</a:t>
                      </a:r>
                    </a:p>
                  </a:txBody>
                  <a:tcPr marL="68580" marR="6858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zkušební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id="{1763A727-A94E-4328-998E-3A9A1E0D469E}"/>
              </a:ext>
            </a:extLst>
          </p:cNvPr>
          <p:cNvSpPr txBox="1"/>
          <p:nvPr/>
        </p:nvSpPr>
        <p:spPr>
          <a:xfrm>
            <a:off x="7145684" y="814535"/>
            <a:ext cx="4464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Může se měnit, bude průběžně aktualizováno.</a:t>
            </a:r>
          </a:p>
        </p:txBody>
      </p:sp>
    </p:spTree>
    <p:extLst>
      <p:ext uri="{BB962C8B-B14F-4D97-AF65-F5344CB8AC3E}">
        <p14:creationId xmlns:p14="http://schemas.microsoft.com/office/powerpoint/2010/main" val="111510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Prezentace; 30 bodů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každý student si zvolí téma, viz dále (jedno téma lze u vybraných témat zpracovat max. dvakrát-třikrát)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název tématu a jeho specifikace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se nahlásí vyučujícímu 2 výukový týden na semináři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2 - 4 prezentace na seminář 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max. 15 minut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jen v PowerPointu 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hodnotí se obsahová správnost, samotná prezentace a přednes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nutné doplnit o použité textové zdroje na konci prezentace (uvádět dle Pokynu děkana pro úpravy, zveřejňování a ukládání VŠKP) i případné zdroje obrázků (zde formou odkazu)</a:t>
            </a:r>
          </a:p>
          <a:p>
            <a:pPr marL="720725" indent="-360363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potřeba je uvést i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příklady dobré/špatné praxe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(aplikace teoretických poznatků do praxe)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hotovou prezentaci je potřeba vložit do „Odevzdávárny“ v IS 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2 dny předem 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7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neděle 24h</a:t>
            </a:r>
            <a:r>
              <a:rPr lang="cs-CZ" sz="17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0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73616" y="717176"/>
            <a:ext cx="11029616" cy="942430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Témata prezentací</a:t>
            </a:r>
            <a:endParaRPr lang="en-US" sz="36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0" y="1944709"/>
            <a:ext cx="12192000" cy="4844017"/>
          </a:xfrm>
        </p:spPr>
        <p:txBody>
          <a:bodyPr>
            <a:normAutofit fontScale="92500"/>
          </a:bodyPr>
          <a:lstStyle/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realizaci zemědělské produkce? (zde nutno specifikovat typy zemědělské výroby, vybrat jen některé)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realizaci průmyslové produkce? (zde nutno specifikovat typy průmyslové výroby (těžký průmysl, chemický, automobilový aj., vybrat jen některé)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lázeňství?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služeb občanské vybavenosti?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lokalizační faktory jsou důležité v České republice pro rozvoj ubytovacích služeb?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lokalizace činností velké mezinárodní firmy – ve kterých zemích realizuje jakou část produkce/činností a proč (teorie lokalizace mezinárodních firem)?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Jaké faktory jsou významné pro lokalizaci zahraničních firem na území ČR (proč tady chtějí podnikat)?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Socio-ekonomické výhody a nevýhody života v městských aglomeracích/na venkově?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Jak se v průběhu času měnily lokalizační faktory pro sklářský/ocelářský/papírenský aj. průmysl?</a:t>
            </a:r>
          </a:p>
          <a:p>
            <a:pPr marL="720725" indent="-36036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Vlastní – je nutné však téma potvrdit vyučujícím.</a:t>
            </a:r>
          </a:p>
        </p:txBody>
      </p:sp>
    </p:spTree>
    <p:extLst>
      <p:ext uri="{BB962C8B-B14F-4D97-AF65-F5344CB8AC3E}">
        <p14:creationId xmlns:p14="http://schemas.microsoft.com/office/powerpoint/2010/main" val="325750140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1849</TotalTime>
  <Words>1537</Words>
  <Application>Microsoft Office PowerPoint</Application>
  <PresentationFormat>Širokoúhlá obrazovka</PresentationFormat>
  <Paragraphs>183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Prostorová ekonomie</vt:lpstr>
      <vt:lpstr>Přednášející</vt:lpstr>
      <vt:lpstr>Podmínky absolvování  prezenční forma studia/ individuální výuka</vt:lpstr>
      <vt:lpstr>Podmínky absolvování  kombinovaná forma studia (NKEKP) (také ERASMUS či individuální studium; místo prezentace)</vt:lpstr>
      <vt:lpstr>Celkové hodnocení předmětu</vt:lpstr>
      <vt:lpstr>Harmonogram přednášek (ZS 2024)</vt:lpstr>
      <vt:lpstr>ROZPIS seminářů</vt:lpstr>
      <vt:lpstr>Prezentace; 30 bodů</vt:lpstr>
      <vt:lpstr>Témata prezentací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244</cp:revision>
  <cp:lastPrinted>2018-02-12T08:12:35Z</cp:lastPrinted>
  <dcterms:created xsi:type="dcterms:W3CDTF">2017-12-11T08:34:25Z</dcterms:created>
  <dcterms:modified xsi:type="dcterms:W3CDTF">2024-10-25T06:16:03Z</dcterms:modified>
</cp:coreProperties>
</file>