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handoutMasterIdLst>
    <p:handoutMasterId r:id="rId10"/>
  </p:handoutMasterIdLst>
  <p:sldIdLst>
    <p:sldId id="256" r:id="rId2"/>
    <p:sldId id="277" r:id="rId3"/>
    <p:sldId id="329" r:id="rId4"/>
    <p:sldId id="330" r:id="rId5"/>
    <p:sldId id="331" r:id="rId6"/>
    <p:sldId id="332" r:id="rId7"/>
    <p:sldId id="333" r:id="rId8"/>
    <p:sldId id="276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9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Prostorová ekonomie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79055" y="3666836"/>
            <a:ext cx="10595682" cy="262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NPEKP/NKEKP</a:t>
            </a:r>
          </a:p>
          <a:p>
            <a:pPr algn="r"/>
            <a:endParaRPr lang="cs-CZ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4) poptávka a </a:t>
            </a:r>
            <a:r>
              <a:rPr lang="cs-CZ" sz="4400">
                <a:solidFill>
                  <a:schemeClr val="accent4">
                    <a:lumMod val="20000"/>
                    <a:lumOff val="80000"/>
                  </a:schemeClr>
                </a:solidFill>
              </a:rPr>
              <a:t>nabídka </a:t>
            </a:r>
          </a:p>
          <a:p>
            <a:pPr algn="r"/>
            <a:r>
              <a:rPr lang="cs-CZ" sz="4400">
                <a:solidFill>
                  <a:schemeClr val="accent4">
                    <a:lumMod val="20000"/>
                    <a:lumOff val="80000"/>
                  </a:schemeClr>
                </a:solidFill>
              </a:rPr>
              <a:t>v prostorové analýze</a:t>
            </a:r>
            <a:endParaRPr lang="cs-CZ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mikroekonomie a makroekonomie </a:t>
            </a:r>
            <a:br>
              <a:rPr lang="cs-CZ" sz="3600" b="1" dirty="0"/>
            </a:br>
            <a:r>
              <a:rPr lang="cs-CZ" sz="3600" b="1" dirty="0"/>
              <a:t>v prostorové analýzy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541" y="1967344"/>
            <a:ext cx="11896165" cy="4890655"/>
          </a:xfrm>
        </p:spPr>
        <p:txBody>
          <a:bodyPr anchor="t">
            <a:normAutofit fontScale="925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mikro a makroekonomické vztahy, prvky, jevy a procesy mají svoji prostorovou dimenzi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na </a:t>
            </a:r>
            <a:r>
              <a:rPr lang="cs-CZ" sz="2200" b="1" dirty="0">
                <a:solidFill>
                  <a:schemeClr val="tx1"/>
                </a:solidFill>
              </a:rPr>
              <a:t>mikroúrovni</a:t>
            </a:r>
            <a:r>
              <a:rPr lang="cs-CZ" sz="2200" dirty="0">
                <a:solidFill>
                  <a:schemeClr val="tx1"/>
                </a:solidFill>
              </a:rPr>
              <a:t> se jedná zejména o chování ekonomických subjektů v prostoru (spotřeba, produkce, směna) a na regionálních trzích (výrobků a služeb, výrobních faktorů), které determinují a jsou determinovány příjmy (důchody), zisky, náklady, strukturou samotných ekonomických subjektů a jejich životní úrovní, dostupnou infrastrukturou, vnějšími a vnitřními úsporami, daněmi, lokální inflací a nezaměstnaností, fází ekonomického cyklu, financováním veřejných aktivit, objemem přímých zahraničních investic, tempem změny regionálního růstu aj. (vstupují nám zde tedy také </a:t>
            </a:r>
            <a:r>
              <a:rPr lang="cs-CZ" sz="2200" b="1" dirty="0">
                <a:solidFill>
                  <a:schemeClr val="tx1"/>
                </a:solidFill>
              </a:rPr>
              <a:t>makroekonomické proměnné</a:t>
            </a:r>
            <a:r>
              <a:rPr lang="cs-CZ" sz="2200" dirty="0">
                <a:solidFill>
                  <a:schemeClr val="tx1"/>
                </a:solidFill>
              </a:rPr>
              <a:t>), kdy tyto ekonomické faktory doplňují faktory sociální a environmentální</a:t>
            </a:r>
          </a:p>
          <a:p>
            <a:pPr lvl="2"/>
            <a:r>
              <a:rPr lang="cs-CZ" sz="2000" dirty="0">
                <a:solidFill>
                  <a:schemeClr val="tx1"/>
                </a:solidFill>
              </a:rPr>
              <a:t>determinují </a:t>
            </a:r>
            <a:r>
              <a:rPr lang="cs-CZ" sz="2000" b="1" dirty="0">
                <a:solidFill>
                  <a:schemeClr val="tx1"/>
                </a:solidFill>
              </a:rPr>
              <a:t>regionální disparity</a:t>
            </a:r>
            <a:r>
              <a:rPr lang="cs-CZ" sz="2000" dirty="0">
                <a:solidFill>
                  <a:schemeClr val="tx1"/>
                </a:solidFill>
              </a:rPr>
              <a:t>, vysvětlují lokální </a:t>
            </a:r>
            <a:r>
              <a:rPr lang="cs-CZ" sz="2000" b="1" dirty="0">
                <a:solidFill>
                  <a:schemeClr val="tx1"/>
                </a:solidFill>
              </a:rPr>
              <a:t>problémy</a:t>
            </a:r>
            <a:r>
              <a:rPr lang="cs-CZ" sz="2000" dirty="0">
                <a:solidFill>
                  <a:schemeClr val="tx1"/>
                </a:solidFill>
              </a:rPr>
              <a:t> a jsou předmětem potenciálního řešení, zejména ze strany veřejného sektoru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jádrem ekonomického systému v kontextu prostorové analýzy je </a:t>
            </a:r>
            <a:r>
              <a:rPr lang="cs-CZ" sz="2200" b="1" dirty="0">
                <a:solidFill>
                  <a:schemeClr val="accent3">
                    <a:lumMod val="50000"/>
                  </a:schemeClr>
                </a:solidFill>
              </a:rPr>
              <a:t>lokální - místní trh výrobků a služeb (zboží)</a:t>
            </a:r>
            <a:r>
              <a:rPr lang="cs-CZ" sz="2200" b="1" dirty="0">
                <a:solidFill>
                  <a:schemeClr val="tx1"/>
                </a:solidFill>
              </a:rPr>
              <a:t>,</a:t>
            </a:r>
            <a:r>
              <a:rPr lang="cs-CZ" sz="2200" dirty="0">
                <a:solidFill>
                  <a:schemeClr val="tx1"/>
                </a:solidFill>
              </a:rPr>
              <a:t> protože přispívá k </a:t>
            </a:r>
            <a:r>
              <a:rPr lang="cs-CZ" sz="2200" b="1" dirty="0">
                <a:solidFill>
                  <a:schemeClr val="accent3">
                    <a:lumMod val="50000"/>
                  </a:schemeClr>
                </a:solidFill>
              </a:rPr>
              <a:t>optimální alokaci zdrojů</a:t>
            </a:r>
            <a:r>
              <a:rPr lang="cs-CZ" sz="2200" dirty="0">
                <a:solidFill>
                  <a:schemeClr val="tx1"/>
                </a:solidFill>
              </a:rPr>
              <a:t> skrze směnnou hodnotu (cenu)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rozdělení vzácných zdrojů mezi jednotlivé subjekty trhu, které umožní jejich nejefektivnější využití s ohledem na potřeby společnosti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místní – regionální (oblastní) trh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306" y="1967345"/>
            <a:ext cx="11304494" cy="4784436"/>
          </a:xfrm>
        </p:spPr>
        <p:txBody>
          <a:bodyPr anchor="t">
            <a:normAutofit/>
          </a:bodyPr>
          <a:lstStyle/>
          <a:p>
            <a:pPr lvl="1"/>
            <a:r>
              <a:rPr lang="cs-CZ" sz="2200" dirty="0">
                <a:solidFill>
                  <a:schemeClr val="tx1"/>
                </a:solidFill>
              </a:rPr>
              <a:t>místo střetu nabídky a poptávky po zboží, na kterém dochází ke směně mezi nabízejícími a prodávajícími</a:t>
            </a:r>
          </a:p>
          <a:p>
            <a:r>
              <a:rPr lang="cs-CZ" sz="2400" dirty="0">
                <a:solidFill>
                  <a:schemeClr val="tx1"/>
                </a:solidFill>
              </a:rPr>
              <a:t>jedna z prvních podob (forem) trhu, která se vztahuje bezprostředně k určitému místu či lokalitě (jarmark, městský trh, regionální trh), která je </a:t>
            </a:r>
            <a:r>
              <a:rPr lang="cs-CZ" sz="2400" b="1" dirty="0">
                <a:solidFill>
                  <a:schemeClr val="tx1"/>
                </a:solidFill>
              </a:rPr>
              <a:t>územně oddělená </a:t>
            </a:r>
            <a:r>
              <a:rPr lang="cs-CZ" sz="2400" dirty="0">
                <a:solidFill>
                  <a:schemeClr val="tx1"/>
                </a:solidFill>
              </a:rPr>
              <a:t>od ostatního prostoru (dnes lze regionální trh ztotožnit s územím krajů (NUTS3), případně okresů (LAU1))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73314E-A6C6-496C-A08F-B983C117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" y="4426156"/>
            <a:ext cx="3514165" cy="24318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F5870E-0EC1-4B63-B600-4FA8EFB1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08" y="4426156"/>
            <a:ext cx="3242459" cy="24318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38B51D0-FF7B-4FE3-B31D-34AFCC2C048F}"/>
              </a:ext>
            </a:extLst>
          </p:cNvPr>
          <p:cNvSpPr txBox="1"/>
          <p:nvPr/>
        </p:nvSpPr>
        <p:spPr>
          <a:xfrm>
            <a:off x="7419272" y="4272677"/>
            <a:ext cx="4602399" cy="255454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regionální trh je součástí trhu národního na úrovni státu, který je součástí trh světového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prvky trhu: nabídka, poptávka, konkurence a cena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nabídka/poptávka: individuální, dílčí (tržní) a agregátní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funkce trhu: co vyrábět (konkurence na straně poptávky), jak vyrábět (konkurence na straně nabídky), pro koho vyrábět (o tom rozhodují důchody, které se formují na trzích výrobních faktorů)</a:t>
            </a:r>
          </a:p>
        </p:txBody>
      </p:sp>
    </p:spTree>
    <p:extLst>
      <p:ext uri="{BB962C8B-B14F-4D97-AF65-F5344CB8AC3E}">
        <p14:creationId xmlns:p14="http://schemas.microsoft.com/office/powerpoint/2010/main" val="385072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poptávka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541" y="1967344"/>
            <a:ext cx="11896165" cy="4890655"/>
          </a:xfrm>
        </p:spPr>
        <p:txBody>
          <a:bodyPr anchor="t">
            <a:normAutofit/>
          </a:bodyPr>
          <a:lstStyle/>
          <a:p>
            <a:pPr lvl="0"/>
            <a:r>
              <a:rPr lang="cs-CZ" sz="1800" dirty="0">
                <a:solidFill>
                  <a:schemeClr val="tx1"/>
                </a:solidFill>
              </a:rPr>
              <a:t>vyjadřuje </a:t>
            </a:r>
            <a:r>
              <a:rPr lang="cs-CZ" dirty="0">
                <a:solidFill>
                  <a:schemeClr val="tx1"/>
                </a:solidFill>
              </a:rPr>
              <a:t>závislost mezi množstvím zboží, které je kupující ochoten koupit, a cenou, jakou je ochoten za zboží zaplatit v určitý čas na určitém místě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jedná se o </a:t>
            </a:r>
            <a:r>
              <a:rPr lang="cs-CZ" b="1" dirty="0">
                <a:solidFill>
                  <a:schemeClr val="tx1"/>
                </a:solidFill>
              </a:rPr>
              <a:t>funkci</a:t>
            </a:r>
            <a:r>
              <a:rPr lang="cs-CZ" dirty="0">
                <a:solidFill>
                  <a:schemeClr val="tx1"/>
                </a:solidFill>
              </a:rPr>
              <a:t> mezi množstvím poptávané produkce a cenou (</a:t>
            </a:r>
            <a:r>
              <a:rPr lang="cs-CZ" b="1" dirty="0"/>
              <a:t>Q=f(P)</a:t>
            </a:r>
            <a:r>
              <a:rPr lang="cs-CZ" dirty="0">
                <a:solidFill>
                  <a:schemeClr val="tx1"/>
                </a:solidFill>
              </a:rPr>
              <a:t>), za kterou jsou kupující ochotni ji koupit (neplést s termínem „poptávané množství“, což je číslo)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regionální poptávku lze chápat jako: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vnitřní – poptávka všech subjektů v dané období uvnitř regionu po zboží nabízeném uvnitř regionu bez ohledu na jeho původ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neohraničená – poptávka všech subjektů uvnitř regionu po zboží nabízeném uvnitř i vně regionu bez ohledu na jeho původ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soustředná – poptávka všech subjektů z i mimo region po zboží nabízeném uvnitř regionu bez ohledu na jeho původ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produkční – poptávka všech subjektů z i mimo region po zboží produkovaném v daném regionu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souhrnná – zahrnuje všechny čtyři předchozí typy</a:t>
            </a:r>
          </a:p>
          <a:p>
            <a:pPr marL="936900" lvl="2" indent="-342900"/>
            <a:r>
              <a:rPr lang="cs-CZ" sz="1600" dirty="0">
                <a:solidFill>
                  <a:schemeClr val="tx1"/>
                </a:solidFill>
              </a:rPr>
              <a:t>v souvislosti s regionální poptávkou se nejčastěji bavíme o poptávce vnitřní</a:t>
            </a:r>
          </a:p>
          <a:p>
            <a:r>
              <a:rPr lang="cs-CZ" dirty="0">
                <a:solidFill>
                  <a:schemeClr val="tx1"/>
                </a:solidFill>
              </a:rPr>
              <a:t>u regionální poptávky se často sleduje cenová pružnost poptávky (citlivost poptávaného množství na změnu ceny), která ovlivňuje tvar poptávkové funkce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poptávka</a:t>
            </a:r>
            <a:endParaRPr lang="cs-CZ" sz="36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4222BF7-A509-4996-A98A-BD11260D1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629424"/>
              </p:ext>
            </p:extLst>
          </p:nvPr>
        </p:nvGraphicFramePr>
        <p:xfrm>
          <a:off x="519953" y="1962373"/>
          <a:ext cx="8794375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563579">
                  <a:extLst>
                    <a:ext uri="{9D8B030D-6E8A-4147-A177-3AD203B41FA5}">
                      <a16:colId xmlns:a16="http://schemas.microsoft.com/office/drawing/2014/main" val="1443609044"/>
                    </a:ext>
                  </a:extLst>
                </a:gridCol>
                <a:gridCol w="6230796">
                  <a:extLst>
                    <a:ext uri="{9D8B030D-6E8A-4147-A177-3AD203B41FA5}">
                      <a16:colId xmlns:a16="http://schemas.microsoft.com/office/drawing/2014/main" val="2744260247"/>
                    </a:ext>
                  </a:extLst>
                </a:gridCol>
              </a:tblGrid>
              <a:tr h="25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Posun po křivce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Posun celé křivky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487704"/>
                  </a:ext>
                </a:extLst>
              </a:tr>
              <a:tr h="50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působí cenový faktor – změna ceny statku vede ke zvýšení nebo snížení poptávaného množství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působí necenový faktor (↑poptávky doprava) – změna preferencí spotřebitele-↑pro daný statek, změna důchodů spotřebitele-↑důchodů, změna ceny komplementů -↓ceny, změna ceny substitutů -↑ceny, změna potencionálních kupců-↑růst jejich počtu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481148"/>
                  </a:ext>
                </a:extLst>
              </a:tr>
              <a:tr h="253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 růstu ceny se pohybujeme po křivce směrem nahoru a naopak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roste-li poptávka posouvá se poptávková křivka doprava a naopak (mění se její poloha)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353319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5112035-BBB4-4E5E-A1A5-5354A1AE3823}"/>
              </a:ext>
            </a:extLst>
          </p:cNvPr>
          <p:cNvSpPr txBox="1">
            <a:spLocks/>
          </p:cNvSpPr>
          <p:nvPr/>
        </p:nvSpPr>
        <p:spPr>
          <a:xfrm>
            <a:off x="147917" y="4275793"/>
            <a:ext cx="11891683" cy="243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regionálně významné faktory polohy křivky poptávky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počet obyvatel (souhrnná kupní síla), místní spotřební vzorce chování, zvyklosti a tradice, kultura, etnická struktura, specifické individuální preference vyplývající z místních poměrů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cena a dostupnost místních komplementů a substitutů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lokální reklama, četnost a forma kontaktů potenciálních spotřebitelů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míra urbanizace s spotřební chování s ní spojené, lokální infrastruktura, místní georeliéf, lokální klima a meteorologické faktory</a:t>
            </a:r>
          </a:p>
          <a:p>
            <a:r>
              <a:rPr lang="cs-CZ" dirty="0">
                <a:solidFill>
                  <a:schemeClr val="tx1"/>
                </a:solidFill>
              </a:rPr>
              <a:t>místní podmínky také ovlivňují výši změn mezního užitku, který se promítá do celkového užitku a „spokojenosti“ spotřebitelů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3C6A581-0404-4A24-BF2F-BDE3A00228C6}"/>
              </a:ext>
            </a:extLst>
          </p:cNvPr>
          <p:cNvCxnSpPr/>
          <p:nvPr/>
        </p:nvCxnSpPr>
        <p:spPr>
          <a:xfrm>
            <a:off x="9646024" y="1962373"/>
            <a:ext cx="0" cy="2268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714070-EAF8-4ABD-A06B-20B907E62B84}"/>
              </a:ext>
            </a:extLst>
          </p:cNvPr>
          <p:cNvCxnSpPr/>
          <p:nvPr/>
        </p:nvCxnSpPr>
        <p:spPr>
          <a:xfrm>
            <a:off x="9646024" y="4240306"/>
            <a:ext cx="2232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louk 10">
            <a:extLst>
              <a:ext uri="{FF2B5EF4-FFF2-40B4-BE49-F238E27FC236}">
                <a16:creationId xmlns:a16="http://schemas.microsoft.com/office/drawing/2014/main" id="{F9DD8C98-6909-4F53-8BFF-ECBD7219DF90}"/>
              </a:ext>
            </a:extLst>
          </p:cNvPr>
          <p:cNvSpPr/>
          <p:nvPr/>
        </p:nvSpPr>
        <p:spPr>
          <a:xfrm rot="10800000">
            <a:off x="10019115" y="676894"/>
            <a:ext cx="3045883" cy="332230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ED42AB24-534A-458D-962C-5729BAA154F9}"/>
              </a:ext>
            </a:extLst>
          </p:cNvPr>
          <p:cNvSpPr/>
          <p:nvPr/>
        </p:nvSpPr>
        <p:spPr>
          <a:xfrm rot="10800000">
            <a:off x="9794997" y="873546"/>
            <a:ext cx="3045883" cy="33223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612B0663-0052-4EE9-A419-C75BF51DF650}"/>
              </a:ext>
            </a:extLst>
          </p:cNvPr>
          <p:cNvSpPr/>
          <p:nvPr/>
        </p:nvSpPr>
        <p:spPr>
          <a:xfrm rot="10800000">
            <a:off x="10275666" y="475616"/>
            <a:ext cx="3045883" cy="33223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3FB535-78A7-4D9E-A151-A19AAEA270E3}"/>
              </a:ext>
            </a:extLst>
          </p:cNvPr>
          <p:cNvSpPr txBox="1"/>
          <p:nvPr/>
        </p:nvSpPr>
        <p:spPr>
          <a:xfrm>
            <a:off x="9395016" y="1962373"/>
            <a:ext cx="2796983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</a:t>
            </a:r>
            <a:r>
              <a:rPr lang="cs-CZ" dirty="0"/>
              <a:t>           </a:t>
            </a:r>
            <a:r>
              <a:rPr lang="cs-CZ" sz="1400" dirty="0"/>
              <a:t>D</a:t>
            </a:r>
            <a:r>
              <a:rPr lang="cs-CZ" sz="1400" baseline="-25000" dirty="0"/>
              <a:t>3</a:t>
            </a:r>
          </a:p>
          <a:p>
            <a:r>
              <a:rPr lang="cs-CZ" sz="1400" dirty="0"/>
              <a:t>           D</a:t>
            </a:r>
            <a:r>
              <a:rPr lang="cs-CZ" sz="1400" baseline="-25000" dirty="0"/>
              <a:t>1</a:t>
            </a:r>
          </a:p>
          <a:p>
            <a:r>
              <a:rPr lang="cs-CZ" sz="1400" dirty="0"/>
              <a:t>       D</a:t>
            </a:r>
            <a:r>
              <a:rPr lang="cs-CZ" sz="1400" baseline="-25000" dirty="0"/>
              <a:t>2</a:t>
            </a:r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r>
              <a:rPr lang="cs-CZ" sz="1400" baseline="-25000" dirty="0"/>
              <a:t>                                                                                                  </a:t>
            </a:r>
          </a:p>
          <a:p>
            <a:r>
              <a:rPr lang="cs-CZ" sz="1400" baseline="-25000" dirty="0"/>
              <a:t>                                                                         </a:t>
            </a:r>
            <a:r>
              <a:rPr lang="cs-CZ" sz="1600" dirty="0"/>
              <a:t>Q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DF4A0C3-3FCC-45A3-AC52-6D6FF7A2980F}"/>
              </a:ext>
            </a:extLst>
          </p:cNvPr>
          <p:cNvCxnSpPr/>
          <p:nvPr/>
        </p:nvCxnSpPr>
        <p:spPr>
          <a:xfrm>
            <a:off x="10425953" y="3429000"/>
            <a:ext cx="367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7F73291-BD38-4C6E-97CD-A5F657EAEF17}"/>
              </a:ext>
            </a:extLst>
          </p:cNvPr>
          <p:cNvCxnSpPr/>
          <p:nvPr/>
        </p:nvCxnSpPr>
        <p:spPr>
          <a:xfrm flipH="1">
            <a:off x="10019115" y="3361765"/>
            <a:ext cx="256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3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nabídka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541" y="1967344"/>
            <a:ext cx="11896165" cy="4890655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cs-CZ" dirty="0">
                <a:solidFill>
                  <a:schemeClr val="tx1"/>
                </a:solidFill>
              </a:rPr>
              <a:t>souhrn všech zamýšlených prodejů, se kterými přicházejí výrobci na trh (celková nabídka je určena objemem výroby všech výrobců a cenami, za které chtějí své výrobky prodat) v určitý čas na určitém místě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zda se jim podaří prodat vše, co vyrobili a zda se jim podaří prodat vše za ceny které zamýšleli, to ukáže trh</a:t>
            </a:r>
          </a:p>
          <a:p>
            <a:pPr lvl="0"/>
            <a:r>
              <a:rPr lang="cs-CZ" b="1" dirty="0">
                <a:solidFill>
                  <a:schemeClr val="tx1"/>
                </a:solidFill>
              </a:rPr>
              <a:t>regionální nabídka je úzce spojena s problematikou lokalizace ekonomických činností a je ovlivněna regionálními podmínkami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regionální nabídku lze chápat jako: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vnitřní – nabídka všech subjektů v dané období uvnitř regionu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soustředná – nabídka pro všech subjektů v regionu uskutečňovaná producenty (nabízejícími) i mimo území regionu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produkční – nabídka produktů vznikající uvnitř regionu nabízena v i mimo region</a:t>
            </a:r>
          </a:p>
          <a:p>
            <a:pPr marL="666900" lvl="1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souhrnná – zahrnuje první dva předchozí typy</a:t>
            </a:r>
          </a:p>
          <a:p>
            <a:pPr marL="936900" lvl="2" indent="-342900"/>
            <a:r>
              <a:rPr lang="cs-CZ" sz="1600" dirty="0">
                <a:solidFill>
                  <a:schemeClr val="tx1"/>
                </a:solidFill>
              </a:rPr>
              <a:t>v souvislosti s regionální nabídkou se nejčastěji bavíme o nabídce souhrnné</a:t>
            </a:r>
          </a:p>
          <a:p>
            <a:r>
              <a:rPr lang="cs-CZ" dirty="0">
                <a:solidFill>
                  <a:schemeClr val="tx1"/>
                </a:solidFill>
              </a:rPr>
              <a:t>nabízené množství představuje objem produkce při určité ceně (jeden bod v grafu, číslo) zatímco nabídka vyjadřuje funkční vztah mezi množstvím vyráběné a nabízené produkce a cenou, za kterou jsou ochotni nabízející prodat, je znázorněna celou křivkou nabídky a jedná se o funkci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3FB535-78A7-4D9E-A151-A19AAEA270E3}"/>
              </a:ext>
            </a:extLst>
          </p:cNvPr>
          <p:cNvSpPr txBox="1"/>
          <p:nvPr/>
        </p:nvSpPr>
        <p:spPr>
          <a:xfrm>
            <a:off x="9395016" y="1962373"/>
            <a:ext cx="2796983" cy="248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</a:t>
            </a:r>
            <a:r>
              <a:rPr lang="cs-CZ" dirty="0"/>
              <a:t>            </a:t>
            </a:r>
            <a:r>
              <a:rPr lang="cs-CZ" sz="1400" dirty="0"/>
              <a:t>S</a:t>
            </a:r>
            <a:r>
              <a:rPr lang="cs-CZ" sz="1400" baseline="-25000" dirty="0"/>
              <a:t>3</a:t>
            </a:r>
          </a:p>
          <a:p>
            <a:r>
              <a:rPr lang="cs-CZ" sz="1400" dirty="0"/>
              <a:t>           S</a:t>
            </a:r>
            <a:r>
              <a:rPr lang="cs-CZ" sz="1400" baseline="-25000" dirty="0"/>
              <a:t>1</a:t>
            </a:r>
          </a:p>
          <a:p>
            <a:r>
              <a:rPr lang="cs-CZ" sz="1400" dirty="0"/>
              <a:t>     S</a:t>
            </a:r>
            <a:r>
              <a:rPr lang="cs-CZ" sz="1400" baseline="-25000" dirty="0"/>
              <a:t>2</a:t>
            </a:r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endParaRPr lang="cs-CZ" sz="1400" baseline="-25000" dirty="0"/>
          </a:p>
          <a:p>
            <a:r>
              <a:rPr lang="cs-CZ" sz="1400" baseline="-25000" dirty="0"/>
              <a:t>                                                                                                  </a:t>
            </a:r>
          </a:p>
          <a:p>
            <a:r>
              <a:rPr lang="cs-CZ" sz="1400" baseline="-25000" dirty="0"/>
              <a:t>                                                                         </a:t>
            </a:r>
            <a:r>
              <a:rPr lang="cs-CZ" sz="1600" dirty="0"/>
              <a:t>Q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regionální nabídka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5112035-BBB4-4E5E-A1A5-5354A1AE3823}"/>
              </a:ext>
            </a:extLst>
          </p:cNvPr>
          <p:cNvSpPr txBox="1">
            <a:spLocks/>
          </p:cNvSpPr>
          <p:nvPr/>
        </p:nvSpPr>
        <p:spPr>
          <a:xfrm>
            <a:off x="147917" y="3797924"/>
            <a:ext cx="8916915" cy="29166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nabídka úzce souvisí s výrobními náklady a cenou vstupů, přičemž jejich prostorová dimenze je výrazná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prostorová diferenciace je v regionech velmi rozličná (georeliéf, klima, infrastruktura, dopravní spojení, osídlení apod.)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zejména ve mzdách (také v souvislosti s individuální - zpětně zakřivenou nabídkovou křivkou práce; preference volného času), úrovni využívané technologie, v produktivitě práce, v dostupnosti zdrojů, v dopravních nákladech aj.</a:t>
            </a:r>
          </a:p>
          <a:p>
            <a:r>
              <a:rPr lang="cs-CZ" dirty="0">
                <a:solidFill>
                  <a:schemeClr val="tx1"/>
                </a:solidFill>
              </a:rPr>
              <a:t>další regionálně významné faktory polohy křivky nabídky (také ve smyslu zvýšit počet firem)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organizace výroby, management, konkurence, výrobní tradice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lokální daňový systém (regionalizace fiskální politiky), veřejná správa, sociální klima, regionální politika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technická infrastruktura, meteoritické vlivy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3C6A581-0404-4A24-BF2F-BDE3A00228C6}"/>
              </a:ext>
            </a:extLst>
          </p:cNvPr>
          <p:cNvCxnSpPr/>
          <p:nvPr/>
        </p:nvCxnSpPr>
        <p:spPr>
          <a:xfrm>
            <a:off x="9646024" y="1962373"/>
            <a:ext cx="0" cy="2268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714070-EAF8-4ABD-A06B-20B907E62B84}"/>
              </a:ext>
            </a:extLst>
          </p:cNvPr>
          <p:cNvCxnSpPr/>
          <p:nvPr/>
        </p:nvCxnSpPr>
        <p:spPr>
          <a:xfrm>
            <a:off x="9646024" y="4240306"/>
            <a:ext cx="2232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DF4A0C3-3FCC-45A3-AC52-6D6FF7A2980F}"/>
              </a:ext>
            </a:extLst>
          </p:cNvPr>
          <p:cNvCxnSpPr/>
          <p:nvPr/>
        </p:nvCxnSpPr>
        <p:spPr>
          <a:xfrm>
            <a:off x="10425953" y="3429000"/>
            <a:ext cx="367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7F73291-BD38-4C6E-97CD-A5F657EAEF17}"/>
              </a:ext>
            </a:extLst>
          </p:cNvPr>
          <p:cNvCxnSpPr/>
          <p:nvPr/>
        </p:nvCxnSpPr>
        <p:spPr>
          <a:xfrm flipH="1">
            <a:off x="10085294" y="3505200"/>
            <a:ext cx="256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588A339-D045-41A9-99BA-3681FC00F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93912"/>
              </p:ext>
            </p:extLst>
          </p:nvPr>
        </p:nvGraphicFramePr>
        <p:xfrm>
          <a:off x="451075" y="2043057"/>
          <a:ext cx="8295059" cy="17116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556574">
                  <a:extLst>
                    <a:ext uri="{9D8B030D-6E8A-4147-A177-3AD203B41FA5}">
                      <a16:colId xmlns:a16="http://schemas.microsoft.com/office/drawing/2014/main" val="826084361"/>
                    </a:ext>
                  </a:extLst>
                </a:gridCol>
                <a:gridCol w="4738485">
                  <a:extLst>
                    <a:ext uri="{9D8B030D-6E8A-4147-A177-3AD203B41FA5}">
                      <a16:colId xmlns:a16="http://schemas.microsoft.com/office/drawing/2014/main" val="503622641"/>
                    </a:ext>
                  </a:extLst>
                </a:gridCol>
              </a:tblGrid>
              <a:tr h="244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Posun po křivce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Posun celé křivky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660321"/>
                  </a:ext>
                </a:extLst>
              </a:tr>
              <a:tr h="733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působí cenový faktor – změna nabízeného množství vlivem změny ceny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působí necenový faktor – změna nabídky vyvolaná jinými než cenovými vlivy – zavádění nových technologií, změna cen výrobních faktorů, změna nákladů na výrobu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4657"/>
                  </a:ext>
                </a:extLst>
              </a:tr>
              <a:tr h="7335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růstu ceny se pohybujeme po křivce směrem nahoru (zvýšení nabízeného množství) a naopak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poste-li nabídka posouvá se nabídková křivka doprava a naopak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308395"/>
                  </a:ext>
                </a:extLst>
              </a:tr>
            </a:tbl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6326D66F-EFAD-4FDE-B72A-260461C25790}"/>
              </a:ext>
            </a:extLst>
          </p:cNvPr>
          <p:cNvSpPr/>
          <p:nvPr/>
        </p:nvSpPr>
        <p:spPr>
          <a:xfrm>
            <a:off x="9081248" y="4508319"/>
            <a:ext cx="311075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2"/>
            <a:r>
              <a:rPr lang="cs-CZ" sz="1600" i="1" u="sng" dirty="0"/>
              <a:t>regionalizace fiskální politiky</a:t>
            </a:r>
            <a:r>
              <a:rPr lang="cs-CZ" sz="1600" dirty="0"/>
              <a:t>, resp. regionalizace daní a odvodů, kdy se se centrální autority hospodářské politiky snaží ovlivňovat celkovou poptávku v jednotlivcích regionech (snižují daňové sazby v regionech, které trpí nízkou úrovní poptávky a opačně; stát jako odběratel zboží a služeb)</a:t>
            </a:r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B091E68C-1A0A-4150-8AF4-9DCD19D595E0}"/>
              </a:ext>
            </a:extLst>
          </p:cNvPr>
          <p:cNvSpPr/>
          <p:nvPr/>
        </p:nvSpPr>
        <p:spPr>
          <a:xfrm rot="10800000">
            <a:off x="10085294" y="1066798"/>
            <a:ext cx="2608066" cy="296870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08826F82-E626-437D-894F-F5E1DC7FE1C9}"/>
              </a:ext>
            </a:extLst>
          </p:cNvPr>
          <p:cNvSpPr/>
          <p:nvPr/>
        </p:nvSpPr>
        <p:spPr>
          <a:xfrm rot="10800000">
            <a:off x="9755110" y="1208384"/>
            <a:ext cx="2608066" cy="296870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louk 19">
            <a:extLst>
              <a:ext uri="{FF2B5EF4-FFF2-40B4-BE49-F238E27FC236}">
                <a16:creationId xmlns:a16="http://schemas.microsoft.com/office/drawing/2014/main" id="{D4F7B2E8-1C0F-4BF6-8951-14A22052E515}"/>
              </a:ext>
            </a:extLst>
          </p:cNvPr>
          <p:cNvSpPr/>
          <p:nvPr/>
        </p:nvSpPr>
        <p:spPr>
          <a:xfrm rot="10800000">
            <a:off x="10415860" y="854288"/>
            <a:ext cx="2608066" cy="296870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2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2409</TotalTime>
  <Words>1180</Words>
  <Application>Microsoft Office PowerPoint</Application>
  <PresentationFormat>Širokoúhlá obrazovka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Wingdings 2</vt:lpstr>
      <vt:lpstr>Dividenda</vt:lpstr>
      <vt:lpstr>Prostorová ekonomie</vt:lpstr>
      <vt:lpstr>mikroekonomie a makroekonomie  v prostorové analýzy</vt:lpstr>
      <vt:lpstr>místní – regionální (oblastní) trh</vt:lpstr>
      <vt:lpstr>regionální poptávka</vt:lpstr>
      <vt:lpstr>regionální poptávka</vt:lpstr>
      <vt:lpstr>regionální nabídka</vt:lpstr>
      <vt:lpstr>regionální nabídka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206</cp:revision>
  <cp:lastPrinted>2024-09-04T10:46:08Z</cp:lastPrinted>
  <dcterms:created xsi:type="dcterms:W3CDTF">2017-12-11T08:34:25Z</dcterms:created>
  <dcterms:modified xsi:type="dcterms:W3CDTF">2024-09-04T10:51:57Z</dcterms:modified>
</cp:coreProperties>
</file>