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0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2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23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2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2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27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2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63" r:id="rId3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8"/>
    <p:restoredTop sz="94624"/>
  </p:normalViewPr>
  <p:slideViewPr>
    <p:cSldViewPr>
      <p:cViewPr varScale="1">
        <p:scale>
          <a:sx n="93" d="100"/>
          <a:sy n="93" d="100"/>
        </p:scale>
        <p:origin x="804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884271410518129E-2"/>
          <c:y val="0.10156225316026665"/>
          <c:w val="0.91860071262041965"/>
          <c:h val="0.61917432195975508"/>
        </c:manualLayout>
      </c:layout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0"/>
                  <c:y val="-2.8060326608944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C13-6E4D-B59F-981E9CC499B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0864197530864196E-3"/>
                  <c:y val="-2.2448261287155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C13-6E4D-B59F-981E9CC499B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0864197530864196E-3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C13-6E4D-B59F-981E9CC499B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432098765432098E-3"/>
                  <c:y val="-3.9284457252522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C13-6E4D-B59F-981E9CC499BD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1728395061728392E-3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C13-6E4D-B59F-981E9CC499BD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7.716049382716049E-3"/>
                  <c:y val="-3.0866359269839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C13-6E4D-B59F-981E9CC499B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'[dotazníky_karvina_vyhodnoceni (1).xlsx]otázka1'!$C$10:$H$10</c:f>
              <c:strCache>
                <c:ptCount val="6"/>
                <c:pt idx="0">
                  <c:v>Magistrát města Karviná</c:v>
                </c:pt>
                <c:pt idx="1">
                  <c:v>Veletrh sociálních služeb</c:v>
                </c:pt>
                <c:pt idx="2">
                  <c:v>Infocentrum města Karviné</c:v>
                </c:pt>
                <c:pt idx="3">
                  <c:v>Praktický lékař</c:v>
                </c:pt>
                <c:pt idx="4">
                  <c:v>Internet, místní tisk</c:v>
                </c:pt>
                <c:pt idx="5">
                  <c:v>Jiné</c:v>
                </c:pt>
              </c:strCache>
            </c:strRef>
          </c:cat>
          <c:val>
            <c:numRef>
              <c:f>'[dotazníky_karvina_vyhodnoceni (1).xlsx]otázka1'!$C$11:$H$11</c:f>
              <c:numCache>
                <c:formatCode>0.00</c:formatCode>
                <c:ptCount val="6"/>
                <c:pt idx="0">
                  <c:v>30.738804915948581</c:v>
                </c:pt>
                <c:pt idx="1">
                  <c:v>6.3992089278146631</c:v>
                </c:pt>
                <c:pt idx="2">
                  <c:v>15.722559683571124</c:v>
                </c:pt>
                <c:pt idx="3">
                  <c:v>12.148608560531148</c:v>
                </c:pt>
                <c:pt idx="4">
                  <c:v>33.140274050007065</c:v>
                </c:pt>
                <c:pt idx="5">
                  <c:v>1.8505438621274191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C13-6E4D-B59F-981E9CC499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1734016"/>
        <c:axId val="301726960"/>
        <c:axId val="0"/>
      </c:bar3DChart>
      <c:catAx>
        <c:axId val="30173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1726960"/>
        <c:crosses val="autoZero"/>
        <c:auto val="1"/>
        <c:lblAlgn val="ctr"/>
        <c:lblOffset val="100"/>
        <c:noMultiLvlLbl val="0"/>
      </c:catAx>
      <c:valAx>
        <c:axId val="30172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173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2200" b="0" dirty="0">
                <a:solidFill>
                  <a:schemeClr val="tx1">
                    <a:lumMod val="75000"/>
                  </a:schemeClr>
                </a:solidFill>
              </a:rPr>
              <a:t>Volnočasové aktivity pro děti, mládež a dospělé s mentálním postižením</a:t>
            </a:r>
          </a:p>
        </c:rich>
      </c:tx>
      <c:layout>
        <c:manualLayout>
          <c:xMode val="edge"/>
          <c:yMode val="edge"/>
          <c:x val="0.14308379597903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913333230585826E-2"/>
          <c:y val="0.20121737681320434"/>
          <c:w val="0.98408666676941414"/>
          <c:h val="0.7973350183312966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1E3-4F45-9A82-012DF6A76EB4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1E3-4F45-9A82-012DF6A76EB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'[dotazníky_karvina_vyhodnoceni.xlsx]otázka 3'!$C$55:$D$55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'[dotazníky_karvina_vyhodnoceni.xlsx]otázka 3'!$C$56:$D$56</c:f>
              <c:numCache>
                <c:formatCode>General</c:formatCode>
                <c:ptCount val="2"/>
                <c:pt idx="0">
                  <c:v>873</c:v>
                </c:pt>
                <c:pt idx="1">
                  <c:v>3838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1E3-4F45-9A82-012DF6A76EB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2200" b="0" dirty="0">
                <a:solidFill>
                  <a:schemeClr val="tx1">
                    <a:lumMod val="75000"/>
                  </a:schemeClr>
                </a:solidFill>
              </a:rPr>
              <a:t>Využíváte nebo jste v minulosti využíval/a nějakou sociální službu?</a:t>
            </a:r>
          </a:p>
        </c:rich>
      </c:tx>
      <c:layout>
        <c:manualLayout>
          <c:xMode val="edge"/>
          <c:yMode val="edge"/>
          <c:x val="0.1502583314506801"/>
          <c:y val="7.054771692034218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3816196716531896E-2"/>
          <c:y val="0.20659898900122209"/>
          <c:w val="0.95701627688190072"/>
          <c:h val="0.7859318409065659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48A-7448-A7D5-F08AA58821A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48A-7448-A7D5-F08AA58821A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48A-7448-A7D5-F08AA58821AC}"/>
              </c:ext>
            </c:extLst>
          </c:dPt>
          <c:dLbls>
            <c:dLbl>
              <c:idx val="0"/>
              <c:layout>
                <c:manualLayout>
                  <c:x val="-9.9599910502956704E-2"/>
                  <c:y val="0.109525330518831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48A-7448-A7D5-F08AA58821A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3539397737117355E-2"/>
                  <c:y val="0.1282385290523274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48A-7448-A7D5-F08AA58821A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'[dotazníky_karvina_vyhodnoceni.xlsx]otázka 4'!$C$6:$E$6</c:f>
              <c:strCache>
                <c:ptCount val="3"/>
                <c:pt idx="0">
                  <c:v>ano</c:v>
                </c:pt>
                <c:pt idx="1">
                  <c:v>ne </c:v>
                </c:pt>
                <c:pt idx="2">
                  <c:v>nepamatuji</c:v>
                </c:pt>
              </c:strCache>
            </c:strRef>
          </c:cat>
          <c:val>
            <c:numRef>
              <c:f>'[dotazníky_karvina_vyhodnoceni.xlsx]otázka 4'!$C$7:$E$7</c:f>
              <c:numCache>
                <c:formatCode>General</c:formatCode>
                <c:ptCount val="3"/>
                <c:pt idx="0">
                  <c:v>860</c:v>
                </c:pt>
                <c:pt idx="1">
                  <c:v>3165</c:v>
                </c:pt>
                <c:pt idx="2">
                  <c:v>705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48A-7448-A7D5-F08AA58821A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438008477953104E-3"/>
          <c:y val="0.13874030336498558"/>
          <c:w val="0.94224796608818762"/>
          <c:h val="0.8092709197888687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794-7347-A164-CF5FC42ACD2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794-7347-A164-CF5FC42ACD20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794-7347-A164-CF5FC42ACD20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794-7347-A164-CF5FC42ACD20}"/>
              </c:ext>
            </c:extLst>
          </c:dPt>
          <c:dLbls>
            <c:dLbl>
              <c:idx val="0"/>
              <c:layout>
                <c:manualLayout>
                  <c:x val="-8.8041270421966147E-2"/>
                  <c:y val="0.120144874970319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794-7347-A164-CF5FC42ACD2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1211181794194261"/>
                  <c:y val="5.767959333494532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794-7347-A164-CF5FC42ACD2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5047950672487194E-2"/>
                  <c:y val="0.102361175555657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794-7347-A164-CF5FC42ACD2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'[dotazníky_karvina_vyhodnoceni.xlsx]otázka 5'!$C$6:$F$6</c:f>
              <c:strCache>
                <c:ptCount val="4"/>
                <c:pt idx="0">
                  <c:v>velmi spokojený</c:v>
                </c:pt>
                <c:pt idx="1">
                  <c:v>spokojený</c:v>
                </c:pt>
                <c:pt idx="2">
                  <c:v>nespokojený</c:v>
                </c:pt>
                <c:pt idx="3">
                  <c:v>velmi nespokojený</c:v>
                </c:pt>
              </c:strCache>
            </c:strRef>
          </c:cat>
          <c:val>
            <c:numRef>
              <c:f>'[dotazníky_karvina_vyhodnoceni.xlsx]otázka 5'!$C$7:$F$7</c:f>
              <c:numCache>
                <c:formatCode>General</c:formatCode>
                <c:ptCount val="4"/>
                <c:pt idx="0">
                  <c:v>157</c:v>
                </c:pt>
                <c:pt idx="1">
                  <c:v>579</c:v>
                </c:pt>
                <c:pt idx="2">
                  <c:v>191</c:v>
                </c:pt>
                <c:pt idx="3">
                  <c:v>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794-7347-A164-CF5FC42ACD2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605350680467875"/>
          <c:y val="6.9041892948713754E-2"/>
          <c:w val="0.25394649319532114"/>
          <c:h val="0.85154154984958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0"/>
                  <c:y val="-6.91644283532766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08-8F4C-B248-942C1ADCD48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0480479845769964E-3"/>
                  <c:y val="-2.0749328505983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08-8F4C-B248-942C1ADCD48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1.72911070883191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08-8F4C-B248-942C1ADCD48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080079974294995E-3"/>
                  <c:y val="-2.4207549923646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A08-8F4C-B248-942C1ADCD48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7.5400399871474975E-3"/>
                  <c:y val="-1.7291107088319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08-8F4C-B248-942C1ADCD484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7.5400399871474975E-3"/>
                  <c:y val="-1.3832885670655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A08-8F4C-B248-942C1ADCD484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7.5400399871474975E-3"/>
                  <c:y val="-1.383288567065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A08-8F4C-B248-942C1ADCD484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5080079974294995E-3"/>
                  <c:y val="-1.03746642529914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A08-8F4C-B248-942C1ADCD48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'[dotazníky_karvina_vyhodnoceni.xlsx]otázka 8'!$C$9:$J$9</c:f>
              <c:strCache>
                <c:ptCount val="8"/>
                <c:pt idx="0">
                  <c:v>nezaměstnanost </c:v>
                </c:pt>
                <c:pt idx="1">
                  <c:v>bydlení</c:v>
                </c:pt>
                <c:pt idx="2">
                  <c:v>dluhová problematika</c:v>
                </c:pt>
                <c:pt idx="3">
                  <c:v>péče o dítě</c:v>
                </c:pt>
                <c:pt idx="4">
                  <c:v>péče o seniora</c:v>
                </c:pt>
                <c:pt idx="5">
                  <c:v>zdravotní handicap</c:v>
                </c:pt>
                <c:pt idx="6">
                  <c:v>potíže se závislostmi</c:v>
                </c:pt>
                <c:pt idx="7">
                  <c:v>péče o osobu blízkou</c:v>
                </c:pt>
              </c:strCache>
            </c:strRef>
          </c:cat>
          <c:val>
            <c:numRef>
              <c:f>'[dotazníky_karvina_vyhodnoceni.xlsx]otázka 8'!$C$10:$J$10</c:f>
              <c:numCache>
                <c:formatCode>0.00</c:formatCode>
                <c:ptCount val="8"/>
                <c:pt idx="0">
                  <c:v>28.479242847924287</c:v>
                </c:pt>
                <c:pt idx="1">
                  <c:v>15.293611529361154</c:v>
                </c:pt>
                <c:pt idx="2">
                  <c:v>7.5500107550010753</c:v>
                </c:pt>
                <c:pt idx="3">
                  <c:v>13.529791352979133</c:v>
                </c:pt>
                <c:pt idx="4">
                  <c:v>14.110561411056141</c:v>
                </c:pt>
                <c:pt idx="5">
                  <c:v>5.1408905140890511</c:v>
                </c:pt>
                <c:pt idx="6">
                  <c:v>4.8827704882770488</c:v>
                </c:pt>
                <c:pt idx="7">
                  <c:v>11.013121101312111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08-8F4C-B248-942C1ADCD4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63059064"/>
        <c:axId val="363058280"/>
        <c:axId val="0"/>
      </c:bar3DChart>
      <c:catAx>
        <c:axId val="363059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3058280"/>
        <c:crosses val="autoZero"/>
        <c:auto val="1"/>
        <c:lblAlgn val="ctr"/>
        <c:lblOffset val="100"/>
        <c:noMultiLvlLbl val="0"/>
      </c:catAx>
      <c:valAx>
        <c:axId val="363058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3059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324984416479771E-2"/>
          <c:y val="4.10059993334074E-2"/>
          <c:w val="0.95667501558352019"/>
          <c:h val="0.60534329518942342"/>
        </c:manualLayout>
      </c:layout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5122117048757973E-3"/>
                  <c:y val="-2.11643150761026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78C-5145-ADD5-9E64B767A7F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7723560991114223E-17"/>
                  <c:y val="-3.1746472614153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78C-5145-ADD5-9E64B767A7F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5610585243790556E-3"/>
                  <c:y val="-1.0582157538051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78C-5145-ADD5-9E64B767A7F2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5610585243790556E-3"/>
                  <c:y val="-2.1164315076102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A78C-5145-ADD5-9E64B767A7F2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048846819503244E-3"/>
                  <c:y val="-1.4109543384068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78C-5145-ADD5-9E64B767A7F2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3609905343882189E-2"/>
                  <c:y val="-1.7636929230085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78C-5145-ADD5-9E64B767A7F2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5366351146274332E-3"/>
                  <c:y val="-2.46917009221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78C-5145-ADD5-9E64B767A7F2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2097693639006379E-2"/>
                  <c:y val="-3.1746472614153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A78C-5145-ADD5-9E64B767A7F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'[dotazníky_karvina_vyhodnoceni.xlsx]otázka 9'!$C$12:$J$12</c:f>
              <c:strCache>
                <c:ptCount val="8"/>
                <c:pt idx="0">
                  <c:v>kvalita</c:v>
                </c:pt>
                <c:pt idx="1">
                  <c:v>cena poskytovaných služeb</c:v>
                </c:pt>
                <c:pt idx="2">
                  <c:v>přístup personálu</c:v>
                </c:pt>
                <c:pt idx="3">
                  <c:v>dopravní dostupnost</c:v>
                </c:pt>
                <c:pt idx="4">
                  <c:v>informovanost občanů o využití služeb</c:v>
                </c:pt>
                <c:pt idx="5">
                  <c:v>kapacita služby</c:v>
                </c:pt>
                <c:pt idx="6">
                  <c:v>chybějící služba</c:v>
                </c:pt>
                <c:pt idx="7">
                  <c:v>vše je v pořádku</c:v>
                </c:pt>
              </c:strCache>
            </c:strRef>
          </c:cat>
          <c:val>
            <c:numRef>
              <c:f>'[dotazníky_karvina_vyhodnoceni.xlsx]otázka 9'!$C$13:$J$13</c:f>
              <c:numCache>
                <c:formatCode>0.00</c:formatCode>
                <c:ptCount val="8"/>
                <c:pt idx="0">
                  <c:v>13.067807768268597</c:v>
                </c:pt>
                <c:pt idx="1">
                  <c:v>13.874259381171825</c:v>
                </c:pt>
                <c:pt idx="2">
                  <c:v>15.141540487162608</c:v>
                </c:pt>
                <c:pt idx="3">
                  <c:v>8.0151415404871624</c:v>
                </c:pt>
                <c:pt idx="4">
                  <c:v>25.757077024358132</c:v>
                </c:pt>
                <c:pt idx="5">
                  <c:v>8.8545095457537855</c:v>
                </c:pt>
                <c:pt idx="6">
                  <c:v>0.29624753127057274</c:v>
                </c:pt>
                <c:pt idx="7">
                  <c:v>14.99341672152732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8C-5145-ADD5-9E64B767A7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63060632"/>
        <c:axId val="363063768"/>
        <c:axId val="0"/>
      </c:bar3DChart>
      <c:catAx>
        <c:axId val="363060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3063768"/>
        <c:crosses val="autoZero"/>
        <c:auto val="1"/>
        <c:lblAlgn val="ctr"/>
        <c:lblOffset val="100"/>
        <c:noMultiLvlLbl val="0"/>
      </c:catAx>
      <c:valAx>
        <c:axId val="363063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3060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0" dirty="0">
                <a:solidFill>
                  <a:schemeClr val="tx1">
                    <a:lumMod val="75000"/>
                  </a:schemeClr>
                </a:solidFill>
              </a:rPr>
              <a:t>Víte, že město Karviná vydává katalog sociálních služeb s kontakty na jednotlivé organizace?</a:t>
            </a:r>
          </a:p>
        </c:rich>
      </c:tx>
      <c:layout>
        <c:manualLayout>
          <c:xMode val="edge"/>
          <c:yMode val="edge"/>
          <c:x val="0.11006449495107751"/>
          <c:y val="3.43310843354204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1715713677705298"/>
          <c:w val="0.96107949220840827"/>
          <c:h val="0.68501318845819781"/>
        </c:manualLayout>
      </c:layout>
      <c:pie3DChart>
        <c:varyColors val="1"/>
        <c:ser>
          <c:idx val="0"/>
          <c:order val="0"/>
          <c:spPr>
            <a:ln>
              <a:solidFill>
                <a:srgbClr val="000000"/>
              </a:solidFill>
            </a:ln>
          </c:spPr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solidFill>
                  <a:srgbClr val="000000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206-DE4A-81EC-6870B681763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solidFill>
                  <a:srgbClr val="000000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206-DE4A-81EC-6870B6817630}"/>
              </c:ext>
            </c:extLst>
          </c:dPt>
          <c:dPt>
            <c:idx val="2"/>
            <c:bubble3D val="0"/>
            <c:explosion val="1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solidFill>
                  <a:srgbClr val="000000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206-DE4A-81EC-6870B6817630}"/>
              </c:ext>
            </c:extLst>
          </c:dPt>
          <c:dLbls>
            <c:dLbl>
              <c:idx val="2"/>
              <c:layout>
                <c:manualLayout>
                  <c:x val="0.11722709228889094"/>
                  <c:y val="-9.212388211639725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206-DE4A-81EC-6870B681763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'[dotazníky_karvina_vyhodnoceni (1).xlsx]otázka 2'!$C$7:$E$7</c:f>
              <c:strCache>
                <c:ptCount val="3"/>
                <c:pt idx="0">
                  <c:v>Ano - ale nepřišel jsem s ním do kontaktu</c:v>
                </c:pt>
                <c:pt idx="1">
                  <c:v>Ano - již jsem si jej prohlížel</c:v>
                </c:pt>
                <c:pt idx="2">
                  <c:v>ne</c:v>
                </c:pt>
              </c:strCache>
            </c:strRef>
          </c:cat>
          <c:val>
            <c:numRef>
              <c:f>'[dotazníky_karvina_vyhodnoceni (1).xlsx]otázka 2'!$C$8:$E$8</c:f>
              <c:numCache>
                <c:formatCode>General</c:formatCode>
                <c:ptCount val="3"/>
                <c:pt idx="0">
                  <c:v>1270</c:v>
                </c:pt>
                <c:pt idx="1">
                  <c:v>846</c:v>
                </c:pt>
                <c:pt idx="2">
                  <c:v>2663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206-DE4A-81EC-6870B6817630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193528419096153"/>
          <c:y val="0.30776031027899231"/>
          <c:w val="0.27658534022667997"/>
          <c:h val="0.644795929122543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0" dirty="0">
                <a:solidFill>
                  <a:schemeClr val="tx1">
                    <a:lumMod val="75000"/>
                  </a:schemeClr>
                </a:solidFill>
              </a:rPr>
              <a:t>Závislosti (alkohol, drogy, hrací automaty)</a:t>
            </a:r>
          </a:p>
        </c:rich>
      </c:tx>
      <c:layout>
        <c:manualLayout>
          <c:xMode val="edge"/>
          <c:yMode val="edge"/>
          <c:x val="0.22916413375453043"/>
          <c:y val="2.45003036024720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4232449015098956E-2"/>
          <c:y val="0.15017434062401422"/>
          <c:w val="0.92576755098490104"/>
          <c:h val="0.8279421786317151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4E4-414A-8250-664BB47F0137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4E4-414A-8250-664BB47F01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'[dotazníky_karvina_vyhodnoceni (1).xlsx]otázka 3'!$C$9:$D$9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'[dotazníky_karvina_vyhodnoceni (1).xlsx]otázka 3'!$C$10:$D$10</c:f>
              <c:numCache>
                <c:formatCode>General</c:formatCode>
                <c:ptCount val="2"/>
                <c:pt idx="0">
                  <c:v>1654</c:v>
                </c:pt>
                <c:pt idx="1">
                  <c:v>3184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4E4-414A-8250-664BB47F013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2200" b="0" dirty="0">
                <a:solidFill>
                  <a:schemeClr val="tx1">
                    <a:lumMod val="75000"/>
                  </a:schemeClr>
                </a:solidFill>
              </a:rPr>
              <a:t>Nezaměstnanost</a:t>
            </a:r>
          </a:p>
        </c:rich>
      </c:tx>
      <c:layout>
        <c:manualLayout>
          <c:xMode val="edge"/>
          <c:yMode val="edge"/>
          <c:x val="0.37965216050145434"/>
          <c:y val="2.00063274175446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329835433592329E-2"/>
          <c:y val="0.14381351130062087"/>
          <c:w val="0.92654187017407863"/>
          <c:h val="0.8324611206505122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CAA-1947-B79D-5766DF4C922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CAA-1947-B79D-5766DF4C922D}"/>
              </c:ext>
            </c:extLst>
          </c:dPt>
          <c:dLbls>
            <c:dLbl>
              <c:idx val="1"/>
              <c:layout>
                <c:manualLayout>
                  <c:x val="0.10658562424179506"/>
                  <c:y val="0.110637098738310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CAA-1947-B79D-5766DF4C922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'[dotazníky_karvina_vyhodnoceni (1).xlsx]otázka 3'!$C$16:$D$16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'[dotazníky_karvina_vyhodnoceni (1).xlsx]otázka 3'!$C$17:$D$17</c:f>
              <c:numCache>
                <c:formatCode>General</c:formatCode>
                <c:ptCount val="2"/>
                <c:pt idx="0">
                  <c:v>3795</c:v>
                </c:pt>
                <c:pt idx="1">
                  <c:v>1014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CAA-1947-B79D-5766DF4C922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200" b="0" dirty="0">
                <a:solidFill>
                  <a:schemeClr val="tx1">
                    <a:lumMod val="75000"/>
                  </a:schemeClr>
                </a:solidFill>
              </a:rPr>
              <a:t>Zdravotní handicap</a:t>
            </a:r>
          </a:p>
        </c:rich>
      </c:tx>
      <c:layout>
        <c:manualLayout>
          <c:xMode val="edge"/>
          <c:yMode val="edge"/>
          <c:x val="0.29702519794999205"/>
          <c:y val="5.1367070325519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728-4E4C-86AD-2EB26618FD61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728-4E4C-86AD-2EB26618FD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'[dotazníky_karvina_vyhodnoceni (1).xlsx]otázka 3'!$C$23:$D$23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'[dotazníky_karvina_vyhodnoceni (1).xlsx]otázka 3'!$C$24:$D$24</c:f>
              <c:numCache>
                <c:formatCode>General</c:formatCode>
                <c:ptCount val="2"/>
                <c:pt idx="0">
                  <c:v>1557</c:v>
                </c:pt>
                <c:pt idx="1">
                  <c:v>3225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728-4E4C-86AD-2EB26618FD6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0" dirty="0">
                <a:solidFill>
                  <a:schemeClr val="tx1">
                    <a:lumMod val="75000"/>
                  </a:schemeClr>
                </a:solidFill>
              </a:rPr>
              <a:t>Péče o seniory</a:t>
            </a:r>
          </a:p>
        </c:rich>
      </c:tx>
      <c:layout>
        <c:manualLayout>
          <c:xMode val="edge"/>
          <c:yMode val="edge"/>
          <c:x val="0.39731292482653441"/>
          <c:y val="1.91705752500929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baseline="0">
              <a:solidFill>
                <a:schemeClr val="tx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302473729334058E-2"/>
          <c:y val="0.11678714442356647"/>
          <c:w val="0.98169748815788149"/>
          <c:h val="0.8832128555764335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8AF-D541-8045-8BC607611607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8AF-D541-8045-8BC6076116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'[dotazníky_karvina_vyhodnoceni (1).xlsx]otázka 3'!$C$30:$D$30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'[dotazníky_karvina_vyhodnoceni (1).xlsx]otázka 3'!$C$31:$D$31</c:f>
              <c:numCache>
                <c:formatCode>General</c:formatCode>
                <c:ptCount val="2"/>
                <c:pt idx="0">
                  <c:v>2765</c:v>
                </c:pt>
                <c:pt idx="1">
                  <c:v>2093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8AF-D541-8045-8BC60761160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200" b="0">
                <a:solidFill>
                  <a:schemeClr val="tx1">
                    <a:lumMod val="75000"/>
                  </a:schemeClr>
                </a:solidFill>
              </a:rPr>
              <a:t>Výchovné problémy s dítětem</a:t>
            </a:r>
          </a:p>
        </c:rich>
      </c:tx>
      <c:layout>
        <c:manualLayout>
          <c:xMode val="edge"/>
          <c:yMode val="edge"/>
          <c:x val="0.32288222213628986"/>
          <c:y val="2.39435956391318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7041446334509318E-2"/>
          <c:y val="0.1429551305893548"/>
          <c:w val="0.98295855366549068"/>
          <c:h val="0.8570448694106451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C32-DB45-9338-E2D0A0994FD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C32-DB45-9338-E2D0A0994F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'[dotazníky_karvina_vyhodnoceni (1).xlsx]otázka 3'!$C$37:$D$37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'[dotazníky_karvina_vyhodnoceni (1).xlsx]otázka 3'!$C$38:$D$38</c:f>
              <c:numCache>
                <c:formatCode>General</c:formatCode>
                <c:ptCount val="2"/>
                <c:pt idx="0">
                  <c:v>1477</c:v>
                </c:pt>
                <c:pt idx="1">
                  <c:v>3366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C32-DB45-9338-E2D0A0994FD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200" b="0">
                <a:solidFill>
                  <a:schemeClr val="tx1">
                    <a:lumMod val="75000"/>
                  </a:schemeClr>
                </a:solidFill>
              </a:rPr>
              <a:t>Dluhová problematika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7209452214635993E-2"/>
          <c:y val="0.1276186703892804"/>
          <c:w val="0.98279053411027406"/>
          <c:h val="0.8166233714553570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3F4-5C4D-918A-847B071FF6D1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3F4-5C4D-918A-847B071FF6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'[dotazníky_karvina_vyhodnoceni.xlsx]otázka 3'!$C$43:$D$43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'[dotazníky_karvina_vyhodnoceni.xlsx]otázka 3'!$C$44:$D$44</c:f>
              <c:numCache>
                <c:formatCode>General</c:formatCode>
                <c:ptCount val="2"/>
                <c:pt idx="0">
                  <c:v>1117</c:v>
                </c:pt>
                <c:pt idx="1">
                  <c:v>3698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3F4-5C4D-918A-847B071FF6D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200" b="0">
                <a:solidFill>
                  <a:schemeClr val="tx1">
                    <a:lumMod val="75000"/>
                  </a:schemeClr>
                </a:solidFill>
              </a:rPr>
              <a:t>Ztráta bydlení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747803797576045E-2"/>
          <c:y val="0.13182683808079296"/>
          <c:w val="0.98252197209323511"/>
          <c:h val="0.8460352231394578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C1A-4A40-BC0A-54A1F140B0B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C1A-4A40-BC0A-54A1F140B0B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'[dotazníky_karvina_vyhodnoceni.xlsx]otázka 3'!$C$49:$D$49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'[dotazníky_karvina_vyhodnoceni.xlsx]otázka 3'!$C$50:$D$50</c:f>
              <c:numCache>
                <c:formatCode>General</c:formatCode>
                <c:ptCount val="2"/>
                <c:pt idx="0">
                  <c:v>1482</c:v>
                </c:pt>
                <c:pt idx="1">
                  <c:v>3301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C1A-4A40-BC0A-54A1F140B0B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0.13071</cdr:y>
    </cdr:to>
    <cdr:sp macro="" textlink="">
      <cdr:nvSpPr>
        <cdr:cNvPr id="2" name="Zástupný symbol pro obsah 2">
          <a:extLst xmlns:a="http://schemas.openxmlformats.org/drawingml/2006/main">
            <a:ext uri="{FF2B5EF4-FFF2-40B4-BE49-F238E27FC236}">
              <a16:creationId xmlns:a16="http://schemas.microsoft.com/office/drawing/2014/main" xmlns="" id="{72E2401A-D324-F74D-9257-A3EA4E102E9C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0" y="0"/>
          <a:ext cx="8229600" cy="5915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>
          <a:noAutofit/>
        </a:bodyPr>
        <a:lstStyle xmlns:a="http://schemas.openxmlformats.org/drawingml/2006/main">
          <a:defPPr>
            <a:defRPr lang="cs-CZ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indent="0" algn="ctr">
            <a:buNone/>
          </a:pPr>
          <a:r>
            <a:rPr lang="cs-CZ" sz="2100" b="1" dirty="0">
              <a:solidFill>
                <a:srgbClr val="002060"/>
              </a:solidFill>
            </a:rPr>
            <a:t>Graf 1: Informace o sociálních službách (v %)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055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37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9029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7345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660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1209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0457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6060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0866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535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0740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4127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6719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9792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1644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2592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8143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9544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5768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063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44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7010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9945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344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845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748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890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1316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12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876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256584" cy="331236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komunitního výzkumu pro projektování sociálních služeb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940152" y="4263938"/>
            <a:ext cx="3104127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Ivona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Buryová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ekonomie a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8640960" cy="41050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Realizační fáze</a:t>
            </a:r>
            <a:endParaRPr lang="cs-CZ" sz="2200" dirty="0"/>
          </a:p>
          <a:p>
            <a:pPr marL="0" indent="0" algn="just">
              <a:buNone/>
            </a:pPr>
            <a:r>
              <a:rPr lang="cs-CZ" sz="2200" dirty="0"/>
              <a:t>Pro potřeby vyhodnocení komunitního výzkumu byly dotazovaní rozděleni do následujících sedmi demografických skupin:</a:t>
            </a:r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endParaRPr lang="cs-CZ" sz="800" dirty="0"/>
          </a:p>
          <a:p>
            <a:pPr marL="0" indent="0" algn="just">
              <a:buNone/>
            </a:pPr>
            <a:r>
              <a:rPr lang="cs-CZ" sz="2200" dirty="0"/>
              <a:t>Důležité je aby při zkoumání v terénu byly poměrně zastoupené všechny uvedené skupiny.</a:t>
            </a:r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sz="2800" b="1" dirty="0"/>
              <a:t>Projekt komunitního výzkumu 2017/2018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6751D619-A8D9-8547-BFD7-3AE2B4E28F63}"/>
              </a:ext>
            </a:extLst>
          </p:cNvPr>
          <p:cNvSpPr txBox="1"/>
          <p:nvPr/>
        </p:nvSpPr>
        <p:spPr>
          <a:xfrm>
            <a:off x="-108520" y="2067694"/>
            <a:ext cx="9361040" cy="246221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 zaměstnanci,	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 nezaměstnaní,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 občané v důchodu,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lvl="1" algn="just"/>
            <a:endParaRPr lang="cs-CZ" sz="2200" dirty="0"/>
          </a:p>
          <a:p>
            <a:pPr lvl="1" algn="just"/>
            <a:endParaRPr lang="cs-CZ" sz="22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 občané na mateřské dovolené,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 studenti,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 osoby samostatně výdělečně činné,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 jiná ekonomická aktivita. </a:t>
            </a:r>
          </a:p>
        </p:txBody>
      </p:sp>
    </p:spTree>
    <p:extLst>
      <p:ext uri="{BB962C8B-B14F-4D97-AF65-F5344CB8AC3E}">
        <p14:creationId xmlns:p14="http://schemas.microsoft.com/office/powerpoint/2010/main" val="3092734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6096"/>
            <a:ext cx="8568952" cy="3676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Analytická fáze</a:t>
            </a:r>
          </a:p>
          <a:p>
            <a:pPr marL="0" indent="0" algn="just">
              <a:buNone/>
            </a:pPr>
            <a:r>
              <a:rPr lang="cs-CZ" sz="2200" dirty="0"/>
              <a:t>Vyhodnocení dotazníků (4938) bylo realizováno ve spolupráci s Institutem interdisciplinárního výzkumu – Ing. Vymětalem, </a:t>
            </a:r>
            <a:r>
              <a:rPr lang="cs-CZ" sz="2200" dirty="0" err="1"/>
              <a:t>DrSc</a:t>
            </a:r>
            <a:r>
              <a:rPr lang="cs-CZ" sz="2200" dirty="0"/>
              <a:t> a Ing. Pražákem. </a:t>
            </a:r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r>
              <a:rPr lang="cs-CZ" sz="2200" dirty="0"/>
              <a:t>Výsledky byly zpracovány do programu Excel v podobě grafů. Na zpracování analýzy a grafické úpravě spolupracovali i studenti doktorského studia – Ing. Škrabal a Ing. Chmielová. </a:t>
            </a:r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r>
              <a:rPr lang="cs-CZ" sz="2200" dirty="0"/>
              <a:t>Zpracované výsledky byly předány členům výzkumného týmu k dalšímu vyhodnocení.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sz="2800" b="1" dirty="0"/>
              <a:t>Projekt komunitního výzkumu 2017/2018</a:t>
            </a:r>
          </a:p>
        </p:txBody>
      </p:sp>
    </p:spTree>
    <p:extLst>
      <p:ext uri="{BB962C8B-B14F-4D97-AF65-F5344CB8AC3E}">
        <p14:creationId xmlns:p14="http://schemas.microsoft.com/office/powerpoint/2010/main" val="3023364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8496944" cy="3676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Prezentace výsledků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200" dirty="0"/>
              <a:t>Konečné výsledky jsou zpracovány formou výzkumné zprávy. </a:t>
            </a:r>
          </a:p>
          <a:p>
            <a:pPr marL="0" indent="0" algn="just">
              <a:buNone/>
            </a:pPr>
            <a:r>
              <a:rPr lang="cs-CZ" sz="2200" dirty="0"/>
              <a:t>Dále budou prezentovány v podobě </a:t>
            </a:r>
            <a:r>
              <a:rPr lang="cs-CZ" sz="2200" dirty="0" err="1"/>
              <a:t>PowerPointové</a:t>
            </a:r>
            <a:r>
              <a:rPr lang="cs-CZ" sz="2200" dirty="0"/>
              <a:t> prezentace všem zainteresovaným stranám, které se podílely na komunitním výzkumu a účastní se komunitního plánování – Magistrát města Karviná, neziskové organizace, poskytující sociální služby, studenti i pracovníci OPF Karviná.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sz="2800" b="1" dirty="0"/>
              <a:t>Projekt komunitního výzkumu 2017/2018</a:t>
            </a:r>
          </a:p>
        </p:txBody>
      </p:sp>
    </p:spTree>
    <p:extLst>
      <p:ext uri="{BB962C8B-B14F-4D97-AF65-F5344CB8AC3E}">
        <p14:creationId xmlns:p14="http://schemas.microsoft.com/office/powerpoint/2010/main" val="899529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8496944" cy="37450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200" b="1" dirty="0"/>
              <a:t>Mgr. </a:t>
            </a:r>
            <a:r>
              <a:rPr lang="cs-CZ" sz="2200" b="1" dirty="0" err="1"/>
              <a:t>Buryová</a:t>
            </a:r>
            <a:r>
              <a:rPr lang="cs-CZ" sz="2200" b="1" dirty="0"/>
              <a:t>, Ph.D. – hlavní řešitel </a:t>
            </a:r>
          </a:p>
          <a:p>
            <a:pPr marL="0" indent="0" algn="just">
              <a:buNone/>
            </a:pPr>
            <a:r>
              <a:rPr lang="cs-CZ" sz="2200" dirty="0"/>
              <a:t>Vykonává funkci hlavního řešitele projektu, koordinuje práci řešitelů. Zodpovídá za vytvoření dotazníku. Spolupracuje s Magistrátem města Karviné a s neziskovými organizacemi, poskytující sociální služby při přípravě výzkumu. Kontrolní činnost při realizaci výzkumu. Zpracovává výzkumnou zprávu. Prezentuje výsledky výzkumu s účastníky komunitního plánování (Magistrát města, neziskové organizace).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sz="2800" b="1" dirty="0"/>
              <a:t>Výzkumný tým</a:t>
            </a:r>
          </a:p>
        </p:txBody>
      </p:sp>
    </p:spTree>
    <p:extLst>
      <p:ext uri="{BB962C8B-B14F-4D97-AF65-F5344CB8AC3E}">
        <p14:creationId xmlns:p14="http://schemas.microsoft.com/office/powerpoint/2010/main" val="2816124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627534"/>
            <a:ext cx="864096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100" b="1" dirty="0"/>
              <a:t>Ing. Turečková, Ph.D. – řešitel </a:t>
            </a:r>
          </a:p>
          <a:p>
            <a:pPr marL="0" indent="0" algn="just">
              <a:buNone/>
            </a:pPr>
            <a:r>
              <a:rPr lang="cs-CZ" sz="2100" dirty="0"/>
              <a:t>Spolupodílí se na organizační přípravě výzkumu. Spolupodílí se na vytvoření týmu výzkumníků v terénu. Připravuje a podílí se na školení členů výzkumných týmu. Koordinuje činnost výzkumných týmu v terénu. Podílí se na přípravě podkladů pro vytvoření výzkumné zprávy. Spolupracuje na prezentaci výsledků výzkumu ve vybraných neziskových organizacích města Karviné. Dokumentační činnost.</a:t>
            </a:r>
          </a:p>
          <a:p>
            <a:pPr algn="ctr"/>
            <a:r>
              <a:rPr lang="cs-CZ" sz="2100" b="1" dirty="0"/>
              <a:t>doc. </a:t>
            </a:r>
            <a:r>
              <a:rPr lang="cs-CZ" sz="2100" b="1" dirty="0" err="1"/>
              <a:t>Nevima</a:t>
            </a:r>
            <a:r>
              <a:rPr lang="cs-CZ" sz="2100" b="1" dirty="0"/>
              <a:t>, Ph.D. - řešitel</a:t>
            </a:r>
          </a:p>
          <a:p>
            <a:pPr marL="0" indent="0" algn="just">
              <a:buNone/>
            </a:pPr>
            <a:r>
              <a:rPr lang="cs-CZ" sz="2100" dirty="0"/>
              <a:t>Spolupodílí se na přípravě a organizaci výzkumu, zejména zpracování podkladových materiálů pro školení účastníků terénního výzkumu. Písemné zpracování harmonogramu terénního výzkumu. Vypracovává podklady pro vytvoření výzkumné zprávy. Dokumentační činnost.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sz="2800" b="1" dirty="0"/>
              <a:t>Výzkumný tým</a:t>
            </a:r>
          </a:p>
        </p:txBody>
      </p:sp>
    </p:spTree>
    <p:extLst>
      <p:ext uri="{BB962C8B-B14F-4D97-AF65-F5344CB8AC3E}">
        <p14:creationId xmlns:p14="http://schemas.microsoft.com/office/powerpoint/2010/main" val="640977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03189"/>
            <a:ext cx="864096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100" b="1" dirty="0"/>
              <a:t>JUDr. Richter – řešitel </a:t>
            </a:r>
          </a:p>
          <a:p>
            <a:pPr marL="0" indent="0" algn="just">
              <a:buNone/>
            </a:pPr>
            <a:r>
              <a:rPr lang="cs-CZ" sz="2100" dirty="0"/>
              <a:t>Právní poradenství v oblasti veřejné správy a sociálních služeb. Spolupodílí se na přípravě organizaci výzkumu při komunikaci s veřejnou správou. Spolupodílí se na tvorbě školících materiálů pro členy výzkumného týmu. Spolupodílí se na organizaci terénního výzkumu. Podílí se na přípravě podkladů pro vytvoření výzkumné zprávy. Dokumentační činnost.</a:t>
            </a:r>
          </a:p>
          <a:p>
            <a:pPr algn="ctr"/>
            <a:r>
              <a:rPr lang="cs-CZ" sz="2100" b="1" dirty="0"/>
              <a:t>Mgr. </a:t>
            </a:r>
            <a:r>
              <a:rPr lang="cs-CZ" sz="2100" b="1" dirty="0" err="1"/>
              <a:t>Nenička</a:t>
            </a:r>
            <a:r>
              <a:rPr lang="cs-CZ" sz="2100" b="1" dirty="0"/>
              <a:t>, Ph.D. – řešitel </a:t>
            </a:r>
          </a:p>
          <a:p>
            <a:pPr marL="0" indent="0" algn="just">
              <a:buNone/>
            </a:pPr>
            <a:r>
              <a:rPr lang="cs-CZ" sz="2100" dirty="0"/>
              <a:t>Připravuje a písemně zpracovává demografické ukazatele v rámci přípravy výzkumu. Analýza dokumentů a odborné literatury k demografickým ukazatelům mikroregionu pro zpracování výzkumné zprávy. Spolupodílí se na školení členů výzkumného týmu. Spolupodílí se na organizaci výzkumu. Dokumentační činnost. </a:t>
            </a:r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sz="2800" b="1" dirty="0"/>
              <a:t>Výzkumný tým</a:t>
            </a:r>
          </a:p>
        </p:txBody>
      </p:sp>
    </p:spTree>
    <p:extLst>
      <p:ext uri="{BB962C8B-B14F-4D97-AF65-F5344CB8AC3E}">
        <p14:creationId xmlns:p14="http://schemas.microsoft.com/office/powerpoint/2010/main" val="330646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8261" y="707131"/>
            <a:ext cx="828092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100" dirty="0"/>
          </a:p>
          <a:p>
            <a:pPr marL="0" indent="0" algn="just">
              <a:buNone/>
            </a:pPr>
            <a:endParaRPr lang="cs-CZ" sz="2100" dirty="0"/>
          </a:p>
          <a:p>
            <a:pPr algn="ctr"/>
            <a:r>
              <a:rPr lang="cs-CZ" sz="2100" b="1" dirty="0"/>
              <a:t>studenti OPF</a:t>
            </a:r>
            <a:endParaRPr lang="cs-CZ" sz="2100" dirty="0"/>
          </a:p>
          <a:p>
            <a:pPr marL="0" indent="0" algn="just">
              <a:buNone/>
            </a:pPr>
            <a:r>
              <a:rPr lang="cs-CZ" sz="2100" dirty="0"/>
              <a:t>Celkem se aktivně zúčastnilo 44 studentů z Obchodně podnikatelské fakulty v Karviné, kteří byli rozděleni do 10 skupin. </a:t>
            </a:r>
          </a:p>
          <a:p>
            <a:pPr marL="0" indent="0" algn="just">
              <a:buNone/>
            </a:pPr>
            <a:r>
              <a:rPr lang="cs-CZ" sz="2100" dirty="0"/>
              <a:t>Každá skupina měla přidělenou určitou výzkumnou oblast ve městě Karviná.</a:t>
            </a:r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sz="2800" b="1" dirty="0"/>
              <a:t>Výzkumný tým</a:t>
            </a:r>
          </a:p>
        </p:txBody>
      </p:sp>
    </p:spTree>
    <p:extLst>
      <p:ext uri="{BB962C8B-B14F-4D97-AF65-F5344CB8AC3E}">
        <p14:creationId xmlns:p14="http://schemas.microsoft.com/office/powerpoint/2010/main" val="234463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8261" y="707131"/>
            <a:ext cx="828092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100" dirty="0"/>
          </a:p>
          <a:p>
            <a:pPr marL="0" indent="0" algn="just">
              <a:buNone/>
            </a:pPr>
            <a:endParaRPr lang="cs-CZ" sz="2100" dirty="0"/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7475" y="123478"/>
            <a:ext cx="8413685" cy="789479"/>
          </a:xfrm>
        </p:spPr>
        <p:txBody>
          <a:bodyPr/>
          <a:lstStyle/>
          <a:p>
            <a:r>
              <a:rPr lang="cs-CZ" sz="2800" b="1" dirty="0"/>
              <a:t>Vybrané výsledky výzkumu veřejnosti města Karviná</a:t>
            </a:r>
          </a:p>
        </p:txBody>
      </p:sp>
      <p:graphicFrame>
        <p:nvGraphicFramePr>
          <p:cNvPr id="4" name="Zástupný symbol pro obsah 6">
            <a:extLst>
              <a:ext uri="{FF2B5EF4-FFF2-40B4-BE49-F238E27FC236}">
                <a16:creationId xmlns:a16="http://schemas.microsoft.com/office/drawing/2014/main" xmlns="" id="{52492224-5AE3-0E45-86F7-91A8F890BB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3120837"/>
              </p:ext>
            </p:extLst>
          </p:nvPr>
        </p:nvGraphicFramePr>
        <p:xfrm>
          <a:off x="193921" y="68401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3F66AF39-E1A3-1C41-A7EA-99EAB3DE01EF}"/>
              </a:ext>
            </a:extLst>
          </p:cNvPr>
          <p:cNvSpPr txBox="1">
            <a:spLocks/>
          </p:cNvSpPr>
          <p:nvPr/>
        </p:nvSpPr>
        <p:spPr>
          <a:xfrm>
            <a:off x="42537" y="4753730"/>
            <a:ext cx="4464496" cy="348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zpracování na základě výsledků dotazníkového šetření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766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8261" y="707131"/>
            <a:ext cx="828092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100" dirty="0"/>
          </a:p>
          <a:p>
            <a:pPr marL="0" indent="0" algn="just">
              <a:buNone/>
            </a:pPr>
            <a:endParaRPr lang="cs-CZ" sz="2100" dirty="0"/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7475" y="123478"/>
            <a:ext cx="8413685" cy="789479"/>
          </a:xfrm>
        </p:spPr>
        <p:txBody>
          <a:bodyPr/>
          <a:lstStyle/>
          <a:p>
            <a:r>
              <a:rPr lang="cs-CZ" sz="2800" b="1" dirty="0"/>
              <a:t>Vybrané výsledky výzkumu veřejnosti města Karviná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F663A363-679B-8141-BC7D-6FE028A1707C}"/>
              </a:ext>
            </a:extLst>
          </p:cNvPr>
          <p:cNvSpPr txBox="1">
            <a:spLocks/>
          </p:cNvSpPr>
          <p:nvPr/>
        </p:nvSpPr>
        <p:spPr>
          <a:xfrm>
            <a:off x="191671" y="722778"/>
            <a:ext cx="8229600" cy="591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100" b="1" dirty="0">
                <a:solidFill>
                  <a:srgbClr val="002060"/>
                </a:solidFill>
              </a:rPr>
              <a:t>Graf 2: Katalog sociálních služeb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ACDBE526-7900-B546-89B2-3ED9004D4D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5493723"/>
              </p:ext>
            </p:extLst>
          </p:nvPr>
        </p:nvGraphicFramePr>
        <p:xfrm>
          <a:off x="163761" y="1059582"/>
          <a:ext cx="8584703" cy="3747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FFD08E85-9BA7-CB4E-9A9A-7055D7C821DB}"/>
              </a:ext>
            </a:extLst>
          </p:cNvPr>
          <p:cNvSpPr txBox="1">
            <a:spLocks/>
          </p:cNvSpPr>
          <p:nvPr/>
        </p:nvSpPr>
        <p:spPr>
          <a:xfrm>
            <a:off x="42537" y="4753730"/>
            <a:ext cx="4464496" cy="348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zpracování na základě výsledků dotazníkového šetření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943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8261" y="707131"/>
            <a:ext cx="828092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100" dirty="0"/>
          </a:p>
          <a:p>
            <a:pPr marL="0" indent="0" algn="just">
              <a:buNone/>
            </a:pPr>
            <a:endParaRPr lang="cs-CZ" sz="2100" dirty="0"/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7475" y="123478"/>
            <a:ext cx="8413685" cy="789479"/>
          </a:xfrm>
        </p:spPr>
        <p:txBody>
          <a:bodyPr/>
          <a:lstStyle/>
          <a:p>
            <a:r>
              <a:rPr lang="cs-CZ" sz="2800" b="1" dirty="0"/>
              <a:t>Vybrané výsledky výzkumu veřejnosti města Karviná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F663A363-679B-8141-BC7D-6FE028A1707C}"/>
              </a:ext>
            </a:extLst>
          </p:cNvPr>
          <p:cNvSpPr txBox="1">
            <a:spLocks/>
          </p:cNvSpPr>
          <p:nvPr/>
        </p:nvSpPr>
        <p:spPr>
          <a:xfrm>
            <a:off x="191671" y="722778"/>
            <a:ext cx="7764705" cy="591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100" b="1" dirty="0">
                <a:solidFill>
                  <a:srgbClr val="002060"/>
                </a:solidFill>
              </a:rPr>
              <a:t>Graf 3: Víte, na kterou organizaci se obrátit, pokud byste potřeboval/a pomoc v některé z těchto oblastí?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xmlns="" id="{25421FBC-9E0C-6D48-88CA-17F021D8DC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2755438"/>
              </p:ext>
            </p:extLst>
          </p:nvPr>
        </p:nvGraphicFramePr>
        <p:xfrm>
          <a:off x="323528" y="1409758"/>
          <a:ext cx="7632848" cy="3322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2650C36-7094-8247-A144-3FC657F07EC4}"/>
              </a:ext>
            </a:extLst>
          </p:cNvPr>
          <p:cNvSpPr txBox="1">
            <a:spLocks/>
          </p:cNvSpPr>
          <p:nvPr/>
        </p:nvSpPr>
        <p:spPr>
          <a:xfrm>
            <a:off x="42537" y="4753730"/>
            <a:ext cx="4464496" cy="348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zpracování na základě výsledků dotazníkového šetření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0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632848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karvinského okresu je Karviná městem s druhým největším počtem obyvatel za Havířovem, který měl ke konci roku 2016 více než 73 000 obyvatel. </a:t>
            </a:r>
          </a:p>
          <a:p>
            <a:pPr marL="0" indent="0" algn="just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Karviné žilo podle údajů Českého statistického úřadu k 31. 12. 2016 54 413 osob, z toho 26 787 mužů a 27 626 žen. Nejpočetněji je zastoupena věková skupina 15-64 let. </a:t>
            </a:r>
          </a:p>
          <a:p>
            <a:pPr marL="0" indent="0" algn="just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Věkový průměr obyvatel města byl ke stejnému datu 43,5 let (Podrobněji tabulka č. 1). 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posledních údajů se počet obyvatel města k 1.1. 2018 dále snížil na  53 743 osob.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/>
              <a:t>Karviná 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8261" y="707131"/>
            <a:ext cx="828092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100" dirty="0"/>
          </a:p>
          <a:p>
            <a:pPr marL="0" indent="0" algn="just">
              <a:buNone/>
            </a:pPr>
            <a:endParaRPr lang="cs-CZ" sz="2100" dirty="0"/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7475" y="123478"/>
            <a:ext cx="8413685" cy="789479"/>
          </a:xfrm>
        </p:spPr>
        <p:txBody>
          <a:bodyPr/>
          <a:lstStyle/>
          <a:p>
            <a:r>
              <a:rPr lang="cs-CZ" sz="2800" b="1" dirty="0"/>
              <a:t>Vybrané výsledky výzkumu veřejnosti města Karviná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F663A363-679B-8141-BC7D-6FE028A1707C}"/>
              </a:ext>
            </a:extLst>
          </p:cNvPr>
          <p:cNvSpPr txBox="1">
            <a:spLocks/>
          </p:cNvSpPr>
          <p:nvPr/>
        </p:nvSpPr>
        <p:spPr>
          <a:xfrm>
            <a:off x="191671" y="722778"/>
            <a:ext cx="7764705" cy="591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100" b="1" dirty="0">
                <a:solidFill>
                  <a:srgbClr val="002060"/>
                </a:solidFill>
              </a:rPr>
              <a:t>Graf 4: Víte, na kterou organizaci se obrátit, pokud byste potřeboval/a pomoc v některé z těchto oblastí?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7264AC6B-82AC-5F40-B9DB-0CC60E20D9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2491272"/>
              </p:ext>
            </p:extLst>
          </p:nvPr>
        </p:nvGraphicFramePr>
        <p:xfrm>
          <a:off x="191671" y="1463674"/>
          <a:ext cx="8052737" cy="3268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34542C28-1A65-174E-92FD-37C8167EF561}"/>
              </a:ext>
            </a:extLst>
          </p:cNvPr>
          <p:cNvSpPr txBox="1">
            <a:spLocks/>
          </p:cNvSpPr>
          <p:nvPr/>
        </p:nvSpPr>
        <p:spPr>
          <a:xfrm>
            <a:off x="42537" y="4753730"/>
            <a:ext cx="4464496" cy="348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zpracování na základě výsledků dotazníkového šetření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6443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8261" y="707131"/>
            <a:ext cx="828092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100" dirty="0"/>
          </a:p>
          <a:p>
            <a:pPr marL="0" indent="0" algn="just">
              <a:buNone/>
            </a:pPr>
            <a:endParaRPr lang="cs-CZ" sz="2100" dirty="0"/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7475" y="123478"/>
            <a:ext cx="8413685" cy="789479"/>
          </a:xfrm>
        </p:spPr>
        <p:txBody>
          <a:bodyPr/>
          <a:lstStyle/>
          <a:p>
            <a:r>
              <a:rPr lang="cs-CZ" sz="2800" b="1" dirty="0"/>
              <a:t>Vybrané výsledky výzkumu veřejnosti města Karviná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F663A363-679B-8141-BC7D-6FE028A1707C}"/>
              </a:ext>
            </a:extLst>
          </p:cNvPr>
          <p:cNvSpPr txBox="1">
            <a:spLocks/>
          </p:cNvSpPr>
          <p:nvPr/>
        </p:nvSpPr>
        <p:spPr>
          <a:xfrm>
            <a:off x="191671" y="722778"/>
            <a:ext cx="7764705" cy="591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100" b="1" dirty="0">
                <a:solidFill>
                  <a:srgbClr val="002060"/>
                </a:solidFill>
              </a:rPr>
              <a:t>Graf 5: Víte, na kterou organizaci se obrátit, pokud byste potřeboval/a pomoc v některé z těchto oblastí?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xmlns="" id="{10817636-05BC-9E46-A151-39BEF347ED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8726691"/>
              </p:ext>
            </p:extLst>
          </p:nvPr>
        </p:nvGraphicFramePr>
        <p:xfrm>
          <a:off x="695455" y="1314368"/>
          <a:ext cx="775372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25959BA2-BBC7-C441-8448-4D52FE068AD9}"/>
              </a:ext>
            </a:extLst>
          </p:cNvPr>
          <p:cNvSpPr txBox="1">
            <a:spLocks/>
          </p:cNvSpPr>
          <p:nvPr/>
        </p:nvSpPr>
        <p:spPr>
          <a:xfrm>
            <a:off x="42537" y="4753730"/>
            <a:ext cx="4464496" cy="348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zpracování na základě výsledků dotazníkového šetření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887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8261" y="707131"/>
            <a:ext cx="828092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100" dirty="0"/>
          </a:p>
          <a:p>
            <a:pPr marL="0" indent="0" algn="just">
              <a:buNone/>
            </a:pPr>
            <a:endParaRPr lang="cs-CZ" sz="2100" dirty="0"/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7475" y="123478"/>
            <a:ext cx="8413685" cy="789479"/>
          </a:xfrm>
        </p:spPr>
        <p:txBody>
          <a:bodyPr/>
          <a:lstStyle/>
          <a:p>
            <a:r>
              <a:rPr lang="cs-CZ" sz="2800" b="1" dirty="0"/>
              <a:t>Vybrané výsledky výzkumu veřejnosti města Karviná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F663A363-679B-8141-BC7D-6FE028A1707C}"/>
              </a:ext>
            </a:extLst>
          </p:cNvPr>
          <p:cNvSpPr txBox="1">
            <a:spLocks/>
          </p:cNvSpPr>
          <p:nvPr/>
        </p:nvSpPr>
        <p:spPr>
          <a:xfrm>
            <a:off x="191671" y="722778"/>
            <a:ext cx="7764705" cy="591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100" b="1" dirty="0">
                <a:solidFill>
                  <a:srgbClr val="002060"/>
                </a:solidFill>
              </a:rPr>
              <a:t>Graf 6: Víte, na kterou organizaci se obrátit, pokud byste potřeboval/a pomoc v některé z těchto oblastí?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1D22B27A-3BEF-1647-B0B2-0BB6DCDBC8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6072062"/>
              </p:ext>
            </p:extLst>
          </p:nvPr>
        </p:nvGraphicFramePr>
        <p:xfrm>
          <a:off x="251520" y="1419622"/>
          <a:ext cx="792088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A55F26B-B747-9F4B-B9B6-6CB6F12A2AEA}"/>
              </a:ext>
            </a:extLst>
          </p:cNvPr>
          <p:cNvSpPr txBox="1">
            <a:spLocks/>
          </p:cNvSpPr>
          <p:nvPr/>
        </p:nvSpPr>
        <p:spPr>
          <a:xfrm>
            <a:off x="42537" y="4753730"/>
            <a:ext cx="4464496" cy="348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zpracování na základě výsledků dotazníkového šetření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4070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8261" y="707131"/>
            <a:ext cx="828092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100" dirty="0"/>
          </a:p>
          <a:p>
            <a:pPr marL="0" indent="0" algn="just">
              <a:buNone/>
            </a:pPr>
            <a:endParaRPr lang="cs-CZ" sz="2100" dirty="0"/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7475" y="123478"/>
            <a:ext cx="8413685" cy="789479"/>
          </a:xfrm>
        </p:spPr>
        <p:txBody>
          <a:bodyPr/>
          <a:lstStyle/>
          <a:p>
            <a:r>
              <a:rPr lang="cs-CZ" sz="2800" b="1" dirty="0"/>
              <a:t>Vybrané výsledky výzkumu veřejnosti města Karviná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F663A363-679B-8141-BC7D-6FE028A1707C}"/>
              </a:ext>
            </a:extLst>
          </p:cNvPr>
          <p:cNvSpPr txBox="1">
            <a:spLocks/>
          </p:cNvSpPr>
          <p:nvPr/>
        </p:nvSpPr>
        <p:spPr>
          <a:xfrm>
            <a:off x="191671" y="722778"/>
            <a:ext cx="7764705" cy="591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100" b="1" dirty="0">
                <a:solidFill>
                  <a:srgbClr val="002060"/>
                </a:solidFill>
              </a:rPr>
              <a:t>Graf 7: Víte, na kterou organizaci se obrátit, pokud byste potřeboval/a pomoc v některé z těchto oblastí?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xmlns="" id="{F64258D9-3F33-D54C-A88C-E2BCBB095C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7608117"/>
              </p:ext>
            </p:extLst>
          </p:nvPr>
        </p:nvGraphicFramePr>
        <p:xfrm>
          <a:off x="251520" y="1419622"/>
          <a:ext cx="8197661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FEC5D97F-DAD1-3F42-B9EF-EC3533C94681}"/>
              </a:ext>
            </a:extLst>
          </p:cNvPr>
          <p:cNvSpPr txBox="1">
            <a:spLocks/>
          </p:cNvSpPr>
          <p:nvPr/>
        </p:nvSpPr>
        <p:spPr>
          <a:xfrm>
            <a:off x="42537" y="4753730"/>
            <a:ext cx="4464496" cy="348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zpracování na základě výsledků dotazníkového šetření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8566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8261" y="707131"/>
            <a:ext cx="828092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100" dirty="0"/>
          </a:p>
          <a:p>
            <a:pPr marL="0" indent="0" algn="just">
              <a:buNone/>
            </a:pPr>
            <a:endParaRPr lang="cs-CZ" sz="2100" dirty="0"/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7475" y="123478"/>
            <a:ext cx="8413685" cy="789479"/>
          </a:xfrm>
        </p:spPr>
        <p:txBody>
          <a:bodyPr/>
          <a:lstStyle/>
          <a:p>
            <a:r>
              <a:rPr lang="cs-CZ" sz="2800" b="1" dirty="0"/>
              <a:t>Vybrané výsledky výzkumu veřejnosti města Karviná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F663A363-679B-8141-BC7D-6FE028A1707C}"/>
              </a:ext>
            </a:extLst>
          </p:cNvPr>
          <p:cNvSpPr txBox="1">
            <a:spLocks/>
          </p:cNvSpPr>
          <p:nvPr/>
        </p:nvSpPr>
        <p:spPr>
          <a:xfrm>
            <a:off x="191671" y="722778"/>
            <a:ext cx="7764705" cy="591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100" b="1" dirty="0">
                <a:solidFill>
                  <a:srgbClr val="002060"/>
                </a:solidFill>
              </a:rPr>
              <a:t>Graf 8: Víte, na kterou organizaci se obrátit, pokud byste potřeboval/a pomoc v některé z těchto oblastí?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4F6153D6-981A-D941-BD4D-B383172C18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159777"/>
              </p:ext>
            </p:extLst>
          </p:nvPr>
        </p:nvGraphicFramePr>
        <p:xfrm>
          <a:off x="300640" y="1355078"/>
          <a:ext cx="8289327" cy="3448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D508A751-46C9-4743-BDF6-3A93C5B58FF3}"/>
              </a:ext>
            </a:extLst>
          </p:cNvPr>
          <p:cNvSpPr txBox="1">
            <a:spLocks/>
          </p:cNvSpPr>
          <p:nvPr/>
        </p:nvSpPr>
        <p:spPr>
          <a:xfrm>
            <a:off x="42537" y="4753730"/>
            <a:ext cx="4464496" cy="348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zpracování na základě výsledků dotazníkového šetření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923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8261" y="707131"/>
            <a:ext cx="828092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100" dirty="0"/>
          </a:p>
          <a:p>
            <a:pPr marL="0" indent="0" algn="just">
              <a:buNone/>
            </a:pPr>
            <a:endParaRPr lang="cs-CZ" sz="2100" dirty="0"/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7475" y="123478"/>
            <a:ext cx="8413685" cy="789479"/>
          </a:xfrm>
        </p:spPr>
        <p:txBody>
          <a:bodyPr/>
          <a:lstStyle/>
          <a:p>
            <a:r>
              <a:rPr lang="cs-CZ" sz="2800" b="1" dirty="0"/>
              <a:t>Vybrané výsledky výzkumu veřejnosti města Karviná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F663A363-679B-8141-BC7D-6FE028A1707C}"/>
              </a:ext>
            </a:extLst>
          </p:cNvPr>
          <p:cNvSpPr txBox="1">
            <a:spLocks/>
          </p:cNvSpPr>
          <p:nvPr/>
        </p:nvSpPr>
        <p:spPr>
          <a:xfrm>
            <a:off x="191671" y="722778"/>
            <a:ext cx="7764705" cy="591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100" b="1" dirty="0">
                <a:solidFill>
                  <a:srgbClr val="002060"/>
                </a:solidFill>
              </a:rPr>
              <a:t>Graf 9: Víte, na kterou organizaci se obrátit, pokud byste potřeboval/a pomoc v některé z těchto oblastí?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xmlns="" id="{BCAFEE8E-2D63-E245-83FE-81525C91CB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0015911"/>
              </p:ext>
            </p:extLst>
          </p:nvPr>
        </p:nvGraphicFramePr>
        <p:xfrm>
          <a:off x="237872" y="1419622"/>
          <a:ext cx="8078543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E083E0A5-1884-1744-8B8C-1D25BD205B1A}"/>
              </a:ext>
            </a:extLst>
          </p:cNvPr>
          <p:cNvSpPr txBox="1">
            <a:spLocks/>
          </p:cNvSpPr>
          <p:nvPr/>
        </p:nvSpPr>
        <p:spPr>
          <a:xfrm>
            <a:off x="42537" y="4753730"/>
            <a:ext cx="4464496" cy="348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zpracování na základě výsledků dotazníkového šetření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719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8261" y="707131"/>
            <a:ext cx="828092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100" dirty="0"/>
          </a:p>
          <a:p>
            <a:pPr marL="0" indent="0" algn="just">
              <a:buNone/>
            </a:pPr>
            <a:endParaRPr lang="cs-CZ" sz="2100" dirty="0"/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7475" y="123478"/>
            <a:ext cx="8413685" cy="789479"/>
          </a:xfrm>
        </p:spPr>
        <p:txBody>
          <a:bodyPr/>
          <a:lstStyle/>
          <a:p>
            <a:r>
              <a:rPr lang="cs-CZ" sz="2800" b="1" dirty="0"/>
              <a:t>Vybrané výsledky výzkumu veřejnosti města Karviná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F663A363-679B-8141-BC7D-6FE028A1707C}"/>
              </a:ext>
            </a:extLst>
          </p:cNvPr>
          <p:cNvSpPr txBox="1">
            <a:spLocks/>
          </p:cNvSpPr>
          <p:nvPr/>
        </p:nvSpPr>
        <p:spPr>
          <a:xfrm>
            <a:off x="191671" y="722778"/>
            <a:ext cx="7764705" cy="591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100" b="1" dirty="0">
                <a:solidFill>
                  <a:srgbClr val="002060"/>
                </a:solidFill>
              </a:rPr>
              <a:t>Graf 10: Víte, na kterou organizaci se obrátit, pokud byste potřeboval/a pomoc v některé z těchto oblastí?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B3B1CE18-E710-7C4C-84AB-E674705E2B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8470069"/>
              </p:ext>
            </p:extLst>
          </p:nvPr>
        </p:nvGraphicFramePr>
        <p:xfrm>
          <a:off x="191671" y="1419623"/>
          <a:ext cx="7980729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D12E3287-2EA9-B742-91FA-9881627F7EA3}"/>
              </a:ext>
            </a:extLst>
          </p:cNvPr>
          <p:cNvSpPr txBox="1">
            <a:spLocks/>
          </p:cNvSpPr>
          <p:nvPr/>
        </p:nvSpPr>
        <p:spPr>
          <a:xfrm>
            <a:off x="42537" y="4753730"/>
            <a:ext cx="4464496" cy="348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zpracování na základě výsledků dotazníkového šetření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8166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8261" y="707131"/>
            <a:ext cx="828092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100" dirty="0"/>
          </a:p>
          <a:p>
            <a:pPr marL="0" indent="0" algn="just">
              <a:buNone/>
            </a:pPr>
            <a:endParaRPr lang="cs-CZ" sz="2100" dirty="0"/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7475" y="123478"/>
            <a:ext cx="8413685" cy="789479"/>
          </a:xfrm>
        </p:spPr>
        <p:txBody>
          <a:bodyPr/>
          <a:lstStyle/>
          <a:p>
            <a:r>
              <a:rPr lang="cs-CZ" sz="2800" b="1" dirty="0"/>
              <a:t>Vybrané výsledky výzkumu veřejnosti města Karviná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F663A363-679B-8141-BC7D-6FE028A1707C}"/>
              </a:ext>
            </a:extLst>
          </p:cNvPr>
          <p:cNvSpPr txBox="1">
            <a:spLocks/>
          </p:cNvSpPr>
          <p:nvPr/>
        </p:nvSpPr>
        <p:spPr>
          <a:xfrm>
            <a:off x="191671" y="722778"/>
            <a:ext cx="7764705" cy="591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100" b="1" dirty="0">
                <a:solidFill>
                  <a:srgbClr val="002060"/>
                </a:solidFill>
              </a:rPr>
              <a:t>Graf 11: Zkušenosti se sociálními službami</a:t>
            </a:r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xmlns="" id="{8B0DF877-2480-4F43-8804-E212BA5C5E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4148781"/>
              </p:ext>
            </p:extLst>
          </p:nvPr>
        </p:nvGraphicFramePr>
        <p:xfrm>
          <a:off x="168261" y="1131591"/>
          <a:ext cx="8272899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F8905EFE-CD69-6044-BDD4-76D38C6FB36F}"/>
              </a:ext>
            </a:extLst>
          </p:cNvPr>
          <p:cNvSpPr txBox="1">
            <a:spLocks/>
          </p:cNvSpPr>
          <p:nvPr/>
        </p:nvSpPr>
        <p:spPr>
          <a:xfrm>
            <a:off x="42537" y="4753730"/>
            <a:ext cx="4464496" cy="348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zpracování na základě výsledků dotazníkového šetření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9523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8261" y="707131"/>
            <a:ext cx="828092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100" dirty="0"/>
          </a:p>
          <a:p>
            <a:pPr marL="0" indent="0" algn="just">
              <a:buNone/>
            </a:pPr>
            <a:endParaRPr lang="cs-CZ" sz="2100" dirty="0"/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7475" y="123478"/>
            <a:ext cx="8413685" cy="789479"/>
          </a:xfrm>
        </p:spPr>
        <p:txBody>
          <a:bodyPr/>
          <a:lstStyle/>
          <a:p>
            <a:r>
              <a:rPr lang="cs-CZ" sz="2800" b="1" dirty="0"/>
              <a:t>Vybrané výsledky výzkumu veřejnosti města Karviná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F663A363-679B-8141-BC7D-6FE028A1707C}"/>
              </a:ext>
            </a:extLst>
          </p:cNvPr>
          <p:cNvSpPr txBox="1">
            <a:spLocks/>
          </p:cNvSpPr>
          <p:nvPr/>
        </p:nvSpPr>
        <p:spPr>
          <a:xfrm>
            <a:off x="191671" y="722778"/>
            <a:ext cx="7764705" cy="591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100" b="1" dirty="0">
                <a:solidFill>
                  <a:srgbClr val="002060"/>
                </a:solidFill>
              </a:rPr>
              <a:t>Graf 12: Spokojenost s využívanou sociální službou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xmlns="" id="{A3D2645A-FC68-8A46-BE52-85537A53D4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672221"/>
              </p:ext>
            </p:extLst>
          </p:nvPr>
        </p:nvGraphicFramePr>
        <p:xfrm>
          <a:off x="168261" y="1059582"/>
          <a:ext cx="8796227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0FCD281C-871E-CD45-85D1-454F5B6E74D0}"/>
              </a:ext>
            </a:extLst>
          </p:cNvPr>
          <p:cNvSpPr txBox="1">
            <a:spLocks/>
          </p:cNvSpPr>
          <p:nvPr/>
        </p:nvSpPr>
        <p:spPr>
          <a:xfrm>
            <a:off x="42537" y="4753730"/>
            <a:ext cx="4464496" cy="348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zpracování na základě výsledků dotazníkového šetření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406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8261" y="707131"/>
            <a:ext cx="828092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100" dirty="0"/>
          </a:p>
          <a:p>
            <a:pPr marL="0" indent="0" algn="just">
              <a:buNone/>
            </a:pPr>
            <a:endParaRPr lang="cs-CZ" sz="2100" dirty="0"/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7475" y="123478"/>
            <a:ext cx="8413685" cy="789479"/>
          </a:xfrm>
        </p:spPr>
        <p:txBody>
          <a:bodyPr/>
          <a:lstStyle/>
          <a:p>
            <a:r>
              <a:rPr lang="cs-CZ" sz="2800" b="1" dirty="0"/>
              <a:t>Vybrané výsledky výzkumu veřejnosti města Karviná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3735FF08-7BCA-3248-8EED-01F82DFFC51A}"/>
              </a:ext>
            </a:extLst>
          </p:cNvPr>
          <p:cNvSpPr txBox="1">
            <a:spLocks/>
          </p:cNvSpPr>
          <p:nvPr/>
        </p:nvSpPr>
        <p:spPr>
          <a:xfrm>
            <a:off x="42537" y="722778"/>
            <a:ext cx="7913839" cy="591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100" b="1" dirty="0">
                <a:solidFill>
                  <a:srgbClr val="002060"/>
                </a:solidFill>
              </a:rPr>
              <a:t>Graf 13: Současné sociální problémy oslovených respondentů (v %)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AE561B7D-47A1-6444-8038-4B67D852EB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3864760"/>
              </p:ext>
            </p:extLst>
          </p:nvPr>
        </p:nvGraphicFramePr>
        <p:xfrm>
          <a:off x="175263" y="1203598"/>
          <a:ext cx="842170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ABBE7A9B-3181-EB44-816B-670A698A1879}"/>
              </a:ext>
            </a:extLst>
          </p:cNvPr>
          <p:cNvSpPr txBox="1">
            <a:spLocks/>
          </p:cNvSpPr>
          <p:nvPr/>
        </p:nvSpPr>
        <p:spPr>
          <a:xfrm>
            <a:off x="42537" y="4753730"/>
            <a:ext cx="4464496" cy="348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zpracování na základě výsledků dotazníkového šetření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990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Demografické údaje</a:t>
            </a:r>
          </a:p>
        </p:txBody>
      </p:sp>
      <p:pic>
        <p:nvPicPr>
          <p:cNvPr id="6" name="Zástupný symbol pro obsah 3">
            <a:extLst>
              <a:ext uri="{FF2B5EF4-FFF2-40B4-BE49-F238E27FC236}">
                <a16:creationId xmlns:a16="http://schemas.microsoft.com/office/drawing/2014/main" xmlns="" id="{475E7F48-0BF4-2743-BB0A-569E0ADEB4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374669" y="703189"/>
            <a:ext cx="7589819" cy="216000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A76D68F0-4CE2-3441-B0A2-7A3159A10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091" y="2931790"/>
            <a:ext cx="7589819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596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8261" y="707131"/>
            <a:ext cx="8280920" cy="38127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100" dirty="0"/>
          </a:p>
          <a:p>
            <a:pPr marL="0" indent="0" algn="just">
              <a:buNone/>
            </a:pPr>
            <a:endParaRPr lang="cs-CZ" sz="2100" dirty="0"/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7475" y="123478"/>
            <a:ext cx="8413685" cy="789479"/>
          </a:xfrm>
        </p:spPr>
        <p:txBody>
          <a:bodyPr/>
          <a:lstStyle/>
          <a:p>
            <a:r>
              <a:rPr lang="cs-CZ" sz="2800" b="1" dirty="0"/>
              <a:t>Vybrané výsledky výzkumu veřejnosti města Karviná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3735FF08-7BCA-3248-8EED-01F82DFFC51A}"/>
              </a:ext>
            </a:extLst>
          </p:cNvPr>
          <p:cNvSpPr txBox="1">
            <a:spLocks/>
          </p:cNvSpPr>
          <p:nvPr/>
        </p:nvSpPr>
        <p:spPr>
          <a:xfrm>
            <a:off x="191671" y="722778"/>
            <a:ext cx="7764705" cy="591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100" b="1" dirty="0">
                <a:solidFill>
                  <a:srgbClr val="002060"/>
                </a:solidFill>
              </a:rPr>
              <a:t>Graf 14: Oblasti pro zlepšení sociálních služeb  v Karviné (v %)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xmlns="" id="{B60AFD1B-71E8-BB47-AC5F-F51291718A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1328221"/>
              </p:ext>
            </p:extLst>
          </p:nvPr>
        </p:nvGraphicFramePr>
        <p:xfrm>
          <a:off x="191671" y="1131590"/>
          <a:ext cx="8398295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C096A516-DC67-2449-9A2A-A2EBEAE405E2}"/>
              </a:ext>
            </a:extLst>
          </p:cNvPr>
          <p:cNvSpPr txBox="1">
            <a:spLocks/>
          </p:cNvSpPr>
          <p:nvPr/>
        </p:nvSpPr>
        <p:spPr>
          <a:xfrm>
            <a:off x="42537" y="4753730"/>
            <a:ext cx="4464496" cy="348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zpracování na základě výsledků dotazníkového šetření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8538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04856" cy="40288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prezentaci jsou vybrány výsledky komunitního výzkumu, které se přímo týkají informovanosti a využívání sociálních služeb občany města Karviné.</a:t>
            </a:r>
          </a:p>
          <a:p>
            <a:pPr marL="0" indent="0" algn="just">
              <a:buNone/>
            </a:pPr>
            <a:endParaRPr lang="cs-C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Výsledky výzkumu ukázaly, že se oslovení respondenti potýkají s nedostatečnou informovaností o sociálních službách v Karviné.</a:t>
            </a:r>
          </a:p>
          <a:p>
            <a:pPr marL="0" indent="0" algn="just">
              <a:buNone/>
            </a:pPr>
            <a:endParaRPr lang="cs-C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Stále více jak dvě třetiny neví ve kterých organizacích, které poskytují zejména ambulantní a terénní sociální služby, by hledali podporu a pomoc. V návrzích na zlepšení sociálních služeb respondenti volili právě zlepšení informovanosti o sociálních službách v Karviné.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/>
              <a:t>Závěr </a:t>
            </a:r>
          </a:p>
        </p:txBody>
      </p:sp>
    </p:spTree>
    <p:extLst>
      <p:ext uri="{BB962C8B-B14F-4D97-AF65-F5344CB8AC3E}">
        <p14:creationId xmlns:p14="http://schemas.microsoft.com/office/powerpoint/2010/main" val="4817366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848872" cy="40288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Nelze ovšem přehlédnout fakt, že více jak polovina oslovených občanů nemá zkušenosti se sociální službou.  Lze tedy diskutovat o tom, že občan hledá informace o sociální službě až když nastane sociální problém v rodině nebo dojde k náhlé sociální události. </a:t>
            </a:r>
          </a:p>
          <a:p>
            <a:pPr marL="0" indent="0" algn="just">
              <a:buNone/>
            </a:pPr>
            <a:endParaRPr lang="cs-C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Komunitní výzkum, realizovaný v roce 2017/ 2018 přinesl kromě zajímavých výsledků pro komunitní plánování i pozitivum pro další spolupráci mezi Magistrátem města Karviné a Obchodně podnikatelskou fakultou. Pro studenty byl zajímavou zkušeností zkoumání v terénu při realizaci dotazníkového šetření. Pro vedení města a sociální pracovníky v organizacích, poskytující sociální služby, důležitou zpětnou vazbou.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/>
              <a:t>Závěr </a:t>
            </a:r>
          </a:p>
        </p:txBody>
      </p:sp>
    </p:spTree>
    <p:extLst>
      <p:ext uri="{BB962C8B-B14F-4D97-AF65-F5344CB8AC3E}">
        <p14:creationId xmlns:p14="http://schemas.microsoft.com/office/powerpoint/2010/main" val="33029225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5">
            <a:extLst>
              <a:ext uri="{FF2B5EF4-FFF2-40B4-BE49-F238E27FC236}">
                <a16:creationId xmlns:a16="http://schemas.microsoft.com/office/drawing/2014/main" xmlns="" id="{EBA24CE1-01CB-B340-9AA5-7BBA7F884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699542"/>
            <a:ext cx="7632848" cy="4032448"/>
          </a:xfrm>
        </p:spPr>
        <p:txBody>
          <a:bodyPr anchor="ctr"/>
          <a:lstStyle/>
          <a:p>
            <a:pPr algn="ctr"/>
            <a:r>
              <a:rPr lang="cs-CZ" sz="2800" b="1" dirty="0"/>
              <a:t>Děkuji Vám za pozornost.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632848" cy="38884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aktuálních údajů je v okrese Karviná nejvyšší nezaměstnanost v celé ČR. </a:t>
            </a:r>
          </a:p>
          <a:p>
            <a:pPr marL="0" indent="0" algn="just">
              <a:buNone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Podíl nezaměstnaných osob za březen 2018 zde činí 7,6 %.   </a:t>
            </a:r>
          </a:p>
          <a:p>
            <a:pPr marL="0" indent="0" algn="just">
              <a:buNone/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karvinského okresu zůstává největší počet osob bez práce v samotné Karviné. Zde byl za březen 2018 zaznamenán podíl nezaměstnaných osob 9,7 %.  </a:t>
            </a:r>
          </a:p>
          <a:p>
            <a:pPr marL="0" indent="0" algn="just">
              <a:buNone/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Nepříznivý demografický vývoj a problematická situace na trhu práce představují klíčové faktory, působící při fungování místních sociálních služeb.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/>
              <a:t>Nezaměstnanost </a:t>
            </a:r>
          </a:p>
        </p:txBody>
      </p:sp>
    </p:spTree>
    <p:extLst>
      <p:ext uri="{BB962C8B-B14F-4D97-AF65-F5344CB8AC3E}">
        <p14:creationId xmlns:p14="http://schemas.microsoft.com/office/powerpoint/2010/main" val="1139260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84412" y="1131590"/>
            <a:ext cx="835292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17 organizací, poskytující 45 typů sociálních služeb. 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Karviné existují všechny typy sociálních služeb:</a:t>
            </a:r>
          </a:p>
          <a:p>
            <a:pPr algn="just">
              <a:spcBef>
                <a:spcPts val="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Ambulantní služby </a:t>
            </a:r>
          </a:p>
          <a:p>
            <a:pPr algn="just">
              <a:spcBef>
                <a:spcPts val="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Terénní služby </a:t>
            </a:r>
          </a:p>
          <a:p>
            <a:pPr algn="just">
              <a:spcBef>
                <a:spcPts val="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Pobytové služby </a:t>
            </a:r>
          </a:p>
          <a:p>
            <a:pPr algn="just">
              <a:spcBef>
                <a:spcPts val="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Kombinované služby 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Největší poskytovatel – Slezská diakonie a Sociální služby Karviná.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/>
              <a:t>Sociální služby </a:t>
            </a:r>
          </a:p>
        </p:txBody>
      </p:sp>
    </p:spTree>
    <p:extLst>
      <p:ext uri="{BB962C8B-B14F-4D97-AF65-F5344CB8AC3E}">
        <p14:creationId xmlns:p14="http://schemas.microsoft.com/office/powerpoint/2010/main" val="474320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8"/>
            <a:ext cx="7704856" cy="40288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Město Karviná každoročně pořádá </a:t>
            </a: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„Veletrh sociálních služeb v Karviné“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kde jsou prezentovány všechny sociální služby. Prostřednictvím různých stánků a informačních materiálů, doprovodných akcí se snaží občany Karviné upoutat a informovat je. Dále vydává i </a:t>
            </a: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„Katalog sociálních služeb"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tištěné podobě i v podobě, dostupné na www stránkách Sociální služby Karviná. 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roce 2017 - spolupráce s Obchodně podnikatelskou fakultou v Karviné na přípravě a realizaci komunitního výzkumu, který bude podkladem pro komunitní plánování. Jedním z cílů komunitního výzkumu - informovanost občanů města o sociálních službách v Karviné. 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/>
              <a:t>Sociální služby </a:t>
            </a:r>
          </a:p>
        </p:txBody>
      </p:sp>
    </p:spTree>
    <p:extLst>
      <p:ext uri="{BB962C8B-B14F-4D97-AF65-F5344CB8AC3E}">
        <p14:creationId xmlns:p14="http://schemas.microsoft.com/office/powerpoint/2010/main" val="206123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8784976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Přípravná fáze :</a:t>
            </a:r>
          </a:p>
          <a:p>
            <a:pPr marL="0" indent="0">
              <a:buNone/>
            </a:pPr>
            <a:r>
              <a:rPr lang="cs-CZ" sz="2400" u="sng" dirty="0">
                <a:solidFill>
                  <a:srgbClr val="002060"/>
                </a:solidFill>
              </a:rPr>
              <a:t>První fáze: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Stanovení cíle a priorit zkoumání se zadavatelem výzkumu – Magistrát města Karviná – odbor Sociálních služeb.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Rozdělení vybraných oblastí města Karviné pro účely komunitního výzkumu.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Sestavení výzkumného týmu a rozdělení kompetencí.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Počet a výběr výzkumníků – studentů Obchodně podnikatelské fakulty v Karviné.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Vytvoření výzkumných skupin.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sz="2800" b="1" dirty="0"/>
              <a:t>Projekt komunitního výzkumu 2017/2018</a:t>
            </a:r>
          </a:p>
        </p:txBody>
      </p:sp>
    </p:spTree>
    <p:extLst>
      <p:ext uri="{BB962C8B-B14F-4D97-AF65-F5344CB8AC3E}">
        <p14:creationId xmlns:p14="http://schemas.microsoft.com/office/powerpoint/2010/main" val="3195449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Přípravná fáze 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Druhá fáze: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2000" dirty="0"/>
              <a:t>Sestavení dotazníku a jeho konzultace se zástupci skupiny komunitního plánování města Karviná (byly doplňovány a pozměňovány otázky) a se členy výzkumného týmu.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2000" dirty="0"/>
              <a:t>Informativní školení výzkumníků (vybraných studentů), jehož cílem bylo: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vysvětlení cíle výzkumu,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seznámení s otázkami ve finální podobě dotazníku,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rozdělení do skupin,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seznámení s plánem města Karviné,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seznámení s právními a zákonnými opatřeními, související s dotazníkovým šetřením v terénu.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sz="2800" b="1" dirty="0"/>
              <a:t>Projekt komunitního výzkumu 2017/2018</a:t>
            </a:r>
          </a:p>
        </p:txBody>
      </p:sp>
    </p:spTree>
    <p:extLst>
      <p:ext uri="{BB962C8B-B14F-4D97-AF65-F5344CB8AC3E}">
        <p14:creationId xmlns:p14="http://schemas.microsoft.com/office/powerpoint/2010/main" val="2760401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3155"/>
            <a:ext cx="8136904" cy="3676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Realizační fáze</a:t>
            </a:r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r>
              <a:rPr lang="cs-CZ" sz="2200" dirty="0"/>
              <a:t>Samotný terénní výzkum trval 10 týdnů. </a:t>
            </a:r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r>
              <a:rPr lang="cs-CZ" sz="2200" dirty="0"/>
              <a:t>Celkem bylo osloveno 5000 občanů města Karviné ve vybraných lokalitách. Hodnotitelných vyplněných dotazníků bylo </a:t>
            </a:r>
            <a:r>
              <a:rPr lang="cs-CZ" sz="2200" b="1" dirty="0"/>
              <a:t>4938.</a:t>
            </a:r>
            <a:r>
              <a:rPr lang="cs-CZ" sz="2200" dirty="0"/>
              <a:t> </a:t>
            </a:r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r>
              <a:rPr lang="cs-CZ" sz="2200" dirty="0"/>
              <a:t>V roce 2014 (I. komunitní výzkum) jsme měli 3 590 respondentů.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sz="2800" b="1" dirty="0"/>
              <a:t>Projekt komunitního výzkumu 2017/2018</a:t>
            </a:r>
          </a:p>
        </p:txBody>
      </p:sp>
    </p:spTree>
    <p:extLst>
      <p:ext uri="{BB962C8B-B14F-4D97-AF65-F5344CB8AC3E}">
        <p14:creationId xmlns:p14="http://schemas.microsoft.com/office/powerpoint/2010/main" val="49877499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2642</TotalTime>
  <Words>1726</Words>
  <Application>Microsoft Office PowerPoint</Application>
  <PresentationFormat>Předvádění na obrazovce (16:9)</PresentationFormat>
  <Paragraphs>233</Paragraphs>
  <Slides>33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Enriqueta</vt:lpstr>
      <vt:lpstr>Times New Roman</vt:lpstr>
      <vt:lpstr>SLU</vt:lpstr>
      <vt:lpstr>Význam komunitního výzkumu pro projektování sociálních služeb</vt:lpstr>
      <vt:lpstr>Karviná </vt:lpstr>
      <vt:lpstr>Demografické údaje</vt:lpstr>
      <vt:lpstr>Nezaměstnanost </vt:lpstr>
      <vt:lpstr>Sociální služby </vt:lpstr>
      <vt:lpstr>Sociální služby </vt:lpstr>
      <vt:lpstr>Projekt komunitního výzkumu 2017/2018</vt:lpstr>
      <vt:lpstr>Projekt komunitního výzkumu 2017/2018</vt:lpstr>
      <vt:lpstr>Projekt komunitního výzkumu 2017/2018</vt:lpstr>
      <vt:lpstr>Projekt komunitního výzkumu 2017/2018</vt:lpstr>
      <vt:lpstr>Projekt komunitního výzkumu 2017/2018</vt:lpstr>
      <vt:lpstr>Projekt komunitního výzkumu 2017/2018</vt:lpstr>
      <vt:lpstr>Výzkumný tým</vt:lpstr>
      <vt:lpstr>Výzkumný tým</vt:lpstr>
      <vt:lpstr>Výzkumný tým</vt:lpstr>
      <vt:lpstr>Výzkumný tým</vt:lpstr>
      <vt:lpstr>Vybrané výsledky výzkumu veřejnosti města Karviná</vt:lpstr>
      <vt:lpstr>Vybrané výsledky výzkumu veřejnosti města Karviná</vt:lpstr>
      <vt:lpstr>Vybrané výsledky výzkumu veřejnosti města Karviná</vt:lpstr>
      <vt:lpstr>Vybrané výsledky výzkumu veřejnosti města Karviná</vt:lpstr>
      <vt:lpstr>Vybrané výsledky výzkumu veřejnosti města Karviná</vt:lpstr>
      <vt:lpstr>Vybrané výsledky výzkumu veřejnosti města Karviná</vt:lpstr>
      <vt:lpstr>Vybrané výsledky výzkumu veřejnosti města Karviná</vt:lpstr>
      <vt:lpstr>Vybrané výsledky výzkumu veřejnosti města Karviná</vt:lpstr>
      <vt:lpstr>Vybrané výsledky výzkumu veřejnosti města Karviná</vt:lpstr>
      <vt:lpstr>Vybrané výsledky výzkumu veřejnosti města Karviná</vt:lpstr>
      <vt:lpstr>Vybrané výsledky výzkumu veřejnosti města Karviná</vt:lpstr>
      <vt:lpstr>Vybrané výsledky výzkumu veřejnosti města Karviná</vt:lpstr>
      <vt:lpstr>Vybrané výsledky výzkumu veřejnosti města Karviná</vt:lpstr>
      <vt:lpstr>Vybrané výsledky výzkumu veřejnosti města Karviná</vt:lpstr>
      <vt:lpstr>Závěr </vt:lpstr>
      <vt:lpstr>Závěr </vt:lpstr>
      <vt:lpstr>Děkuji Vám za pozornost.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buryova</cp:lastModifiedBy>
  <cp:revision>69</cp:revision>
  <dcterms:created xsi:type="dcterms:W3CDTF">2016-07-06T15:42:34Z</dcterms:created>
  <dcterms:modified xsi:type="dcterms:W3CDTF">2023-12-04T13:59:28Z</dcterms:modified>
</cp:coreProperties>
</file>