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2" r:id="rId3"/>
    <p:sldId id="299" r:id="rId4"/>
    <p:sldId id="303" r:id="rId5"/>
    <p:sldId id="287" r:id="rId6"/>
    <p:sldId id="288" r:id="rId7"/>
    <p:sldId id="301" r:id="rId8"/>
    <p:sldId id="305" r:id="rId9"/>
    <p:sldId id="297" r:id="rId10"/>
    <p:sldId id="294" r:id="rId11"/>
    <p:sldId id="265" r:id="rId12"/>
    <p:sldId id="295" r:id="rId13"/>
    <p:sldId id="304" r:id="rId14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141" d="100"/>
          <a:sy n="141" d="100"/>
        </p:scale>
        <p:origin x="744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2C2EC-02D1-45BE-B2E9-3575D82216E5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B78EF-36C3-4138-A357-245E0C698D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2526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10.10.2024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1412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6563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71060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281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62975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23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1379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1498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is.slu.cz/auth/el/opf/zima2023/FIUBPFIM/u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simakova@opf.slu.cz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Úvodní informace do kurzu 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</a:t>
            </a:r>
            <a:b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Jana Šimáková</a:t>
            </a:r>
          </a:p>
          <a:p>
            <a:pPr algn="r"/>
            <a:r>
              <a:rPr lang="pl-PL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Veškeré materiály ke studiu předmětu budou průběžně k dispozici na: </a:t>
            </a:r>
            <a:r>
              <a:rPr lang="cs-CZ" sz="1800" dirty="0">
                <a:solidFill>
                  <a:srgbClr val="C00000"/>
                </a:solidFill>
                <a:hlinkClick r:id="rId3"/>
              </a:rPr>
              <a:t>https://is.slu.cz/auth/el/opf/zima2024/FIUBPFIM/um/</a:t>
            </a:r>
            <a:endParaRPr lang="cs-CZ" sz="1800" dirty="0">
              <a:solidFill>
                <a:srgbClr val="C00000"/>
              </a:solidFill>
            </a:endParaRPr>
          </a:p>
          <a:p>
            <a:pPr>
              <a:buClr>
                <a:srgbClr val="307871"/>
              </a:buClr>
            </a:pPr>
            <a:endParaRPr lang="cs-CZ" sz="1800" dirty="0">
              <a:solidFill>
                <a:srgbClr val="C00000"/>
              </a:solidFill>
            </a:endParaRPr>
          </a:p>
          <a:p>
            <a:pPr marL="0" indent="0">
              <a:buClr>
                <a:srgbClr val="307871"/>
              </a:buClr>
              <a:buNone/>
            </a:pPr>
            <a:endParaRPr lang="cs-CZ" sz="1400" dirty="0">
              <a:solidFill>
                <a:srgbClr val="C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Organizace výuky</a:t>
            </a:r>
            <a:endParaRPr lang="en-US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8250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800" dirty="0"/>
          </a:p>
          <a:p>
            <a:pPr>
              <a:buClr>
                <a:srgbClr val="307871"/>
              </a:buClr>
            </a:pPr>
            <a:r>
              <a:rPr lang="cs-CZ" sz="1800" dirty="0"/>
              <a:t>Ing. Jana Šimáková, Ph.D.</a:t>
            </a:r>
          </a:p>
          <a:p>
            <a:pPr lvl="1">
              <a:buClr>
                <a:srgbClr val="307871"/>
              </a:buClr>
            </a:pPr>
            <a:r>
              <a:rPr lang="cs-CZ" sz="1600" dirty="0"/>
              <a:t>kancelář A 305 </a:t>
            </a:r>
          </a:p>
          <a:p>
            <a:pPr lvl="1">
              <a:buClr>
                <a:srgbClr val="307871"/>
              </a:buClr>
            </a:pPr>
            <a:r>
              <a:rPr lang="cs-CZ" sz="1600" dirty="0">
                <a:hlinkClick r:id="rId3"/>
              </a:rPr>
              <a:t>simakova@opf.slu.cz</a:t>
            </a:r>
            <a:r>
              <a:rPr lang="cs-CZ" sz="1600" dirty="0"/>
              <a:t>, + 420 596 398 309</a:t>
            </a:r>
          </a:p>
          <a:p>
            <a:pPr lvl="1">
              <a:buClr>
                <a:srgbClr val="307871"/>
              </a:buClr>
            </a:pPr>
            <a:endParaRPr lang="cs-CZ" sz="1600" dirty="0"/>
          </a:p>
          <a:p>
            <a:pPr lvl="1">
              <a:buClr>
                <a:srgbClr val="307871"/>
              </a:buClr>
            </a:pPr>
            <a:r>
              <a:rPr lang="cs-CZ" sz="1600" dirty="0"/>
              <a:t>konzultační hodiny: 	dle IS SU a po domluvě mailem</a:t>
            </a:r>
          </a:p>
          <a:p>
            <a:pPr marL="457200" lvl="1" indent="0">
              <a:buClr>
                <a:srgbClr val="307871"/>
              </a:buClr>
              <a:buNone/>
            </a:pPr>
            <a:endParaRPr lang="cs-CZ" sz="1600" dirty="0">
              <a:solidFill>
                <a:srgbClr val="C00000"/>
              </a:solidFill>
            </a:endParaRPr>
          </a:p>
          <a:p>
            <a:pPr marL="457200" lvl="1" indent="0">
              <a:buClr>
                <a:srgbClr val="307871"/>
              </a:buClr>
              <a:buNone/>
            </a:pPr>
            <a:endParaRPr lang="cs-CZ" sz="1600" dirty="0"/>
          </a:p>
          <a:p>
            <a:pPr marL="457200" lvl="1" indent="0">
              <a:buClr>
                <a:srgbClr val="307871"/>
              </a:buClr>
              <a:buNone/>
            </a:pPr>
            <a:endParaRPr lang="cs-CZ" sz="16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Kontakty</a:t>
            </a:r>
            <a:endParaRPr lang="en-US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257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  <a:p>
            <a:pPr marL="0" indent="0" algn="ctr">
              <a:buClr>
                <a:srgbClr val="307871"/>
              </a:buClr>
              <a:buNone/>
            </a:pPr>
            <a:r>
              <a:rPr lang="cs-CZ" altLang="cs-CZ" sz="2400" dirty="0"/>
              <a:t>Těším se na skvělou spolupráci v průběhu semestru </a:t>
            </a:r>
            <a:r>
              <a:rPr lang="cs-CZ" altLang="cs-CZ" sz="2400" dirty="0">
                <a:sym typeface="Wingdings" panose="05000000000000000000" pitchFamily="2" charset="2"/>
              </a:rPr>
              <a:t></a:t>
            </a:r>
            <a:endParaRPr lang="cs-CZ" altLang="cs-CZ" sz="24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87524" y="4731990"/>
            <a:ext cx="8568952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cs-CZ" sz="12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560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A9F4E1-09AD-49B8-B65F-BCA2382ACF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499742"/>
            <a:ext cx="6768752" cy="507703"/>
          </a:xfrm>
        </p:spPr>
        <p:txBody>
          <a:bodyPr/>
          <a:lstStyle/>
          <a:p>
            <a:r>
              <a:rPr lang="cs-CZ" b="1" dirty="0"/>
              <a:t>???Jaké je téma vaší bakalářské práce???</a:t>
            </a:r>
          </a:p>
        </p:txBody>
      </p:sp>
    </p:spTree>
    <p:extLst>
      <p:ext uri="{BB962C8B-B14F-4D97-AF65-F5344CB8AC3E}">
        <p14:creationId xmlns:p14="http://schemas.microsoft.com/office/powerpoint/2010/main" val="98931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CFA9F8-90CA-4D8B-96AC-99D46CC53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5736" y="1707654"/>
            <a:ext cx="4536504" cy="507703"/>
          </a:xfrm>
        </p:spPr>
        <p:txBody>
          <a:bodyPr/>
          <a:lstStyle/>
          <a:p>
            <a:pPr algn="ctr"/>
            <a:r>
              <a:rPr lang="cs-CZ" b="1" dirty="0"/>
              <a:t>???Jaký přínos očekáváte od předmětu Financování mezinárodního podnikání???</a:t>
            </a:r>
          </a:p>
        </p:txBody>
      </p:sp>
    </p:spTree>
    <p:extLst>
      <p:ext uri="{BB962C8B-B14F-4D97-AF65-F5344CB8AC3E}">
        <p14:creationId xmlns:p14="http://schemas.microsoft.com/office/powerpoint/2010/main" val="2776546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Sylabus předmětu</a:t>
            </a:r>
          </a:p>
        </p:txBody>
      </p:sp>
      <p:sp>
        <p:nvSpPr>
          <p:cNvPr id="4" name="Obdélník 3"/>
          <p:cNvSpPr/>
          <p:nvPr/>
        </p:nvSpPr>
        <p:spPr>
          <a:xfrm>
            <a:off x="179512" y="84355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/>
              <a:t>Východiska financování mezinárodního podnikání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Financování zahraničního obchodu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Financování zahraničního obchodu se státní podporou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Financování přímých zahraničních investic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Specifika financování mezinárodního podnikání malých a středních podniků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Devizové riziko mezinárodního podnikání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400" dirty="0"/>
              <a:t>Cash </a:t>
            </a:r>
            <a:r>
              <a:rPr lang="cs-CZ" sz="2400" dirty="0" err="1"/>
              <a:t>flow</a:t>
            </a:r>
            <a:r>
              <a:rPr lang="cs-CZ" sz="2400" dirty="0"/>
              <a:t> a správa pohledávek v mezinárodním podnikání</a:t>
            </a:r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929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D02D0A-9F67-48CD-ADF7-036D2ADC6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600" y="2355726"/>
            <a:ext cx="7416824" cy="507703"/>
          </a:xfrm>
        </p:spPr>
        <p:txBody>
          <a:bodyPr/>
          <a:lstStyle/>
          <a:p>
            <a:r>
              <a:rPr lang="cs-CZ" b="1" dirty="0"/>
              <a:t>Ohodnoťte aktuální úroveň znalostí v tomto předmětu:</a:t>
            </a:r>
          </a:p>
        </p:txBody>
      </p:sp>
    </p:spTree>
    <p:extLst>
      <p:ext uri="{BB962C8B-B14F-4D97-AF65-F5344CB8AC3E}">
        <p14:creationId xmlns:p14="http://schemas.microsoft.com/office/powerpoint/2010/main" val="150842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r>
              <a:rPr lang="cs-CZ" sz="2000" b="1" dirty="0">
                <a:solidFill>
                  <a:srgbClr val="C00000"/>
                </a:solidFill>
              </a:rPr>
              <a:t> 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altLang="cs-CZ" b="1" dirty="0"/>
              <a:t>Podmínky absolvování předmětu</a:t>
            </a:r>
            <a:endParaRPr lang="en-US" dirty="0"/>
          </a:p>
        </p:txBody>
      </p:sp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673473"/>
              </p:ext>
            </p:extLst>
          </p:nvPr>
        </p:nvGraphicFramePr>
        <p:xfrm>
          <a:off x="136830" y="774883"/>
          <a:ext cx="71608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05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Aktivita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%</a:t>
                      </a:r>
                      <a:r>
                        <a:rPr lang="cs-CZ" baseline="0" dirty="0"/>
                        <a:t> z hodnocení</a:t>
                      </a:r>
                      <a:endParaRPr lang="cs-CZ" dirty="0"/>
                    </a:p>
                  </a:txBody>
                  <a:tcPr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Kvízy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/>
                        <a:t>Průběžný test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Seminární</a:t>
                      </a:r>
                      <a:r>
                        <a:rPr lang="cs-CZ" baseline="0" dirty="0"/>
                        <a:t> práce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20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/>
                        <a:t>Zkouška (písemná zkouška s následnou diskusí)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60</a:t>
                      </a:r>
                      <a:r>
                        <a:rPr lang="cs-CZ" baseline="0" dirty="0"/>
                        <a:t> b.</a:t>
                      </a:r>
                      <a:endParaRPr lang="cs-CZ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cs-CZ" b="1" dirty="0"/>
                        <a:t>∑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100 %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b="1" dirty="0"/>
                        <a:t>100 b.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5993018" y="2896458"/>
            <a:ext cx="315098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2800" b="1" dirty="0">
                <a:solidFill>
                  <a:srgbClr val="C00000"/>
                </a:solidFill>
              </a:rPr>
              <a:t>A(1)		91-100</a:t>
            </a:r>
            <a:endParaRPr lang="cs-CZ" altLang="cs-CZ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2400" b="1" dirty="0">
                <a:solidFill>
                  <a:srgbClr val="C00000"/>
                </a:solidFill>
              </a:rPr>
              <a:t>B(1,5)		81-90</a:t>
            </a:r>
          </a:p>
          <a:p>
            <a:pPr>
              <a:spcBef>
                <a:spcPct val="0"/>
              </a:spcBef>
            </a:pPr>
            <a:r>
              <a:rPr lang="cs-CZ" altLang="cs-CZ" sz="2000" b="1" dirty="0">
                <a:solidFill>
                  <a:srgbClr val="C00000"/>
                </a:solidFill>
              </a:rPr>
              <a:t>C(2)		71-80 </a:t>
            </a:r>
          </a:p>
          <a:p>
            <a:pPr>
              <a:spcBef>
                <a:spcPct val="0"/>
              </a:spcBef>
            </a:pPr>
            <a:r>
              <a:rPr lang="cs-CZ" altLang="cs-CZ" b="1" dirty="0">
                <a:solidFill>
                  <a:srgbClr val="C00000"/>
                </a:solidFill>
              </a:rPr>
              <a:t>D(2,5) 		61-70 </a:t>
            </a:r>
          </a:p>
          <a:p>
            <a:pPr>
              <a:spcBef>
                <a:spcPct val="0"/>
              </a:spcBef>
            </a:pPr>
            <a:r>
              <a:rPr lang="cs-CZ" altLang="cs-CZ" sz="1600" b="1" dirty="0">
                <a:solidFill>
                  <a:srgbClr val="C00000"/>
                </a:solidFill>
              </a:rPr>
              <a:t>E(3)		51-60</a:t>
            </a:r>
          </a:p>
          <a:p>
            <a:pPr>
              <a:spcBef>
                <a:spcPct val="0"/>
              </a:spcBef>
            </a:pPr>
            <a:r>
              <a:rPr lang="cs-CZ" altLang="cs-CZ" sz="1400" b="1" dirty="0">
                <a:solidFill>
                  <a:srgbClr val="C00000"/>
                </a:solidFill>
              </a:rPr>
              <a:t>F(4)		0-50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810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43508" y="675890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Obsah 	otázky z látky zpravidla probírané předchozí týden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	</a:t>
            </a:r>
            <a:r>
              <a:rPr lang="cs-CZ" sz="1600" dirty="0"/>
              <a:t>(přednášky, semináře, diskuze)</a:t>
            </a:r>
            <a:endParaRPr lang="cs-CZ" sz="2000" dirty="0"/>
          </a:p>
          <a:p>
            <a:pPr>
              <a:buClr>
                <a:srgbClr val="307871"/>
              </a:buClr>
            </a:pPr>
            <a:r>
              <a:rPr lang="cs-CZ" sz="2000" dirty="0"/>
              <a:t>Počet kvízů	10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Termíny 	začátek každé přednášky od </a:t>
            </a:r>
            <a:r>
              <a:rPr lang="cs-CZ" sz="2000" dirty="0">
                <a:solidFill>
                  <a:srgbClr val="C00000"/>
                </a:solidFill>
              </a:rPr>
              <a:t>17/10/2024</a:t>
            </a:r>
            <a:r>
              <a:rPr lang="cs-CZ" sz="2000" dirty="0"/>
              <a:t> včetně 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  		</a:t>
            </a:r>
            <a:r>
              <a:rPr lang="cs-CZ" sz="1600" dirty="0"/>
              <a:t>(přítomnost na přednášce není podmínkou pro vyplnění testu)</a:t>
            </a:r>
            <a:endParaRPr lang="cs-CZ" sz="2400" dirty="0"/>
          </a:p>
          <a:p>
            <a:pPr>
              <a:buClr>
                <a:srgbClr val="307871"/>
              </a:buClr>
            </a:pPr>
            <a:r>
              <a:rPr lang="cs-CZ" sz="2000" dirty="0"/>
              <a:t>Forma 	test v IS SU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Struktura	5 testových otázek, 1 odpověď správná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Bodování	1 bod za kvíz při zodpovězení minimálně 3 správných odpovědí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	</a:t>
            </a:r>
            <a:r>
              <a:rPr lang="cs-CZ" sz="2000" dirty="0">
                <a:solidFill>
                  <a:srgbClr val="C00000"/>
                </a:solidFill>
              </a:rPr>
              <a:t>Maximum bodů =&gt;10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Jedná se o nepovinnou aktivitu =&gt; nejsou opravní termíny.</a:t>
            </a:r>
          </a:p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51943"/>
            <a:ext cx="5904656" cy="507703"/>
          </a:xfrm>
        </p:spPr>
        <p:txBody>
          <a:bodyPr/>
          <a:lstStyle/>
          <a:p>
            <a:r>
              <a:rPr lang="cs-CZ" b="1" dirty="0"/>
              <a:t>Kvízy – orientace v problematice</a:t>
            </a:r>
            <a:endParaRPr lang="en-US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278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Obsah 	příklady typově podobné probíraným příkladům ve výuce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Termín 	</a:t>
            </a:r>
            <a:r>
              <a:rPr lang="cs-CZ" sz="2000" dirty="0">
                <a:solidFill>
                  <a:srgbClr val="C00000"/>
                </a:solidFill>
              </a:rPr>
              <a:t>21/11/2024</a:t>
            </a:r>
            <a:r>
              <a:rPr lang="cs-CZ" sz="2000" dirty="0"/>
              <a:t> v čase přednášky</a:t>
            </a:r>
            <a:endParaRPr lang="cs-CZ" sz="2400" dirty="0"/>
          </a:p>
          <a:p>
            <a:pPr>
              <a:buClr>
                <a:srgbClr val="307871"/>
              </a:buClr>
            </a:pPr>
            <a:r>
              <a:rPr lang="cs-CZ" sz="2000" dirty="0"/>
              <a:t>Forma 	test v IS SU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Struktura	2 příklady po 2 body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	</a:t>
            </a:r>
            <a:r>
              <a:rPr lang="cs-CZ" sz="2000" u="sng" dirty="0"/>
              <a:t>2 příklady po 3 body</a:t>
            </a:r>
          </a:p>
          <a:p>
            <a:pPr marL="0" indent="0">
              <a:buClr>
                <a:srgbClr val="307871"/>
              </a:buClr>
              <a:buNone/>
            </a:pPr>
            <a:r>
              <a:rPr lang="cs-CZ" sz="2000" dirty="0"/>
              <a:t>		</a:t>
            </a:r>
            <a:r>
              <a:rPr lang="cs-CZ" sz="2000" dirty="0">
                <a:solidFill>
                  <a:srgbClr val="C00000"/>
                </a:solidFill>
              </a:rPr>
              <a:t>Maximum bodů =&gt;10</a:t>
            </a:r>
          </a:p>
          <a:p>
            <a:pPr>
              <a:buClr>
                <a:srgbClr val="307871"/>
              </a:buClr>
            </a:pPr>
            <a:endParaRPr lang="cs-CZ" sz="2000" dirty="0"/>
          </a:p>
          <a:p>
            <a:pPr>
              <a:buClr>
                <a:srgbClr val="307871"/>
              </a:buClr>
            </a:pPr>
            <a:endParaRPr lang="cs-CZ" sz="1600" dirty="0"/>
          </a:p>
          <a:p>
            <a:pPr>
              <a:buClr>
                <a:srgbClr val="307871"/>
              </a:buClr>
            </a:pPr>
            <a:r>
              <a:rPr lang="cs-CZ" sz="2000" dirty="0"/>
              <a:t>Jedná se o nepovinnou aktivitu =&gt; nejsou opravní termíny.</a:t>
            </a:r>
          </a:p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51943"/>
            <a:ext cx="5904656" cy="507703"/>
          </a:xfrm>
        </p:spPr>
        <p:txBody>
          <a:bodyPr/>
          <a:lstStyle/>
          <a:p>
            <a:r>
              <a:rPr lang="en-US" b="1" dirty="0" err="1"/>
              <a:t>Průběžn</a:t>
            </a:r>
            <a:r>
              <a:rPr lang="cs-CZ" b="1" dirty="0"/>
              <a:t>ý</a:t>
            </a:r>
            <a:r>
              <a:rPr lang="en-US" b="1" dirty="0"/>
              <a:t> test</a:t>
            </a:r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773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Clr>
                <a:srgbClr val="307871"/>
              </a:buClr>
            </a:pPr>
            <a:r>
              <a:rPr lang="cs-CZ" sz="2000" dirty="0"/>
              <a:t>Obsah 	obsah by měl propojit téma BP s obsahem předmětu</a:t>
            </a:r>
          </a:p>
          <a:p>
            <a:pPr lvl="4">
              <a:buClr>
                <a:srgbClr val="307871"/>
              </a:buClr>
            </a:pPr>
            <a:r>
              <a:rPr lang="cs-CZ" sz="1100" dirty="0"/>
              <a:t>Určení individuálního tématu bude obsahem úvodního semináře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Termín 	</a:t>
            </a:r>
            <a:r>
              <a:rPr lang="cs-CZ" sz="2000" dirty="0">
                <a:solidFill>
                  <a:srgbClr val="C00000"/>
                </a:solidFill>
              </a:rPr>
              <a:t>31/12/2024</a:t>
            </a:r>
            <a:r>
              <a:rPr lang="cs-CZ" sz="2000" dirty="0"/>
              <a:t> 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Odevzdání 	</a:t>
            </a:r>
            <a:r>
              <a:rPr lang="cs-CZ" sz="2000" dirty="0" err="1"/>
              <a:t>odevzdávárna</a:t>
            </a:r>
            <a:r>
              <a:rPr lang="cs-CZ" sz="2000" dirty="0"/>
              <a:t> v IS SU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Forma	max. 10 stran včetně úvodu, závěru a zdrojů, práce musí klást 			důraz na kombinaci teoretických poznatků a praktických příkladů</a:t>
            </a:r>
          </a:p>
          <a:p>
            <a:pPr>
              <a:buClr>
                <a:srgbClr val="307871"/>
              </a:buClr>
            </a:pPr>
            <a:r>
              <a:rPr lang="cs-CZ" sz="2000" dirty="0"/>
              <a:t>Bodování	</a:t>
            </a:r>
            <a:r>
              <a:rPr lang="cs-CZ" sz="2000" dirty="0">
                <a:solidFill>
                  <a:srgbClr val="C00000"/>
                </a:solidFill>
              </a:rPr>
              <a:t>Maximum </a:t>
            </a:r>
            <a:r>
              <a:rPr lang="cs-CZ" sz="2000">
                <a:solidFill>
                  <a:srgbClr val="C00000"/>
                </a:solidFill>
              </a:rPr>
              <a:t>bodů =&gt;20</a:t>
            </a:r>
            <a:endParaRPr lang="cs-CZ" sz="2000" dirty="0">
              <a:solidFill>
                <a:srgbClr val="C00000"/>
              </a:solidFill>
            </a:endParaRPr>
          </a:p>
          <a:p>
            <a:pPr>
              <a:buClr>
                <a:srgbClr val="307871"/>
              </a:buClr>
            </a:pPr>
            <a:endParaRPr lang="cs-CZ" sz="1600" dirty="0"/>
          </a:p>
          <a:p>
            <a:pPr>
              <a:buClr>
                <a:srgbClr val="307871"/>
              </a:buClr>
            </a:pP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51943"/>
            <a:ext cx="5904656" cy="507703"/>
          </a:xfrm>
        </p:spPr>
        <p:txBody>
          <a:bodyPr/>
          <a:lstStyle/>
          <a:p>
            <a:r>
              <a:rPr lang="cs-CZ" b="1" dirty="0"/>
              <a:t>Seminární práce</a:t>
            </a:r>
            <a:endParaRPr lang="en-US" b="1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531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07504" y="843558"/>
            <a:ext cx="8856984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defRPr/>
            </a:pPr>
            <a:endParaRPr lang="cs-CZ" sz="2000" dirty="0"/>
          </a:p>
          <a:p>
            <a:pPr marL="0" indent="0">
              <a:buClr>
                <a:srgbClr val="307871"/>
              </a:buClr>
              <a:buNone/>
            </a:pPr>
            <a:endParaRPr lang="cs-CZ" sz="14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904656" cy="507703"/>
          </a:xfrm>
        </p:spPr>
        <p:txBody>
          <a:bodyPr/>
          <a:lstStyle/>
          <a:p>
            <a:r>
              <a:rPr lang="cs-CZ" b="1" dirty="0"/>
              <a:t>Závěrečná zkouška</a:t>
            </a:r>
            <a:endParaRPr lang="en-US" b="1" dirty="0"/>
          </a:p>
        </p:txBody>
      </p:sp>
      <p:sp>
        <p:nvSpPr>
          <p:cNvPr id="5" name="Obdélník 4"/>
          <p:cNvSpPr/>
          <p:nvPr/>
        </p:nvSpPr>
        <p:spPr>
          <a:xfrm>
            <a:off x="287524" y="863590"/>
            <a:ext cx="87489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Závěrečná zkouška je kombinovaná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Je složena z písemné části, která představuje přípravu na následnou společnou diskuzi.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Obsahem je case study zaměřená na financování mezinárodního podnikání, úkolem je navrhnout nejvhodnější řešení pro firmu v zadané situaci. Navržené řešení je nutné argumentovat.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 dirty="0"/>
              <a:t>Zkouška je ve formě open </a:t>
            </a:r>
            <a:r>
              <a:rPr lang="cs-CZ" dirty="0" err="1"/>
              <a:t>book</a:t>
            </a:r>
            <a:r>
              <a:rPr lang="cs-CZ" dirty="0"/>
              <a:t>.</a:t>
            </a:r>
          </a:p>
          <a:p>
            <a:endParaRPr lang="cs-CZ" dirty="0"/>
          </a:p>
          <a:p>
            <a:endParaRPr lang="cs-CZ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/>
              <a:t>Písemná část 	40 b.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u="sng" dirty="0"/>
              <a:t>Diskuze	20 b.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C00000"/>
                </a:solidFill>
              </a:rPr>
              <a:t>Maximum =&gt;	60 b.</a:t>
            </a:r>
          </a:p>
          <a:p>
            <a:r>
              <a:rPr lang="cs-CZ" dirty="0"/>
              <a:t>		</a:t>
            </a:r>
            <a:endParaRPr lang="cs-CZ" sz="2000" u="sng" dirty="0"/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Financování mezinárodního podnikání – Úvodní informace</a:t>
            </a: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cs-CZ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AU" altLang="cs-CZ" sz="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AU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896569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4787</TotalTime>
  <Words>585</Words>
  <Application>Microsoft Office PowerPoint</Application>
  <PresentationFormat>Předvádění na obrazovce (16:9)</PresentationFormat>
  <Paragraphs>136</Paragraphs>
  <Slides>13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Enriqueta</vt:lpstr>
      <vt:lpstr>Times New Roman</vt:lpstr>
      <vt:lpstr>SLU</vt:lpstr>
      <vt:lpstr>Úvodní informace do kurzu  Financování mezinárodního podnikání </vt:lpstr>
      <vt:lpstr>???Jaký přínos očekáváte od předmětu Financování mezinárodního podnikání???</vt:lpstr>
      <vt:lpstr>Sylabus předmětu</vt:lpstr>
      <vt:lpstr>Ohodnoťte aktuální úroveň znalostí v tomto předmětu:</vt:lpstr>
      <vt:lpstr>Podmínky absolvování předmětu</vt:lpstr>
      <vt:lpstr>Kvízy – orientace v problematice</vt:lpstr>
      <vt:lpstr>Průběžný test</vt:lpstr>
      <vt:lpstr>Seminární práce</vt:lpstr>
      <vt:lpstr>Závěrečná zkouška</vt:lpstr>
      <vt:lpstr>Organizace výuky</vt:lpstr>
      <vt:lpstr>Kontakty</vt:lpstr>
      <vt:lpstr>Prezentace aplikace PowerPoint</vt:lpstr>
      <vt:lpstr>???Jaké je téma vaší bakalářské práce???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student</cp:lastModifiedBy>
  <cp:revision>153</cp:revision>
  <cp:lastPrinted>2017-02-22T12:09:42Z</cp:lastPrinted>
  <dcterms:created xsi:type="dcterms:W3CDTF">2016-07-06T15:42:34Z</dcterms:created>
  <dcterms:modified xsi:type="dcterms:W3CDTF">2024-10-10T12:15:03Z</dcterms:modified>
</cp:coreProperties>
</file>