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6" r:id="rId3"/>
    <p:sldId id="257" r:id="rId4"/>
    <p:sldId id="453" r:id="rId5"/>
    <p:sldId id="454" r:id="rId6"/>
    <p:sldId id="509" r:id="rId7"/>
    <p:sldId id="510" r:id="rId8"/>
    <p:sldId id="455" r:id="rId9"/>
    <p:sldId id="456" r:id="rId10"/>
    <p:sldId id="457" r:id="rId11"/>
    <p:sldId id="291" r:id="rId12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3300"/>
    <a:srgbClr val="006600"/>
    <a:srgbClr val="336600"/>
    <a:srgbClr val="00544D"/>
    <a:srgbClr val="6B2E6E"/>
    <a:srgbClr val="265787"/>
    <a:srgbClr val="00244D"/>
    <a:srgbClr val="9C1F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302" y="102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506F3-135C-4B0F-9FE5-47ED258BF180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33B2E-6FFC-4FFB-A00C-141FFD37D3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6541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576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750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3923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9610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4281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9880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DD7FA-A0FA-4012-A98F-15A09618F799}" type="datetimeFigureOut">
              <a:rPr lang="cs-CZ"/>
              <a:pPr>
                <a:defRPr/>
              </a:pPr>
              <a:t>16.10.2023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ADDDF-1264-4F28-8338-EC1E07F3DE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712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2B50E-3DA8-4309-9076-4D02E7FD53CC}" type="datetimeFigureOut">
              <a:rPr lang="cs-CZ"/>
              <a:pPr>
                <a:defRPr/>
              </a:pPr>
              <a:t>16.10.2023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B83C9-5B4C-4800-9FD3-945C60804B3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021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E6D05-4501-4B0C-91E8-06A0EFE8D207}" type="datetimeFigureOut">
              <a:rPr lang="cs-CZ"/>
              <a:pPr>
                <a:defRPr/>
              </a:pPr>
              <a:t>16.10.2023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71501-7BD9-4790-9FCF-670D1CE8DC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8189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08624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302585"/>
            <a:ext cx="95604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932723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630932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630932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10801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5687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0048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6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2838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1268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9465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140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700F2-724B-4B1E-B123-094AE7CD8C2F}" type="datetimeFigureOut">
              <a:rPr lang="cs-CZ"/>
              <a:pPr>
                <a:defRPr/>
              </a:pPr>
              <a:t>16.10.2023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F7D87-A4E6-4B6E-9D27-4FA8003DE0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0523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8052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7621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2898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3881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336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BFADF-DDC1-4400-8B64-5715C51EA3D1}" type="datetimeFigureOut">
              <a:rPr lang="cs-CZ"/>
              <a:pPr>
                <a:defRPr/>
              </a:pPr>
              <a:t>16.10.2023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3CB71-E416-464C-86CB-A55091E5F1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535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AE38D-4CF5-4C80-ABE4-FD162976B94B}" type="datetimeFigureOut">
              <a:rPr lang="cs-CZ"/>
              <a:pPr>
                <a:defRPr/>
              </a:pPr>
              <a:t>16.10.2023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58CE5-2EB2-412A-9C0F-D009C00C834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20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6E249-19AE-459C-A3E5-D1C2CC123D00}" type="datetimeFigureOut">
              <a:rPr lang="cs-CZ"/>
              <a:pPr>
                <a:defRPr/>
              </a:pPr>
              <a:t>16.10.2023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7C48E-035A-429E-9ADF-79C48A0AD2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82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BDA44-4CAA-4345-A756-4703360EE242}" type="datetimeFigureOut">
              <a:rPr lang="cs-CZ"/>
              <a:pPr>
                <a:defRPr/>
              </a:pPr>
              <a:t>16.10.2023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A00D4-7926-404C-B321-BFF026D8C3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3529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782F0-DC46-4F00-81DD-2ACBA3C3B310}" type="datetimeFigureOut">
              <a:rPr lang="cs-CZ"/>
              <a:pPr>
                <a:defRPr/>
              </a:pPr>
              <a:t>16.10.2023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82D61-01CE-4948-92AE-A6ED95CD8D1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688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43C5B-64DA-40ED-9576-975ED67AA1C3}" type="datetimeFigureOut">
              <a:rPr lang="cs-CZ"/>
              <a:pPr>
                <a:defRPr/>
              </a:pPr>
              <a:t>16.10.2023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33F4D-D45C-4D32-B9B4-4DB8B4F8A3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510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4C866-D28D-46D0-B7D5-63035B3504AF}" type="datetimeFigureOut">
              <a:rPr lang="cs-CZ"/>
              <a:pPr>
                <a:defRPr/>
              </a:pPr>
              <a:t>16.10.2023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3421B-2210-4A7E-ABDE-6C42E3F47FF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531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90FB15-455F-4099-B3EC-126F10F4A8D9}" type="datetimeFigureOut">
              <a:rPr lang="cs-CZ"/>
              <a:pPr>
                <a:defRPr/>
              </a:pPr>
              <a:t>16.10.2023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F082D34-91F0-4445-8CCE-2A9DBE25484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B6CF5-6D0E-4832-A128-5D76418DBB90}" type="datetimeFigureOut">
              <a:rPr lang="cs-CZ" smtClean="0"/>
              <a:t>16.10.2023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01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MANAGERIAL ACCOUNTING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dirty="0">
                <a:latin typeface="Arial" panose="020B0604020202020204" pitchFamily="34" charset="0"/>
              </a:rPr>
              <a:t>Ing. </a:t>
            </a:r>
            <a:r>
              <a:rPr lang="cs-CZ" altLang="cs-CZ" sz="1800" dirty="0">
                <a:latin typeface="Arial" panose="020B0604020202020204" pitchFamily="34" charset="0"/>
              </a:rPr>
              <a:t>Markéta </a:t>
            </a:r>
            <a:r>
              <a:rPr lang="cs-CZ" altLang="cs-CZ" sz="1800">
                <a:latin typeface="Arial" panose="020B0604020202020204" pitchFamily="34" charset="0"/>
              </a:rPr>
              <a:t>Skupieňová, </a:t>
            </a:r>
            <a:r>
              <a:rPr lang="cs-CZ" altLang="cs-CZ" sz="1800" dirty="0">
                <a:latin typeface="Arial" panose="020B0604020202020204" pitchFamily="34" charset="0"/>
              </a:rPr>
              <a:t>Ph.D.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MANAGERIAL ACCOUNTING</a:t>
            </a:r>
            <a:r>
              <a:rPr lang="en-GB" altLang="cs-CZ" sz="1800" dirty="0">
                <a:latin typeface="Arial" panose="020B0604020202020204" pitchFamily="34" charset="0"/>
              </a:rPr>
              <a:t>/</a:t>
            </a:r>
            <a:r>
              <a:rPr lang="cs-CZ" altLang="cs-CZ" sz="1800" dirty="0">
                <a:latin typeface="Arial" panose="020B0604020202020204" pitchFamily="34" charset="0"/>
              </a:rPr>
              <a:t>NANMU</a:t>
            </a:r>
            <a:endParaRPr lang="en-GB" altLang="cs-CZ" sz="18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728" y="185153"/>
            <a:ext cx="2668801" cy="205492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00386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2" name="Obdélník 1"/>
          <p:cNvSpPr/>
          <p:nvPr/>
        </p:nvSpPr>
        <p:spPr>
          <a:xfrm>
            <a:off x="1983793" y="3290501"/>
            <a:ext cx="5176417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cs-CZ" sz="33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your attention.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773330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MANAGERIAL ACCOUNTING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cs-CZ" sz="2400" b="1" cap="all" dirty="0">
                <a:latin typeface="Arial" panose="020B0604020202020204" pitchFamily="34" charset="0"/>
              </a:rPr>
              <a:t>Outline of the lecture </a:t>
            </a:r>
          </a:p>
        </p:txBody>
      </p:sp>
      <p:sp>
        <p:nvSpPr>
          <p:cNvPr id="3078" name="TextovéPole 10"/>
          <p:cNvSpPr txBox="1">
            <a:spLocks noChangeArrowheads="1"/>
          </p:cNvSpPr>
          <p:nvPr/>
        </p:nvSpPr>
        <p:spPr bwMode="auto">
          <a:xfrm>
            <a:off x="320675" y="2180372"/>
            <a:ext cx="8477250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GB" altLang="cs-CZ" sz="2200" dirty="0">
                <a:latin typeface="Arial" panose="020B0604020202020204" pitchFamily="34" charset="0"/>
              </a:rPr>
              <a:t> Variance / Variations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GB" altLang="cs-CZ" sz="2200" dirty="0"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GB" altLang="cs-CZ" sz="2200" dirty="0">
                <a:latin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endParaRPr lang="en-GB" altLang="cs-CZ" sz="1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1412776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112474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155679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en-GB" altLang="cs-CZ" sz="3200" b="1" dirty="0">
                <a:solidFill>
                  <a:schemeClr val="bg1"/>
                </a:solidFill>
                <a:latin typeface="Arial" panose="020B0604020202020204" pitchFamily="34" charset="0"/>
              </a:rPr>
              <a:t>Variance / Variations</a:t>
            </a:r>
            <a:endParaRPr lang="cs-CZ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10" y="450912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170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84482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93812" y="319312"/>
            <a:ext cx="6624736" cy="432048"/>
          </a:xfrm>
        </p:spPr>
        <p:txBody>
          <a:bodyPr/>
          <a:lstStyle/>
          <a:p>
            <a:r>
              <a:rPr lang="cs-CZ" altLang="cs-CZ" sz="3200" b="1" dirty="0"/>
              <a:t>Variance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1844824"/>
            <a:ext cx="835292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800" dirty="0"/>
              <a:t>It expresses the difference between actual and planned quantities</a:t>
            </a:r>
            <a:endParaRPr lang="cs-CZ" sz="2000" dirty="0"/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28390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84482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347887"/>
            <a:ext cx="6624736" cy="432048"/>
          </a:xfrm>
        </p:spPr>
        <p:txBody>
          <a:bodyPr/>
          <a:lstStyle/>
          <a:p>
            <a:r>
              <a:rPr lang="en-GB" altLang="cs-CZ" sz="3200" b="1" dirty="0"/>
              <a:t>Profit deviation (or economic results)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1844825"/>
            <a:ext cx="81369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000" dirty="0"/>
              <a:t>In connection with the economic result, or we recognize the factors that influence the economic result: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000" dirty="0"/>
              <a:t>Cost (expenses) variance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2000" dirty="0"/>
              <a:t>Sales (revenue) variance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000" dirty="0"/>
          </a:p>
          <a:p>
            <a:pPr marL="285750" indent="-285750">
              <a:buFont typeface="Arial" pitchFamily="34" charset="0"/>
              <a:buChar char="•"/>
            </a:pPr>
            <a:endParaRPr lang="en-GB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/>
              <a:t>Derived from the calculation of the economic result (profit or loss)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2000" dirty="0"/>
              <a:t>Economic results (ER) = revenues – express   or</a:t>
            </a:r>
          </a:p>
          <a:p>
            <a:r>
              <a:rPr lang="en-GB" sz="2000" dirty="0"/>
              <a:t>                                          = sales - costs</a:t>
            </a:r>
          </a:p>
        </p:txBody>
      </p:sp>
    </p:spTree>
    <p:extLst>
      <p:ext uri="{BB962C8B-B14F-4D97-AF65-F5344CB8AC3E}">
        <p14:creationId xmlns:p14="http://schemas.microsoft.com/office/powerpoint/2010/main" val="860089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84482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2387" y="385987"/>
            <a:ext cx="6624736" cy="432048"/>
          </a:xfrm>
        </p:spPr>
        <p:txBody>
          <a:bodyPr/>
          <a:lstStyle/>
          <a:p>
            <a:r>
              <a:rPr lang="cs-CZ" altLang="cs-CZ" sz="3200" b="1" dirty="0"/>
              <a:t>Variance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1844824"/>
            <a:ext cx="74168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/>
              <a:t>It expresses the difference between actual and planned quantities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/>
              <a:t>Cost variance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dirty="0"/>
              <a:t>The difference between actual costs and planned costs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/>
              <a:t>Sales variance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2000" dirty="0"/>
              <a:t>The difference between actual sales and planned sales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88258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84482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36662" y="376462"/>
            <a:ext cx="6624736" cy="432048"/>
          </a:xfrm>
        </p:spPr>
        <p:txBody>
          <a:bodyPr/>
          <a:lstStyle/>
          <a:p>
            <a:r>
              <a:rPr lang="en-GB" altLang="cs-CZ" sz="3200" b="1" dirty="0"/>
              <a:t>Profit deviation (or economic results)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844824"/>
            <a:ext cx="81369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In connection with the economic result, or we distinguish the factors that influence the economic result in a more detailed breakdown: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/>
              <a:t>Variance of variable costs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/>
              <a:t>Variance of fixed costs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/>
              <a:t>Revenue (Sales) Variance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68890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84482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08087" y="376462"/>
            <a:ext cx="6624736" cy="432048"/>
          </a:xfrm>
        </p:spPr>
        <p:txBody>
          <a:bodyPr/>
          <a:lstStyle/>
          <a:p>
            <a:r>
              <a:rPr lang="en-GB" altLang="cs-CZ" sz="3200" b="1" dirty="0"/>
              <a:t>Profit deviation (or economic results)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844824"/>
            <a:ext cx="74168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In connection with the economic result, or we recognize the factors that influence the economic result: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Variable cost variance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/>
              <a:t>Deviation of natural inputs (material-kg)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/>
              <a:t>Price deviation of in-kind inputs (CZK/kg)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Fixed cost variance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Revenue (Sales) Variance</a:t>
            </a:r>
            <a:endParaRPr lang="cs-CZ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/>
              <a:t>Deviation of the volume of products sold (pcs)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/>
              <a:t>Sales price deviation (CZK/piece)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58345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84482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36662" y="424087"/>
            <a:ext cx="6624736" cy="432048"/>
          </a:xfrm>
        </p:spPr>
        <p:txBody>
          <a:bodyPr/>
          <a:lstStyle/>
          <a:p>
            <a:r>
              <a:rPr lang="cs-CZ" altLang="cs-CZ" sz="3200" b="1" dirty="0"/>
              <a:t>Variance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5" y="1844824"/>
            <a:ext cx="835292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000" dirty="0" err="1"/>
              <a:t>Total</a:t>
            </a:r>
            <a:r>
              <a:rPr lang="cs-CZ" sz="2000" dirty="0"/>
              <a:t> Variance = </a:t>
            </a:r>
            <a:r>
              <a:rPr lang="cs-CZ" sz="2000" dirty="0" err="1"/>
              <a:t>Actual</a:t>
            </a:r>
            <a:r>
              <a:rPr lang="cs-CZ" sz="2000" dirty="0"/>
              <a:t>  </a:t>
            </a:r>
            <a:r>
              <a:rPr lang="cs-CZ" sz="2000" dirty="0" err="1"/>
              <a:t>Quantities</a:t>
            </a:r>
            <a:r>
              <a:rPr lang="cs-CZ" sz="2000" dirty="0"/>
              <a:t> - </a:t>
            </a:r>
            <a:r>
              <a:rPr lang="cs-CZ" sz="2000" dirty="0" err="1"/>
              <a:t>Planned</a:t>
            </a:r>
            <a:r>
              <a:rPr lang="cs-CZ" sz="2000" dirty="0"/>
              <a:t>  </a:t>
            </a:r>
            <a:r>
              <a:rPr lang="cs-CZ" sz="2000" dirty="0" err="1"/>
              <a:t>Quantities</a:t>
            </a:r>
            <a:endParaRPr lang="cs-CZ" sz="2000" dirty="0"/>
          </a:p>
          <a:p>
            <a:pPr marL="342900" indent="-342900">
              <a:buFont typeface="Arial" pitchFamily="34" charset="0"/>
              <a:buChar char="•"/>
            </a:pPr>
            <a:endParaRPr lang="cs-CZ" sz="2000" dirty="0"/>
          </a:p>
          <a:p>
            <a:pPr marL="342900" indent="-342900">
              <a:buFont typeface="Arial" pitchFamily="34" charset="0"/>
              <a:buChar char="•"/>
            </a:pPr>
            <a:endParaRPr lang="cs-CZ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err="1"/>
              <a:t>Total</a:t>
            </a:r>
            <a:r>
              <a:rPr lang="cs-CZ" sz="2000" dirty="0"/>
              <a:t> Variance = </a:t>
            </a:r>
            <a:r>
              <a:rPr lang="cs-CZ" sz="2000" dirty="0" err="1"/>
              <a:t>Quantitative</a:t>
            </a:r>
            <a:r>
              <a:rPr lang="cs-CZ" sz="2000" dirty="0"/>
              <a:t> </a:t>
            </a:r>
            <a:r>
              <a:rPr lang="cs-CZ" sz="2000" dirty="0" err="1"/>
              <a:t>Deviation</a:t>
            </a:r>
            <a:r>
              <a:rPr lang="cs-CZ" sz="2000" dirty="0"/>
              <a:t> + </a:t>
            </a:r>
            <a:r>
              <a:rPr lang="cs-CZ" sz="2000" dirty="0" err="1"/>
              <a:t>Price</a:t>
            </a:r>
            <a:r>
              <a:rPr lang="cs-CZ" sz="2000" dirty="0"/>
              <a:t> Variance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000" dirty="0"/>
          </a:p>
          <a:p>
            <a:pPr marL="342900" indent="-342900">
              <a:buFont typeface="Arial" pitchFamily="34" charset="0"/>
              <a:buChar char="•"/>
            </a:pPr>
            <a:endParaRPr lang="cs-CZ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err="1"/>
              <a:t>Quantitative</a:t>
            </a:r>
            <a:r>
              <a:rPr lang="cs-CZ" sz="2000" dirty="0"/>
              <a:t> </a:t>
            </a:r>
            <a:r>
              <a:rPr lang="cs-CZ" sz="2000" dirty="0" err="1"/>
              <a:t>deviation</a:t>
            </a:r>
            <a:endParaRPr lang="cs-CZ" sz="20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cs-CZ" sz="2000" dirty="0"/>
              <a:t>(</a:t>
            </a:r>
            <a:r>
              <a:rPr lang="cs-CZ" sz="2000" dirty="0" err="1"/>
              <a:t>actual</a:t>
            </a:r>
            <a:r>
              <a:rPr lang="cs-CZ" sz="2000" dirty="0"/>
              <a:t> </a:t>
            </a:r>
            <a:r>
              <a:rPr lang="cs-CZ" sz="2000" dirty="0" err="1"/>
              <a:t>quantity</a:t>
            </a:r>
            <a:r>
              <a:rPr lang="cs-CZ" sz="2000" dirty="0"/>
              <a:t> – </a:t>
            </a:r>
            <a:r>
              <a:rPr lang="cs-CZ" sz="2000" dirty="0" err="1"/>
              <a:t>planned</a:t>
            </a:r>
            <a:r>
              <a:rPr lang="cs-CZ" sz="2000" dirty="0"/>
              <a:t> </a:t>
            </a:r>
            <a:r>
              <a:rPr lang="cs-CZ" sz="2000" dirty="0" err="1"/>
              <a:t>quantity</a:t>
            </a:r>
            <a:r>
              <a:rPr lang="cs-CZ" sz="2000" dirty="0"/>
              <a:t>) * </a:t>
            </a:r>
            <a:r>
              <a:rPr lang="cs-CZ" sz="2000" dirty="0" err="1"/>
              <a:t>planned</a:t>
            </a:r>
            <a:r>
              <a:rPr lang="cs-CZ" sz="2000" dirty="0"/>
              <a:t> </a:t>
            </a:r>
            <a:r>
              <a:rPr lang="cs-CZ" sz="2000" dirty="0" err="1"/>
              <a:t>price</a:t>
            </a:r>
            <a:endParaRPr lang="cs-CZ" sz="2000" dirty="0"/>
          </a:p>
          <a:p>
            <a:pPr marL="342900" indent="-342900">
              <a:buFont typeface="Arial" pitchFamily="34" charset="0"/>
              <a:buChar char="•"/>
            </a:pPr>
            <a:endParaRPr lang="cs-CZ" sz="2000" dirty="0"/>
          </a:p>
          <a:p>
            <a:pPr marL="342900" indent="-342900">
              <a:buFont typeface="Arial" pitchFamily="34" charset="0"/>
              <a:buChar char="•"/>
            </a:pPr>
            <a:endParaRPr lang="cs-CZ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err="1"/>
              <a:t>Price</a:t>
            </a:r>
            <a:r>
              <a:rPr lang="cs-CZ" sz="2000" dirty="0"/>
              <a:t> variance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cs-CZ" sz="2000" dirty="0"/>
              <a:t>(</a:t>
            </a:r>
            <a:r>
              <a:rPr lang="cs-CZ" sz="2000" dirty="0" err="1"/>
              <a:t>actual</a:t>
            </a:r>
            <a:r>
              <a:rPr lang="cs-CZ" sz="2000" dirty="0"/>
              <a:t> </a:t>
            </a:r>
            <a:r>
              <a:rPr lang="cs-CZ" sz="2000" dirty="0" err="1"/>
              <a:t>price</a:t>
            </a:r>
            <a:r>
              <a:rPr lang="cs-CZ" sz="2000" dirty="0"/>
              <a:t> - </a:t>
            </a:r>
            <a:r>
              <a:rPr lang="cs-CZ" sz="2000" dirty="0" err="1"/>
              <a:t>planned</a:t>
            </a:r>
            <a:r>
              <a:rPr lang="cs-CZ" sz="2000" dirty="0"/>
              <a:t> </a:t>
            </a:r>
            <a:r>
              <a:rPr lang="cs-CZ" sz="2000" dirty="0" err="1"/>
              <a:t>price</a:t>
            </a:r>
            <a:r>
              <a:rPr lang="cs-CZ" sz="2000" dirty="0"/>
              <a:t>) * </a:t>
            </a:r>
            <a:r>
              <a:rPr lang="cs-CZ" sz="2000" dirty="0" err="1"/>
              <a:t>actual</a:t>
            </a:r>
            <a:r>
              <a:rPr lang="cs-CZ" sz="2000" dirty="0"/>
              <a:t> </a:t>
            </a:r>
            <a:r>
              <a:rPr lang="cs-CZ" sz="2000" dirty="0" err="1"/>
              <a:t>quantity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936284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7090</TotalTime>
  <Words>305</Words>
  <Application>Microsoft Office PowerPoint</Application>
  <PresentationFormat>Předvádění na obrazovce (4:3)</PresentationFormat>
  <Paragraphs>85</Paragraphs>
  <Slides>10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Motiv sady Office</vt:lpstr>
      <vt:lpstr>Vlastní návrh</vt:lpstr>
      <vt:lpstr>Prezentace aplikace PowerPoint</vt:lpstr>
      <vt:lpstr>Prezentace aplikace PowerPoint</vt:lpstr>
      <vt:lpstr>Variance / Variations</vt:lpstr>
      <vt:lpstr>Variance</vt:lpstr>
      <vt:lpstr>Profit deviation (or economic results)</vt:lpstr>
      <vt:lpstr>Variance</vt:lpstr>
      <vt:lpstr>Profit deviation (or economic results)</vt:lpstr>
      <vt:lpstr>Profit deviation (or economic results)</vt:lpstr>
      <vt:lpstr>Variance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student</cp:lastModifiedBy>
  <cp:revision>80</cp:revision>
  <dcterms:created xsi:type="dcterms:W3CDTF">2016-03-17T12:08:01Z</dcterms:created>
  <dcterms:modified xsi:type="dcterms:W3CDTF">2023-10-16T06:04:44Z</dcterms:modified>
</cp:coreProperties>
</file>