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38" r:id="rId2"/>
    <p:sldId id="256" r:id="rId3"/>
    <p:sldId id="329" r:id="rId4"/>
    <p:sldId id="277" r:id="rId5"/>
    <p:sldId id="279" r:id="rId6"/>
    <p:sldId id="284" r:id="rId7"/>
    <p:sldId id="287" r:id="rId8"/>
    <p:sldId id="333" r:id="rId9"/>
    <p:sldId id="292" r:id="rId10"/>
    <p:sldId id="296" r:id="rId11"/>
    <p:sldId id="334" r:id="rId12"/>
    <p:sldId id="335" r:id="rId13"/>
    <p:sldId id="336" r:id="rId14"/>
    <p:sldId id="337" r:id="rId15"/>
    <p:sldId id="327" r:id="rId16"/>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621" autoAdjust="0"/>
  </p:normalViewPr>
  <p:slideViewPr>
    <p:cSldViewPr>
      <p:cViewPr varScale="1">
        <p:scale>
          <a:sx n="141" d="100"/>
          <a:sy n="141" d="100"/>
        </p:scale>
        <p:origin x="744" y="12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16.10.2023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301018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960605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91762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472309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541404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782300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185753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685486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4101753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273933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381732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408962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a:t>Kliknutím lze upravit styl.</a:t>
            </a:r>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16.10.2023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23838033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143000" y="1928813"/>
            <a:ext cx="6858000" cy="1350169"/>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2700" b="1" dirty="0">
                <a:latin typeface="Arial" pitchFamily="34" charset="0"/>
                <a:cs typeface="Arial" pitchFamily="34" charset="0"/>
              </a:rPr>
              <a:t>MANAGERIAL ACCOUNTING</a:t>
            </a:r>
            <a:endParaRPr lang="en-GB" sz="2700" b="1" dirty="0">
              <a:latin typeface="Arial" pitchFamily="34" charset="0"/>
              <a:cs typeface="Arial" pitchFamily="34" charset="0"/>
            </a:endParaRPr>
          </a:p>
        </p:txBody>
      </p:sp>
      <p:sp>
        <p:nvSpPr>
          <p:cNvPr id="2051" name="TextovéPole 7"/>
          <p:cNvSpPr txBox="1">
            <a:spLocks noChangeArrowheads="1"/>
          </p:cNvSpPr>
          <p:nvPr/>
        </p:nvSpPr>
        <p:spPr bwMode="auto">
          <a:xfrm>
            <a:off x="1143000" y="3608785"/>
            <a:ext cx="685800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350" dirty="0">
                <a:latin typeface="Arial" panose="020B0604020202020204" pitchFamily="34" charset="0"/>
              </a:rPr>
              <a:t>Ing. </a:t>
            </a:r>
            <a:r>
              <a:rPr lang="cs-CZ" altLang="cs-CZ" sz="1350" dirty="0">
                <a:latin typeface="Arial" panose="020B0604020202020204" pitchFamily="34" charset="0"/>
              </a:rPr>
              <a:t>Markéta </a:t>
            </a:r>
            <a:r>
              <a:rPr lang="cs-CZ" altLang="cs-CZ" sz="1350">
                <a:latin typeface="Arial" panose="020B0604020202020204" pitchFamily="34" charset="0"/>
              </a:rPr>
              <a:t>Skupieňová</a:t>
            </a:r>
            <a:r>
              <a:rPr lang="cs-CZ" altLang="cs-CZ" sz="1350" dirty="0">
                <a:latin typeface="Arial" panose="020B0604020202020204" pitchFamily="34" charset="0"/>
              </a:rPr>
              <a:t>, Ph.D.</a:t>
            </a:r>
          </a:p>
          <a:p>
            <a:pPr algn="ctr" eaLnBrk="1" hangingPunct="1">
              <a:spcBef>
                <a:spcPct val="0"/>
              </a:spcBef>
              <a:buFontTx/>
              <a:buNone/>
            </a:pPr>
            <a:r>
              <a:rPr lang="cs-CZ" altLang="cs-CZ" sz="1350" dirty="0">
                <a:latin typeface="Arial" panose="020B0604020202020204" pitchFamily="34" charset="0"/>
              </a:rPr>
              <a:t>MANAGERIAL ACCOUNTING</a:t>
            </a:r>
            <a:r>
              <a:rPr lang="en-GB" altLang="cs-CZ" sz="1350" dirty="0">
                <a:latin typeface="Arial" panose="020B0604020202020204" pitchFamily="34" charset="0"/>
              </a:rPr>
              <a:t>/</a:t>
            </a:r>
            <a:r>
              <a:rPr lang="cs-CZ" altLang="cs-CZ" sz="1350" dirty="0">
                <a:latin typeface="Arial" panose="020B0604020202020204" pitchFamily="34" charset="0"/>
              </a:rPr>
              <a:t>NANMU</a:t>
            </a:r>
            <a:endParaRPr lang="en-GB" altLang="cs-CZ" sz="135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63046" y="138865"/>
            <a:ext cx="2001601" cy="154119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632848" cy="432047"/>
          </a:xfrm>
        </p:spPr>
        <p:txBody>
          <a:bodyPr/>
          <a:lstStyle/>
          <a:p>
            <a:r>
              <a:rPr lang="cs-CZ" sz="3200" b="1" dirty="0" err="1"/>
              <a:t>Liquidity</a:t>
            </a:r>
            <a:endParaRPr lang="en-GB" sz="3200" dirty="0"/>
          </a:p>
        </p:txBody>
      </p:sp>
      <p:sp>
        <p:nvSpPr>
          <p:cNvPr id="2" name="TextovéPole 1"/>
          <p:cNvSpPr txBox="1"/>
          <p:nvPr/>
        </p:nvSpPr>
        <p:spPr>
          <a:xfrm>
            <a:off x="395536" y="987574"/>
            <a:ext cx="8280920" cy="4247317"/>
          </a:xfrm>
          <a:prstGeom prst="rect">
            <a:avLst/>
          </a:prstGeom>
          <a:noFill/>
        </p:spPr>
        <p:txBody>
          <a:bodyPr wrap="square" rtlCol="0">
            <a:spAutoFit/>
          </a:bodyPr>
          <a:lstStyle/>
          <a:p>
            <a:pPr marL="285750" indent="-285750" algn="just">
              <a:buFont typeface="Arial" panose="020B0604020202020204" pitchFamily="34" charset="0"/>
              <a:buChar char="•"/>
            </a:pPr>
            <a:r>
              <a:rPr lang="en-GB" dirty="0"/>
              <a:t>the short-term ability of the enterprise to meet its immediate obligations at the time of maturity</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dirty="0"/>
              <a:t>it is most often expressed as a ratio between so-called liquid funds (which the company has at its disposal in cash form, or can be quickly and without risk exchanged for cash) and short-term liabilities</a:t>
            </a:r>
            <a:endParaRPr lang="cs-CZ" dirty="0"/>
          </a:p>
          <a:p>
            <a:pPr marL="285750" indent="-285750" algn="just">
              <a:buFont typeface="Arial" panose="020B0604020202020204" pitchFamily="34" charset="0"/>
              <a:buChar char="•"/>
            </a:pPr>
            <a:endParaRPr lang="cs-CZ" dirty="0"/>
          </a:p>
          <a:p>
            <a:pPr marL="742950" lvl="1" indent="-285750" algn="just">
              <a:buFont typeface="Arial" panose="020B0604020202020204" pitchFamily="34" charset="0"/>
              <a:buChar char="•"/>
            </a:pPr>
            <a:r>
              <a:rPr lang="cs-CZ" dirty="0"/>
              <a:t>Cash ratio</a:t>
            </a:r>
          </a:p>
          <a:p>
            <a:pPr marL="742950" lvl="1" indent="-285750" algn="just">
              <a:buFont typeface="Arial" panose="020B0604020202020204" pitchFamily="34" charset="0"/>
              <a:buChar char="•"/>
            </a:pPr>
            <a:endParaRPr lang="cs-CZ" dirty="0"/>
          </a:p>
          <a:p>
            <a:pPr marL="742950" lvl="1" indent="-285750" algn="just">
              <a:buFont typeface="Arial" panose="020B0604020202020204" pitchFamily="34" charset="0"/>
              <a:buChar char="•"/>
            </a:pPr>
            <a:r>
              <a:rPr lang="cs-CZ" dirty="0" err="1"/>
              <a:t>Quick</a:t>
            </a:r>
            <a:r>
              <a:rPr lang="cs-CZ" dirty="0"/>
              <a:t> ratio</a:t>
            </a:r>
          </a:p>
          <a:p>
            <a:pPr marL="742950" lvl="1" indent="-285750" algn="just">
              <a:buFont typeface="Arial" panose="020B0604020202020204" pitchFamily="34" charset="0"/>
              <a:buChar char="•"/>
            </a:pPr>
            <a:endParaRPr lang="cs-CZ" dirty="0"/>
          </a:p>
          <a:p>
            <a:pPr marL="742950" lvl="1" indent="-285750" algn="just">
              <a:buFont typeface="Arial" panose="020B0604020202020204" pitchFamily="34" charset="0"/>
              <a:buChar char="•"/>
            </a:pPr>
            <a:r>
              <a:rPr lang="cs-CZ" dirty="0" err="1"/>
              <a:t>Current</a:t>
            </a:r>
            <a:r>
              <a:rPr lang="cs-CZ" dirty="0"/>
              <a:t> ratio</a:t>
            </a: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cs-CZ" dirty="0"/>
          </a:p>
          <a:p>
            <a:pPr lvl="1"/>
            <a:endParaRPr lang="cs-CZ" dirty="0"/>
          </a:p>
        </p:txBody>
      </p:sp>
    </p:spTree>
    <p:extLst>
      <p:ext uri="{BB962C8B-B14F-4D97-AF65-F5344CB8AC3E}">
        <p14:creationId xmlns:p14="http://schemas.microsoft.com/office/powerpoint/2010/main" val="3120441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8064896" cy="432047"/>
          </a:xfrm>
        </p:spPr>
        <p:txBody>
          <a:bodyPr/>
          <a:lstStyle/>
          <a:p>
            <a:r>
              <a:rPr lang="en-US" sz="2800" b="1" dirty="0"/>
              <a:t>The concept of costs in managerial accounting</a:t>
            </a:r>
            <a:endParaRPr lang="en-GB" sz="2800" dirty="0"/>
          </a:p>
        </p:txBody>
      </p:sp>
      <p:sp>
        <p:nvSpPr>
          <p:cNvPr id="2" name="TextovéPole 1"/>
          <p:cNvSpPr txBox="1"/>
          <p:nvPr/>
        </p:nvSpPr>
        <p:spPr>
          <a:xfrm>
            <a:off x="363469" y="991318"/>
            <a:ext cx="8280920" cy="2616101"/>
          </a:xfrm>
          <a:prstGeom prst="rect">
            <a:avLst/>
          </a:prstGeom>
          <a:noFill/>
        </p:spPr>
        <p:txBody>
          <a:bodyPr wrap="square" rtlCol="0">
            <a:spAutoFit/>
          </a:bodyPr>
          <a:lstStyle/>
          <a:p>
            <a:r>
              <a:rPr lang="en-GB" sz="2000" dirty="0"/>
              <a:t>We distinguish:</a:t>
            </a:r>
          </a:p>
          <a:p>
            <a:endParaRPr lang="en-GB" sz="2000" dirty="0"/>
          </a:p>
          <a:p>
            <a:pPr marL="342900" indent="-342900">
              <a:buFont typeface="Arial" panose="020B0604020202020204" pitchFamily="34" charset="0"/>
              <a:buChar char="•"/>
            </a:pPr>
            <a:r>
              <a:rPr lang="en-GB" sz="2000" dirty="0"/>
              <a:t>financial concept of costs</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value concept of costs</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economic concept of costs</a:t>
            </a:r>
            <a:endParaRPr lang="cs-CZ" dirty="0"/>
          </a:p>
          <a:p>
            <a:pPr lvl="1"/>
            <a:endParaRPr lang="cs-CZ" dirty="0"/>
          </a:p>
        </p:txBody>
      </p:sp>
    </p:spTree>
    <p:extLst>
      <p:ext uri="{BB962C8B-B14F-4D97-AF65-F5344CB8AC3E}">
        <p14:creationId xmlns:p14="http://schemas.microsoft.com/office/powerpoint/2010/main" val="3300513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632848" cy="432047"/>
          </a:xfrm>
        </p:spPr>
        <p:txBody>
          <a:bodyPr/>
          <a:lstStyle/>
          <a:p>
            <a:r>
              <a:rPr lang="cs-CZ" sz="3200" b="1" dirty="0" err="1"/>
              <a:t>Financial</a:t>
            </a:r>
            <a:r>
              <a:rPr lang="cs-CZ" sz="3200" b="1" dirty="0"/>
              <a:t> </a:t>
            </a:r>
            <a:r>
              <a:rPr lang="cs-CZ" sz="3200" b="1" dirty="0" err="1"/>
              <a:t>concept</a:t>
            </a:r>
            <a:r>
              <a:rPr lang="cs-CZ" sz="3200" b="1" dirty="0"/>
              <a:t> </a:t>
            </a:r>
            <a:r>
              <a:rPr lang="cs-CZ" sz="3200" b="1" dirty="0" err="1"/>
              <a:t>of</a:t>
            </a:r>
            <a:r>
              <a:rPr lang="cs-CZ" sz="3200" b="1" dirty="0"/>
              <a:t> </a:t>
            </a:r>
            <a:r>
              <a:rPr lang="cs-CZ" sz="3200" b="1" dirty="0" err="1"/>
              <a:t>costs</a:t>
            </a:r>
            <a:endParaRPr lang="cs-CZ" sz="3200" b="1" dirty="0"/>
          </a:p>
        </p:txBody>
      </p:sp>
      <p:sp>
        <p:nvSpPr>
          <p:cNvPr id="2" name="TextovéPole 1"/>
          <p:cNvSpPr txBox="1"/>
          <p:nvPr/>
        </p:nvSpPr>
        <p:spPr>
          <a:xfrm>
            <a:off x="7776" y="843558"/>
            <a:ext cx="8784976" cy="3693319"/>
          </a:xfrm>
          <a:prstGeom prst="rect">
            <a:avLst/>
          </a:prstGeom>
          <a:noFill/>
        </p:spPr>
        <p:txBody>
          <a:bodyPr wrap="square" rtlCol="0">
            <a:spAutoFit/>
          </a:bodyPr>
          <a:lstStyle/>
          <a:p>
            <a:pPr marL="285750" indent="-285750" algn="just">
              <a:buFont typeface="Arial" panose="020B0604020202020204" pitchFamily="34" charset="0"/>
              <a:buChar char="•"/>
            </a:pPr>
            <a:r>
              <a:rPr lang="en-GB" dirty="0"/>
              <a:t>consumed or used economic resources that are supported by real spending of money</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dirty="0"/>
              <a:t>these are mainly costs paid directly in monetary form (e.g. salary)</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dirty="0"/>
              <a:t>or which express the consumption or use of material resources that were provided with the help of money (e.g. material consumption, depreciation of long-term tangible assets, etc.).</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dirty="0"/>
              <a:t>the financial concept cannot include costs that do not have the equivalent of a cash outlay (e.g. own goodwill, fictitious interest on equity)</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dirty="0"/>
              <a:t>quantifies the costs at the level of the actual (historical) costs of acquiring the relevant items, or in their reported book value.</a:t>
            </a:r>
            <a:endParaRPr lang="cs-CZ" dirty="0"/>
          </a:p>
          <a:p>
            <a:pPr lvl="1"/>
            <a:endParaRPr lang="cs-CZ" dirty="0"/>
          </a:p>
        </p:txBody>
      </p:sp>
    </p:spTree>
    <p:extLst>
      <p:ext uri="{BB962C8B-B14F-4D97-AF65-F5344CB8AC3E}">
        <p14:creationId xmlns:p14="http://schemas.microsoft.com/office/powerpoint/2010/main" val="3707045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632848" cy="432047"/>
          </a:xfrm>
        </p:spPr>
        <p:txBody>
          <a:bodyPr/>
          <a:lstStyle/>
          <a:p>
            <a:r>
              <a:rPr lang="cs-CZ" sz="3200" b="1" dirty="0" err="1"/>
              <a:t>Value</a:t>
            </a:r>
            <a:r>
              <a:rPr lang="cs-CZ" sz="3200" b="1" dirty="0"/>
              <a:t> </a:t>
            </a:r>
            <a:r>
              <a:rPr lang="cs-CZ" sz="3200" b="1" dirty="0" err="1"/>
              <a:t>concept</a:t>
            </a:r>
            <a:r>
              <a:rPr lang="cs-CZ" sz="3200" b="1" dirty="0"/>
              <a:t> </a:t>
            </a:r>
            <a:r>
              <a:rPr lang="cs-CZ" sz="3200" b="1" dirty="0" err="1"/>
              <a:t>of</a:t>
            </a:r>
            <a:r>
              <a:rPr lang="cs-CZ" sz="3200" b="1" dirty="0"/>
              <a:t> </a:t>
            </a:r>
            <a:r>
              <a:rPr lang="cs-CZ" sz="3200" b="1" dirty="0" err="1"/>
              <a:t>costs</a:t>
            </a:r>
            <a:endParaRPr lang="cs-CZ" sz="3200" b="1" dirty="0"/>
          </a:p>
        </p:txBody>
      </p:sp>
      <p:sp>
        <p:nvSpPr>
          <p:cNvPr id="2" name="TextovéPole 1"/>
          <p:cNvSpPr txBox="1"/>
          <p:nvPr/>
        </p:nvSpPr>
        <p:spPr>
          <a:xfrm>
            <a:off x="395536" y="987574"/>
            <a:ext cx="8280920" cy="3416320"/>
          </a:xfrm>
          <a:prstGeom prst="rect">
            <a:avLst/>
          </a:prstGeom>
          <a:noFill/>
        </p:spPr>
        <p:txBody>
          <a:bodyPr wrap="square" rtlCol="0">
            <a:spAutoFit/>
          </a:bodyPr>
          <a:lstStyle/>
          <a:p>
            <a:pPr marL="285750" indent="-285750">
              <a:buFont typeface="Arial" panose="020B0604020202020204" pitchFamily="34" charset="0"/>
              <a:buChar char="•"/>
            </a:pPr>
            <a:r>
              <a:rPr lang="en-GB" dirty="0"/>
              <a:t>consumed or used economic resources are not valued at historical acquisition costs, but at the level of prices that correspond to their material reproduction (reproduction acquisition price) or </a:t>
            </a:r>
            <a:r>
              <a:rPr lang="en-GB" b="1" dirty="0"/>
              <a:t>market price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this includes costs that do not have the equivalent of spending money and their application in a given activity has specific economic consequences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calculation depreciation</a:t>
            </a:r>
          </a:p>
          <a:p>
            <a:pPr marL="285750" indent="-285750">
              <a:buFont typeface="Arial" panose="020B0604020202020204" pitchFamily="34" charset="0"/>
              <a:buChar char="•"/>
            </a:pPr>
            <a:r>
              <a:rPr lang="en-GB" dirty="0"/>
              <a:t>imputed interest</a:t>
            </a:r>
          </a:p>
          <a:p>
            <a:pPr marL="285750" indent="-285750">
              <a:buFont typeface="Arial" panose="020B0604020202020204" pitchFamily="34" charset="0"/>
              <a:buChar char="•"/>
            </a:pPr>
            <a:r>
              <a:rPr lang="en-GB" dirty="0"/>
              <a:t>calculation rent</a:t>
            </a:r>
          </a:p>
          <a:p>
            <a:pPr marL="285750" indent="-285750">
              <a:buFont typeface="Arial" panose="020B0604020202020204" pitchFamily="34" charset="0"/>
              <a:buChar char="•"/>
            </a:pPr>
            <a:r>
              <a:rPr lang="en-GB" dirty="0"/>
              <a:t>calculation business salary</a:t>
            </a:r>
            <a:endParaRPr lang="cs-CZ" dirty="0"/>
          </a:p>
          <a:p>
            <a:pPr lvl="1"/>
            <a:endParaRPr lang="cs-CZ" dirty="0"/>
          </a:p>
        </p:txBody>
      </p:sp>
    </p:spTree>
    <p:extLst>
      <p:ext uri="{BB962C8B-B14F-4D97-AF65-F5344CB8AC3E}">
        <p14:creationId xmlns:p14="http://schemas.microsoft.com/office/powerpoint/2010/main" val="4288679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632848" cy="432047"/>
          </a:xfrm>
        </p:spPr>
        <p:txBody>
          <a:bodyPr/>
          <a:lstStyle/>
          <a:p>
            <a:r>
              <a:rPr lang="cs-CZ" sz="3200" b="1" dirty="0" err="1"/>
              <a:t>Economic</a:t>
            </a:r>
            <a:r>
              <a:rPr lang="cs-CZ" sz="3200" b="1" dirty="0"/>
              <a:t> </a:t>
            </a:r>
            <a:r>
              <a:rPr lang="cs-CZ" sz="3200" b="1" dirty="0" err="1"/>
              <a:t>concept</a:t>
            </a:r>
            <a:r>
              <a:rPr lang="cs-CZ" sz="3200" b="1" dirty="0"/>
              <a:t> </a:t>
            </a:r>
            <a:r>
              <a:rPr lang="cs-CZ" sz="3200" b="1" dirty="0" err="1"/>
              <a:t>of</a:t>
            </a:r>
            <a:r>
              <a:rPr lang="cs-CZ" sz="3200" b="1" dirty="0"/>
              <a:t> </a:t>
            </a:r>
            <a:r>
              <a:rPr lang="cs-CZ" sz="3200" b="1" dirty="0" err="1"/>
              <a:t>costs</a:t>
            </a:r>
            <a:endParaRPr lang="cs-CZ" sz="3200" b="1" dirty="0"/>
          </a:p>
        </p:txBody>
      </p:sp>
      <p:sp>
        <p:nvSpPr>
          <p:cNvPr id="2" name="TextovéPole 1"/>
          <p:cNvSpPr txBox="1"/>
          <p:nvPr/>
        </p:nvSpPr>
        <p:spPr>
          <a:xfrm>
            <a:off x="395536" y="987574"/>
            <a:ext cx="8280920" cy="2585323"/>
          </a:xfrm>
          <a:prstGeom prst="rect">
            <a:avLst/>
          </a:prstGeom>
          <a:noFill/>
        </p:spPr>
        <p:txBody>
          <a:bodyPr wrap="square" rtlCol="0">
            <a:spAutoFit/>
          </a:bodyPr>
          <a:lstStyle/>
          <a:p>
            <a:pPr marL="285750" indent="-285750">
              <a:buFont typeface="Arial" panose="020B0604020202020204" pitchFamily="34" charset="0"/>
              <a:buChar char="•"/>
            </a:pPr>
            <a:r>
              <a:rPr lang="en-GB" dirty="0"/>
              <a:t>important especially for decision-making needs in order to select optimal future alternatives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understands cost as the maximum value that can be produced through a chosen alternative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works with </a:t>
            </a:r>
            <a:r>
              <a:rPr lang="en-GB" b="1" dirty="0"/>
              <a:t>opportunity costs</a:t>
            </a:r>
          </a:p>
          <a:p>
            <a:pPr marL="742950" lvl="1" indent="-285750">
              <a:buFont typeface="Arial" panose="020B0604020202020204" pitchFamily="34" charset="0"/>
              <a:buChar char="•"/>
            </a:pPr>
            <a:r>
              <a:rPr lang="en-GB" dirty="0"/>
              <a:t>the maximum forgone revenue that was sacrificed as a result of the use of the economic resource in the chosen alternative</a:t>
            </a:r>
            <a:endParaRPr lang="cs-CZ" dirty="0"/>
          </a:p>
        </p:txBody>
      </p:sp>
    </p:spTree>
    <p:extLst>
      <p:ext uri="{BB962C8B-B14F-4D97-AF65-F5344CB8AC3E}">
        <p14:creationId xmlns:p14="http://schemas.microsoft.com/office/powerpoint/2010/main" val="4070924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2067694"/>
            <a:ext cx="6696744" cy="1368152"/>
          </a:xfrm>
        </p:spPr>
        <p:txBody>
          <a:bodyPr/>
          <a:lstStyle/>
          <a:p>
            <a:pPr algn="ctr"/>
            <a:r>
              <a:rPr lang="cs-CZ" altLang="cs-CZ" sz="4000" b="1" dirty="0" err="1">
                <a:solidFill>
                  <a:srgbClr val="00544D"/>
                </a:solidFill>
              </a:rPr>
              <a:t>Thank</a:t>
            </a:r>
            <a:r>
              <a:rPr lang="cs-CZ" altLang="cs-CZ" sz="4000" b="1" dirty="0">
                <a:solidFill>
                  <a:srgbClr val="00544D"/>
                </a:solidFill>
              </a:rPr>
              <a:t> </a:t>
            </a:r>
            <a:r>
              <a:rPr lang="cs-CZ" altLang="cs-CZ" sz="4000" b="1" dirty="0" err="1">
                <a:solidFill>
                  <a:srgbClr val="00544D"/>
                </a:solidFill>
              </a:rPr>
              <a:t>you</a:t>
            </a:r>
            <a:r>
              <a:rPr lang="cs-CZ" altLang="cs-CZ" sz="4000" b="1" dirty="0">
                <a:solidFill>
                  <a:srgbClr val="00544D"/>
                </a:solidFill>
              </a:rPr>
              <a:t> </a:t>
            </a:r>
            <a:r>
              <a:rPr lang="cs-CZ" altLang="cs-CZ" sz="4000" b="1" dirty="0" err="1">
                <a:solidFill>
                  <a:srgbClr val="00544D"/>
                </a:solidFill>
              </a:rPr>
              <a:t>for</a:t>
            </a:r>
            <a:r>
              <a:rPr lang="cs-CZ" altLang="cs-CZ" sz="4000" b="1" dirty="0">
                <a:solidFill>
                  <a:srgbClr val="00544D"/>
                </a:solidFill>
              </a:rPr>
              <a:t> </a:t>
            </a:r>
            <a:r>
              <a:rPr lang="cs-CZ" altLang="cs-CZ" sz="4000" b="1">
                <a:solidFill>
                  <a:srgbClr val="00544D"/>
                </a:solidFill>
              </a:rPr>
              <a:t>your </a:t>
            </a:r>
            <a:r>
              <a:rPr lang="cs-CZ" altLang="cs-CZ" sz="4000" b="1" dirty="0" err="1">
                <a:solidFill>
                  <a:srgbClr val="00544D"/>
                </a:solidFill>
              </a:rPr>
              <a:t>attention</a:t>
            </a:r>
            <a:r>
              <a:rPr lang="cs-CZ" altLang="cs-CZ" sz="4000" b="1" dirty="0">
                <a:solidFill>
                  <a:srgbClr val="00544D"/>
                </a:solidFill>
              </a:rPr>
              <a:t> </a:t>
            </a:r>
            <a:r>
              <a:rPr lang="cs-CZ" altLang="cs-CZ" sz="4000" b="1" dirty="0">
                <a:solidFill>
                  <a:srgbClr val="00544D"/>
                </a:solidFill>
                <a:sym typeface="Wingdings" panose="05000000000000000000" pitchFamily="2" charset="2"/>
              </a:rPr>
              <a:t></a:t>
            </a:r>
            <a:endParaRPr lang="cs-CZ" sz="4000" b="1" dirty="0"/>
          </a:p>
        </p:txBody>
      </p:sp>
    </p:spTree>
    <p:extLst>
      <p:ext uri="{BB962C8B-B14F-4D97-AF65-F5344CB8AC3E}">
        <p14:creationId xmlns:p14="http://schemas.microsoft.com/office/powerpoint/2010/main" val="3601978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en-US" sz="2800" b="1" dirty="0">
                <a:solidFill>
                  <a:schemeClr val="bg1"/>
                </a:solidFill>
              </a:rPr>
              <a:t>CRITERIA OF VALUE MANAGEMENT OF THE BUSINESS PROCESS</a:t>
            </a:r>
            <a:br>
              <a:rPr lang="cs-CZ" sz="2800" dirty="0">
                <a:solidFill>
                  <a:schemeClr val="bg1"/>
                </a:solidFill>
              </a:rPr>
            </a:b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463809" y="3651870"/>
            <a:ext cx="368019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6624736" cy="432048"/>
          </a:xfrm>
        </p:spPr>
        <p:txBody>
          <a:bodyPr/>
          <a:lstStyle/>
          <a:p>
            <a:r>
              <a:rPr lang="en-US" altLang="cs-CZ" sz="3200" b="1" dirty="0"/>
              <a:t>The goal of the business process</a:t>
            </a:r>
            <a:endParaRPr lang="cs-CZ" altLang="cs-CZ" sz="3200" b="1" dirty="0"/>
          </a:p>
        </p:txBody>
      </p:sp>
      <p:sp>
        <p:nvSpPr>
          <p:cNvPr id="2" name="TextovéPole 1"/>
          <p:cNvSpPr txBox="1"/>
          <p:nvPr/>
        </p:nvSpPr>
        <p:spPr>
          <a:xfrm>
            <a:off x="395536" y="987574"/>
            <a:ext cx="8280920" cy="3416320"/>
          </a:xfrm>
          <a:prstGeom prst="rect">
            <a:avLst/>
          </a:prstGeom>
          <a:noFill/>
        </p:spPr>
        <p:txBody>
          <a:bodyPr wrap="square" rtlCol="0">
            <a:spAutoFit/>
          </a:bodyPr>
          <a:lstStyle/>
          <a:p>
            <a:pPr lvl="1" algn="just"/>
            <a:endParaRPr lang="cs-CZ" sz="2000" dirty="0"/>
          </a:p>
          <a:p>
            <a:pPr marL="285750" indent="-285750" algn="just">
              <a:buFont typeface="Arial" panose="020B0604020202020204" pitchFamily="34" charset="0"/>
              <a:buChar char="•"/>
            </a:pPr>
            <a:r>
              <a:rPr lang="en-US" sz="2000" dirty="0"/>
              <a:t>the business process aims to transform inputs into outputs in order to evaluate the resources invested and create profit</a:t>
            </a:r>
          </a:p>
          <a:p>
            <a:pPr marL="285750" indent="-285750" algn="just">
              <a:buFont typeface="Arial" panose="020B0604020202020204" pitchFamily="34" charset="0"/>
              <a:buChar char="•"/>
            </a:pPr>
            <a:endParaRPr lang="en-US" sz="2000" dirty="0"/>
          </a:p>
          <a:p>
            <a:pPr marL="285750" indent="-285750" algn="just">
              <a:buFont typeface="Arial" panose="020B0604020202020204" pitchFamily="34" charset="0"/>
              <a:buChar char="•"/>
            </a:pPr>
            <a:r>
              <a:rPr lang="en-US" sz="2000" dirty="0"/>
              <a:t>profit can be understood as the proceeds of a given activity, created by the excess of economic benefit over economic resources, transferable to money</a:t>
            </a:r>
          </a:p>
          <a:p>
            <a:pPr marL="285750" indent="-285750" algn="just">
              <a:buFont typeface="Arial" panose="020B0604020202020204" pitchFamily="34" charset="0"/>
              <a:buChar char="•"/>
            </a:pPr>
            <a:endParaRPr lang="en-US" sz="2000" dirty="0"/>
          </a:p>
          <a:p>
            <a:pPr marL="285750" indent="-285750" algn="just">
              <a:buFont typeface="Arial" panose="020B0604020202020204" pitchFamily="34" charset="0"/>
              <a:buChar char="•"/>
            </a:pPr>
            <a:endParaRPr lang="en-US" sz="2000" dirty="0"/>
          </a:p>
          <a:p>
            <a:pPr algn="ctr"/>
            <a:r>
              <a:rPr lang="cs-CZ" sz="2000" b="1" u="sng" dirty="0" err="1"/>
              <a:t>Economic</a:t>
            </a:r>
            <a:r>
              <a:rPr lang="en-US" sz="2000" b="1" u="sng" dirty="0"/>
              <a:t> result (profit/loss) = revenues – </a:t>
            </a:r>
            <a:r>
              <a:rPr lang="cs-CZ" sz="2000" b="1" u="sng" dirty="0" err="1"/>
              <a:t>expenses</a:t>
            </a:r>
            <a:endParaRPr lang="cs-CZ" b="1" u="sng"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Tree>
    <p:extLst>
      <p:ext uri="{BB962C8B-B14F-4D97-AF65-F5344CB8AC3E}">
        <p14:creationId xmlns:p14="http://schemas.microsoft.com/office/powerpoint/2010/main" val="3334814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8136904" cy="504055"/>
          </a:xfrm>
        </p:spPr>
        <p:txBody>
          <a:bodyPr/>
          <a:lstStyle/>
          <a:p>
            <a:r>
              <a:rPr lang="en-US" altLang="cs-CZ" b="1" dirty="0"/>
              <a:t>Basic category of economic management of the enterprise</a:t>
            </a:r>
            <a:endParaRPr lang="cs-CZ" altLang="cs-CZ" b="1" dirty="0"/>
          </a:p>
        </p:txBody>
      </p:sp>
      <p:sp>
        <p:nvSpPr>
          <p:cNvPr id="2" name="TextovéPole 1"/>
          <p:cNvSpPr txBox="1"/>
          <p:nvPr/>
        </p:nvSpPr>
        <p:spPr>
          <a:xfrm>
            <a:off x="395536" y="987575"/>
            <a:ext cx="7920880" cy="3447098"/>
          </a:xfrm>
          <a:prstGeom prst="rect">
            <a:avLst/>
          </a:prstGeom>
          <a:noFill/>
        </p:spPr>
        <p:txBody>
          <a:bodyPr wrap="square" rtlCol="0">
            <a:spAutoFit/>
          </a:bodyPr>
          <a:lstStyle/>
          <a:p>
            <a:pPr marL="285750" indent="-285750" algn="just">
              <a:buFont typeface="Arial" panose="020B0604020202020204" pitchFamily="34" charset="0"/>
              <a:buChar char="•"/>
            </a:pPr>
            <a:r>
              <a:rPr lang="en-US" sz="2000" dirty="0"/>
              <a:t>from the relationship between the costs incurred and the revenues obtained, it is possible to derive some criteria for the rational course of the implementation of specific performances, processes and activities, among which can be included:</a:t>
            </a:r>
          </a:p>
          <a:p>
            <a:pPr marL="285750" indent="-285750" algn="just">
              <a:buFont typeface="Arial" panose="020B0604020202020204" pitchFamily="34" charset="0"/>
              <a:buChar char="•"/>
            </a:pPr>
            <a:endParaRPr lang="en-US" sz="2000" dirty="0"/>
          </a:p>
          <a:p>
            <a:pPr marL="742950" lvl="1" indent="-285750" algn="just">
              <a:buFont typeface="Arial" panose="020B0604020202020204" pitchFamily="34" charset="0"/>
              <a:buChar char="•"/>
            </a:pPr>
            <a:r>
              <a:rPr lang="en-US" sz="2000" dirty="0"/>
              <a:t>economy</a:t>
            </a:r>
          </a:p>
          <a:p>
            <a:pPr marL="742950" lvl="1" indent="-285750" algn="just">
              <a:buFont typeface="Arial" panose="020B0604020202020204" pitchFamily="34" charset="0"/>
              <a:buChar char="•"/>
            </a:pPr>
            <a:r>
              <a:rPr lang="en-US" sz="2000" dirty="0"/>
              <a:t>economic efficiency</a:t>
            </a:r>
          </a:p>
          <a:p>
            <a:pPr marL="742950" lvl="1" indent="-285750" algn="just">
              <a:buFont typeface="Arial" panose="020B0604020202020204" pitchFamily="34" charset="0"/>
              <a:buChar char="•"/>
            </a:pPr>
            <a:r>
              <a:rPr lang="en-US" sz="2000" dirty="0"/>
              <a:t>solvency</a:t>
            </a:r>
          </a:p>
          <a:p>
            <a:pPr marL="742950" lvl="1" indent="-285750" algn="just">
              <a:buFont typeface="Arial" panose="020B0604020202020204" pitchFamily="34" charset="0"/>
              <a:buChar char="•"/>
            </a:pPr>
            <a:r>
              <a:rPr lang="en-US" sz="2000" dirty="0"/>
              <a:t>liquidity</a:t>
            </a:r>
          </a:p>
          <a:p>
            <a:pPr marL="742950" lvl="1" indent="-285750" algn="just">
              <a:buFont typeface="Arial" panose="020B0604020202020204" pitchFamily="34" charset="0"/>
              <a:buChar char="•"/>
            </a:pPr>
            <a:r>
              <a:rPr lang="en-US" sz="2000" dirty="0"/>
              <a:t>equity and debt capital structure</a:t>
            </a:r>
            <a:endParaRPr lang="cs-CZ" dirty="0"/>
          </a:p>
          <a:p>
            <a:pPr marL="285750" indent="-285750">
              <a:buFont typeface="Arial" panose="020B0604020202020204" pitchFamily="34" charset="0"/>
              <a:buChar char="•"/>
            </a:pPr>
            <a:endParaRPr lang="pl-PL" dirty="0"/>
          </a:p>
        </p:txBody>
      </p:sp>
    </p:spTree>
    <p:extLst>
      <p:ext uri="{BB962C8B-B14F-4D97-AF65-F5344CB8AC3E}">
        <p14:creationId xmlns:p14="http://schemas.microsoft.com/office/powerpoint/2010/main" val="97920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920880" cy="360040"/>
          </a:xfrm>
        </p:spPr>
        <p:txBody>
          <a:bodyPr/>
          <a:lstStyle/>
          <a:p>
            <a:r>
              <a:rPr lang="cs-CZ" altLang="cs-CZ" sz="3200" b="1" dirty="0" err="1"/>
              <a:t>Economy</a:t>
            </a:r>
            <a:endParaRPr lang="cs-CZ" altLang="cs-CZ" sz="3200" b="1" dirty="0"/>
          </a:p>
        </p:txBody>
      </p:sp>
      <p:sp>
        <p:nvSpPr>
          <p:cNvPr id="2" name="TextovéPole 1"/>
          <p:cNvSpPr txBox="1"/>
          <p:nvPr/>
        </p:nvSpPr>
        <p:spPr>
          <a:xfrm>
            <a:off x="395536" y="987574"/>
            <a:ext cx="7992888" cy="2585323"/>
          </a:xfrm>
          <a:prstGeom prst="rect">
            <a:avLst/>
          </a:prstGeom>
          <a:noFill/>
        </p:spPr>
        <p:txBody>
          <a:bodyPr wrap="square" rtlCol="0">
            <a:spAutoFit/>
          </a:bodyPr>
          <a:lstStyle/>
          <a:p>
            <a:pPr marL="285750" indent="-285750" algn="just">
              <a:buFont typeface="Arial" panose="020B0604020202020204" pitchFamily="34" charset="0"/>
              <a:buChar char="•"/>
            </a:pPr>
            <a:r>
              <a:rPr lang="en-US" dirty="0"/>
              <a:t>the basic criterion for expressing rationality when spending economic resources</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expresses the course of the company's costs, during which the desired outputs are achieved with the least possible expenditure of economic growth resources</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the measurement of economy is based on a </a:t>
            </a:r>
            <a:r>
              <a:rPr lang="en-US" b="1" dirty="0"/>
              <a:t>comparison of the actual costs incurred with a predetermined level of costs</a:t>
            </a:r>
            <a:endParaRPr lang="cs-CZ" b="1" dirty="0"/>
          </a:p>
          <a:p>
            <a:pPr marL="285750" indent="-285750" algn="just">
              <a:buFont typeface="Arial" panose="020B0604020202020204" pitchFamily="34" charset="0"/>
              <a:buChar char="•"/>
            </a:pPr>
            <a:endParaRPr lang="cs-CZ" u="sng" dirty="0"/>
          </a:p>
          <a:p>
            <a:pPr marL="742950" lvl="1" indent="-285750" algn="just">
              <a:buFont typeface="Arial" panose="020B0604020202020204" pitchFamily="34" charset="0"/>
              <a:buChar char="•"/>
            </a:pPr>
            <a:r>
              <a:rPr lang="en-US" b="1" u="sng" dirty="0"/>
              <a:t>Economy = Planned Costs - Actual Costs</a:t>
            </a:r>
            <a:endParaRPr lang="cs-CZ" b="1" u="sng" dirty="0"/>
          </a:p>
        </p:txBody>
      </p:sp>
    </p:spTree>
    <p:extLst>
      <p:ext uri="{BB962C8B-B14F-4D97-AF65-F5344CB8AC3E}">
        <p14:creationId xmlns:p14="http://schemas.microsoft.com/office/powerpoint/2010/main" val="2679848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altLang="cs-CZ" sz="3200" b="1" dirty="0" err="1"/>
              <a:t>Economic</a:t>
            </a:r>
            <a:r>
              <a:rPr lang="cs-CZ" altLang="cs-CZ" sz="3200" b="1" dirty="0"/>
              <a:t> </a:t>
            </a:r>
            <a:r>
              <a:rPr lang="cs-CZ" altLang="cs-CZ" sz="3200" b="1" dirty="0" err="1"/>
              <a:t>efficiency</a:t>
            </a:r>
            <a:endParaRPr lang="cs-CZ" altLang="cs-CZ" sz="3200" b="1" dirty="0"/>
          </a:p>
        </p:txBody>
      </p:sp>
      <p:sp>
        <p:nvSpPr>
          <p:cNvPr id="2" name="TextovéPole 1"/>
          <p:cNvSpPr txBox="1"/>
          <p:nvPr/>
        </p:nvSpPr>
        <p:spPr>
          <a:xfrm>
            <a:off x="395536" y="987574"/>
            <a:ext cx="8064896" cy="3416320"/>
          </a:xfrm>
          <a:prstGeom prst="rect">
            <a:avLst/>
          </a:prstGeom>
          <a:noFill/>
        </p:spPr>
        <p:txBody>
          <a:bodyPr wrap="square" rtlCol="0">
            <a:spAutoFit/>
          </a:bodyPr>
          <a:lstStyle/>
          <a:p>
            <a:pPr marL="285750" indent="-285750" algn="just">
              <a:buFont typeface="Arial" panose="020B0604020202020204" pitchFamily="34" charset="0"/>
              <a:buChar char="•"/>
            </a:pPr>
            <a:r>
              <a:rPr lang="en-US" dirty="0"/>
              <a:t>the economic efficiency of the costs incurred is the result of measuring the costs incurred with the achieved economic benefits (revenues)</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the basic form is a comparison of the costs that were incurred in connection with the implementation of services - with the revenues from the sale of these services</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economic efficiency can be quantified using </a:t>
            </a:r>
            <a:r>
              <a:rPr lang="en-US" b="1" dirty="0"/>
              <a:t>profit</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profit - reflects the success of the business and its amount is linked to the increase in the value of the business for the given period and the ability and degree of its expanded reproduction</a:t>
            </a:r>
            <a:endParaRPr lang="cs-CZ" dirty="0"/>
          </a:p>
          <a:p>
            <a:pPr lvl="1"/>
            <a:endParaRPr lang="cs-CZ" dirty="0"/>
          </a:p>
        </p:txBody>
      </p:sp>
    </p:spTree>
    <p:extLst>
      <p:ext uri="{BB962C8B-B14F-4D97-AF65-F5344CB8AC3E}">
        <p14:creationId xmlns:p14="http://schemas.microsoft.com/office/powerpoint/2010/main" val="1777618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err="1"/>
              <a:t>Economic</a:t>
            </a:r>
            <a:r>
              <a:rPr lang="cs-CZ" sz="3200" b="1" dirty="0"/>
              <a:t> </a:t>
            </a:r>
            <a:r>
              <a:rPr lang="cs-CZ" sz="3200" b="1" dirty="0" err="1"/>
              <a:t>efficiency</a:t>
            </a:r>
            <a:endParaRPr lang="cs-CZ" altLang="cs-CZ" sz="3200" b="1" dirty="0">
              <a:latin typeface="Arial" panose="020B0604020202020204" pitchFamily="34" charset="0"/>
            </a:endParaRPr>
          </a:p>
        </p:txBody>
      </p:sp>
      <mc:AlternateContent xmlns:mc="http://schemas.openxmlformats.org/markup-compatibility/2006" xmlns:a14="http://schemas.microsoft.com/office/drawing/2010/main">
        <mc:Choice Requires="a14">
          <p:sp>
            <p:nvSpPr>
              <p:cNvPr id="2" name="TextovéPole 1"/>
              <p:cNvSpPr txBox="1"/>
              <p:nvPr/>
            </p:nvSpPr>
            <p:spPr>
              <a:xfrm>
                <a:off x="395536" y="987575"/>
                <a:ext cx="8496944" cy="4175438"/>
              </a:xfrm>
              <a:prstGeom prst="rect">
                <a:avLst/>
              </a:prstGeom>
              <a:noFill/>
            </p:spPr>
            <p:txBody>
              <a:bodyPr wrap="square" rtlCol="0">
                <a:spAutoFit/>
              </a:bodyPr>
              <a:lstStyle/>
              <a:p>
                <a:pPr marL="285750" indent="-285750" algn="just">
                  <a:buFont typeface="Arial" panose="020B0604020202020204" pitchFamily="34" charset="0"/>
                  <a:buChar char="•"/>
                </a:pPr>
                <a:r>
                  <a:rPr lang="en-US" dirty="0"/>
                  <a:t>it is based on a comparison of the costs incurred with the economic benefit achieved, thus from the quantification of the profit of the evaluated period</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from the point of view of the owners, efficiency is most often evaluated by the ratio between profit and the average amount of total or equity capital</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in addition to economic efficiency, it is also necessary to monitor the factors of its increase</a:t>
                </a:r>
                <a:endParaRPr lang="cs-CZ" dirty="0"/>
              </a:p>
              <a:p>
                <a:pPr marL="285750" indent="-285750" algn="ctr">
                  <a:buFont typeface="Arial" panose="020B0604020202020204" pitchFamily="34" charset="0"/>
                  <a:buChar char="•"/>
                </a:pPr>
                <a:endParaRPr lang="cs-CZ" dirty="0"/>
              </a:p>
              <a:p>
                <a:pPr marL="285750" indent="-285750" algn="ctr">
                  <a:buFont typeface="Arial" panose="020B0604020202020204" pitchFamily="34" charset="0"/>
                  <a:buChar char="•"/>
                </a:pPr>
                <a:r>
                  <a:rPr lang="cs-CZ" dirty="0"/>
                  <a:t>Return on </a:t>
                </a:r>
                <a:r>
                  <a:rPr lang="cs-CZ" dirty="0" err="1"/>
                  <a:t>equity</a:t>
                </a:r>
                <a:r>
                  <a:rPr lang="cs-CZ" dirty="0"/>
                  <a:t> (ROE) = </a:t>
                </a:r>
                <a14:m>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panose="02040503050406030204" pitchFamily="18" charset="0"/>
                          </a:rPr>
                          <m:t>𝑛𝑒𝑡</m:t>
                        </m:r>
                        <m:r>
                          <a:rPr lang="cs-CZ" sz="2000" b="0" i="1" smtClean="0">
                            <a:latin typeface="Cambria Math" panose="02040503050406030204" pitchFamily="18" charset="0"/>
                          </a:rPr>
                          <m:t> </m:t>
                        </m:r>
                        <m:r>
                          <a:rPr lang="cs-CZ" sz="2000" b="0" i="1" smtClean="0">
                            <a:latin typeface="Cambria Math" panose="02040503050406030204" pitchFamily="18" charset="0"/>
                          </a:rPr>
                          <m:t>𝑝𝑟𝑜𝑓𝑖𝑡</m:t>
                        </m:r>
                      </m:num>
                      <m:den>
                        <m:r>
                          <a:rPr lang="cs-CZ" sz="2000" b="0" i="1" smtClean="0">
                            <a:latin typeface="Cambria Math" panose="02040503050406030204" pitchFamily="18" charset="0"/>
                          </a:rPr>
                          <m:t>𝑒𝑞𝑢𝑖𝑡𝑦</m:t>
                        </m:r>
                      </m:den>
                    </m:f>
                  </m:oMath>
                </a14:m>
                <a:endParaRPr lang="cs-CZ" sz="2000" dirty="0"/>
              </a:p>
              <a:p>
                <a:pPr algn="just"/>
                <a:endParaRPr lang="cs-CZ" dirty="0"/>
              </a:p>
              <a:p>
                <a:pPr marL="285750" indent="-285750" algn="just">
                  <a:buFont typeface="Arial" panose="020B0604020202020204" pitchFamily="34" charset="0"/>
                  <a:buChar char="•"/>
                </a:pPr>
                <a:endParaRPr lang="en-GB" dirty="0"/>
              </a:p>
              <a:p>
                <a:pPr marL="285750" indent="-285750">
                  <a:buFont typeface="Arial" panose="020B0604020202020204" pitchFamily="34" charset="0"/>
                  <a:buChar char="•"/>
                </a:pPr>
                <a:endParaRPr lang="cs-CZ" dirty="0"/>
              </a:p>
              <a:p>
                <a:pPr lvl="1"/>
                <a:endParaRPr lang="cs-CZ" dirty="0"/>
              </a:p>
            </p:txBody>
          </p:sp>
        </mc:Choice>
        <mc:Fallback xmlns="">
          <p:sp>
            <p:nvSpPr>
              <p:cNvPr id="2" name="TextovéPole 1"/>
              <p:cNvSpPr txBox="1">
                <a:spLocks noRot="1" noChangeAspect="1" noMove="1" noResize="1" noEditPoints="1" noAdjustHandles="1" noChangeArrowheads="1" noChangeShapeType="1" noTextEdit="1"/>
              </p:cNvSpPr>
              <p:nvPr/>
            </p:nvSpPr>
            <p:spPr>
              <a:xfrm>
                <a:off x="395536" y="987575"/>
                <a:ext cx="8496944" cy="4175438"/>
              </a:xfrm>
              <a:prstGeom prst="rect">
                <a:avLst/>
              </a:prstGeom>
              <a:blipFill rotWithShape="0">
                <a:blip r:embed="rId3"/>
                <a:stretch>
                  <a:fillRect l="-502" t="-730" r="-574"/>
                </a:stretch>
              </a:blipFill>
            </p:spPr>
            <p:txBody>
              <a:bodyPr/>
              <a:lstStyle/>
              <a:p>
                <a:r>
                  <a:rPr lang="cs-CZ">
                    <a:noFill/>
                  </a:rPr>
                  <a:t> </a:t>
                </a:r>
              </a:p>
            </p:txBody>
          </p:sp>
        </mc:Fallback>
      </mc:AlternateContent>
    </p:spTree>
    <p:extLst>
      <p:ext uri="{BB962C8B-B14F-4D97-AF65-F5344CB8AC3E}">
        <p14:creationId xmlns:p14="http://schemas.microsoft.com/office/powerpoint/2010/main" val="599647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err="1"/>
              <a:t>Economic</a:t>
            </a:r>
            <a:r>
              <a:rPr lang="cs-CZ" sz="3200" b="1" dirty="0"/>
              <a:t> </a:t>
            </a:r>
            <a:r>
              <a:rPr lang="cs-CZ" sz="3200" b="1" dirty="0" err="1"/>
              <a:t>value</a:t>
            </a:r>
            <a:r>
              <a:rPr lang="cs-CZ" sz="3200" b="1" dirty="0"/>
              <a:t> </a:t>
            </a:r>
            <a:r>
              <a:rPr lang="cs-CZ" sz="3200" b="1" dirty="0" err="1"/>
              <a:t>added</a:t>
            </a:r>
            <a:r>
              <a:rPr lang="cs-CZ" sz="3200" b="1" dirty="0"/>
              <a:t> (EVA)</a:t>
            </a:r>
            <a:endParaRPr lang="cs-CZ" altLang="cs-CZ" sz="3200" b="1" dirty="0">
              <a:latin typeface="Arial" panose="020B0604020202020204" pitchFamily="34" charset="0"/>
            </a:endParaRPr>
          </a:p>
        </p:txBody>
      </p:sp>
      <p:sp>
        <p:nvSpPr>
          <p:cNvPr id="2" name="TextovéPole 1"/>
          <p:cNvSpPr txBox="1"/>
          <p:nvPr/>
        </p:nvSpPr>
        <p:spPr>
          <a:xfrm>
            <a:off x="395536" y="987575"/>
            <a:ext cx="8748464" cy="3416320"/>
          </a:xfrm>
          <a:prstGeom prst="rect">
            <a:avLst/>
          </a:prstGeom>
          <a:noFill/>
        </p:spPr>
        <p:txBody>
          <a:bodyPr wrap="square" rtlCol="0">
            <a:spAutoFit/>
          </a:bodyPr>
          <a:lstStyle/>
          <a:p>
            <a:pPr marL="285750" indent="-285750" algn="just">
              <a:buFont typeface="Arial" panose="020B0604020202020204" pitchFamily="34" charset="0"/>
              <a:buChar char="•"/>
            </a:pPr>
            <a:r>
              <a:rPr lang="en-GB" dirty="0"/>
              <a:t>the difference between net operating profit and cost of capital</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dirty="0"/>
              <a:t>it also takes into account the cost of equity capital</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dirty="0"/>
              <a:t>it is mainly used to assess the value of the owners' property</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dirty="0"/>
              <a:t>opportunity costs are included in the cost of capital</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b="1" i="1" u="sng" dirty="0"/>
              <a:t>EVA = net operating profit after tax - cost of equity capital - cost of debt capital</a:t>
            </a:r>
            <a:endParaRPr lang="cs-CZ" b="1" i="1" u="sng" dirty="0"/>
          </a:p>
          <a:p>
            <a:pPr marL="285750" indent="-285750" algn="just">
              <a:buFont typeface="Arial" panose="020B0604020202020204" pitchFamily="34" charset="0"/>
              <a:buChar char="•"/>
            </a:pPr>
            <a:endParaRPr lang="en-GB" dirty="0"/>
          </a:p>
          <a:p>
            <a:pPr marL="285750" indent="-285750">
              <a:buFont typeface="Arial" panose="020B0604020202020204" pitchFamily="34" charset="0"/>
              <a:buChar char="•"/>
            </a:pPr>
            <a:endParaRPr lang="cs-CZ" dirty="0"/>
          </a:p>
          <a:p>
            <a:pPr lvl="1"/>
            <a:endParaRPr lang="cs-CZ" dirty="0"/>
          </a:p>
        </p:txBody>
      </p:sp>
    </p:spTree>
    <p:extLst>
      <p:ext uri="{BB962C8B-B14F-4D97-AF65-F5344CB8AC3E}">
        <p14:creationId xmlns:p14="http://schemas.microsoft.com/office/powerpoint/2010/main" val="438363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632848" cy="432047"/>
          </a:xfrm>
        </p:spPr>
        <p:txBody>
          <a:bodyPr/>
          <a:lstStyle/>
          <a:p>
            <a:r>
              <a:rPr lang="cs-CZ" sz="3200" b="1" dirty="0" err="1"/>
              <a:t>Solvency</a:t>
            </a:r>
            <a:endParaRPr lang="en-GB" sz="3200" dirty="0"/>
          </a:p>
        </p:txBody>
      </p:sp>
      <p:sp>
        <p:nvSpPr>
          <p:cNvPr id="2" name="TextovéPole 1"/>
          <p:cNvSpPr txBox="1"/>
          <p:nvPr/>
        </p:nvSpPr>
        <p:spPr>
          <a:xfrm>
            <a:off x="395536" y="987574"/>
            <a:ext cx="8064896" cy="1477328"/>
          </a:xfrm>
          <a:prstGeom prst="rect">
            <a:avLst/>
          </a:prstGeom>
          <a:noFill/>
        </p:spPr>
        <p:txBody>
          <a:bodyPr wrap="square" rtlCol="0">
            <a:spAutoFit/>
          </a:bodyPr>
          <a:lstStyle/>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en-GB" dirty="0"/>
              <a:t>permanent and long-term ability of the company to meet its obligations when due</a:t>
            </a:r>
            <a:endParaRPr lang="cs-CZ" dirty="0"/>
          </a:p>
          <a:p>
            <a:pPr marL="285750" indent="-285750">
              <a:buFont typeface="Arial" panose="020B0604020202020204" pitchFamily="34" charset="0"/>
              <a:buChar char="•"/>
            </a:pPr>
            <a:endParaRPr lang="cs-CZ" dirty="0"/>
          </a:p>
          <a:p>
            <a:pPr lvl="1"/>
            <a:endParaRPr lang="cs-CZ" dirty="0"/>
          </a:p>
        </p:txBody>
      </p:sp>
    </p:spTree>
    <p:extLst>
      <p:ext uri="{BB962C8B-B14F-4D97-AF65-F5344CB8AC3E}">
        <p14:creationId xmlns:p14="http://schemas.microsoft.com/office/powerpoint/2010/main" val="19864651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4300</TotalTime>
  <Words>822</Words>
  <Application>Microsoft Office PowerPoint</Application>
  <PresentationFormat>Předvádění na obrazovce (16:9)</PresentationFormat>
  <Paragraphs>131</Paragraphs>
  <Slides>15</Slides>
  <Notes>12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Calibri</vt:lpstr>
      <vt:lpstr>Cambria Math</vt:lpstr>
      <vt:lpstr>Times New Roman</vt:lpstr>
      <vt:lpstr>SLU</vt:lpstr>
      <vt:lpstr>Prezentace aplikace PowerPoint</vt:lpstr>
      <vt:lpstr>CRITERIA OF VALUE MANAGEMENT OF THE BUSINESS PROCESS </vt:lpstr>
      <vt:lpstr>The goal of the business process</vt:lpstr>
      <vt:lpstr>Basic category of economic management of the enterprise</vt:lpstr>
      <vt:lpstr>Economy</vt:lpstr>
      <vt:lpstr>Economic efficiency</vt:lpstr>
      <vt:lpstr>Economic efficiency</vt:lpstr>
      <vt:lpstr>Economic value added (EVA)</vt:lpstr>
      <vt:lpstr>Solvency</vt:lpstr>
      <vt:lpstr>Liquidity</vt:lpstr>
      <vt:lpstr>The concept of costs in managerial accounting</vt:lpstr>
      <vt:lpstr>Financial concept of costs</vt:lpstr>
      <vt:lpstr>Value concept of costs</vt:lpstr>
      <vt:lpstr>Economic concept of costs</vt:lpstr>
      <vt:lpstr>Thank you for your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student</cp:lastModifiedBy>
  <cp:revision>201</cp:revision>
  <dcterms:created xsi:type="dcterms:W3CDTF">2016-07-06T15:42:34Z</dcterms:created>
  <dcterms:modified xsi:type="dcterms:W3CDTF">2023-10-16T06:15:02Z</dcterms:modified>
</cp:coreProperties>
</file>