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8" r:id="rId4"/>
    <p:sldId id="293" r:id="rId5"/>
    <p:sldId id="294" r:id="rId6"/>
    <p:sldId id="267" r:id="rId7"/>
    <p:sldId id="265" r:id="rId8"/>
    <p:sldId id="295" r:id="rId9"/>
    <p:sldId id="296" r:id="rId10"/>
    <p:sldId id="297" r:id="rId11"/>
    <p:sldId id="298" r:id="rId12"/>
    <p:sldId id="299" r:id="rId13"/>
    <p:sldId id="300" r:id="rId14"/>
    <p:sldId id="301" r:id="rId15"/>
    <p:sldId id="304" r:id="rId16"/>
    <p:sldId id="302" r:id="rId17"/>
    <p:sldId id="303" r:id="rId18"/>
    <p:sldId id="306" r:id="rId19"/>
    <p:sldId id="307" r:id="rId20"/>
    <p:sldId id="308" r:id="rId21"/>
    <p:sldId id="309" r:id="rId22"/>
    <p:sldId id="310" r:id="rId23"/>
    <p:sldId id="311" r:id="rId24"/>
    <p:sldId id="312" r:id="rId25"/>
    <p:sldId id="313" r:id="rId26"/>
    <p:sldId id="314" r:id="rId27"/>
    <p:sldId id="315" r:id="rId28"/>
    <p:sldId id="316" r:id="rId29"/>
    <p:sldId id="317" r:id="rId30"/>
    <p:sldId id="321" r:id="rId31"/>
    <p:sldId id="318" r:id="rId32"/>
    <p:sldId id="320" r:id="rId33"/>
    <p:sldId id="319" r:id="rId34"/>
    <p:sldId id="278" r:id="rId35"/>
    <p:sldId id="279" r:id="rId36"/>
    <p:sldId id="292" r:id="rId37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095">
          <p15:clr>
            <a:srgbClr val="A4A3A4"/>
          </p15:clr>
        </p15:guide>
        <p15:guide id="2" pos="21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3300"/>
    <a:srgbClr val="006600"/>
    <a:srgbClr val="336600"/>
    <a:srgbClr val="00544D"/>
    <a:srgbClr val="6B2E6E"/>
    <a:srgbClr val="265787"/>
    <a:srgbClr val="00244D"/>
    <a:srgbClr val="9C1F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302" y="102"/>
      </p:cViewPr>
      <p:guideLst>
        <p:guide orient="horz" pos="4095"/>
        <p:guide pos="21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viewProps" Target="viewProps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4DD7FA-A0FA-4012-A98F-15A09618F799}" type="datetimeFigureOut">
              <a:rPr lang="cs-CZ"/>
              <a:pPr>
                <a:defRPr/>
              </a:pPr>
              <a:t>23.10.2023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8ADDDF-1264-4F28-8338-EC1E07F3DEE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77125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42B50E-3DA8-4309-9076-4D02E7FD53CC}" type="datetimeFigureOut">
              <a:rPr lang="cs-CZ"/>
              <a:pPr>
                <a:defRPr/>
              </a:pPr>
              <a:t>23.10.2023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CB83C9-5B4C-4800-9FD3-945C60804B3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90214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BE6D05-4501-4B0C-91E8-06A0EFE8D207}" type="datetimeFigureOut">
              <a:rPr lang="cs-CZ"/>
              <a:pPr>
                <a:defRPr/>
              </a:pPr>
              <a:t>23.10.2023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D71501-7BD9-4790-9FCF-670D1CE8DC9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581896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23.10.2023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60048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23.10.2023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764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23.10.2023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32838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23.10.2023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41268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23.10.2023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19465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23.10.2023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81406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23.10.2023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68052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23.10.2023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6762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A700F2-724B-4B1E-B123-094AE7CD8C2F}" type="datetimeFigureOut">
              <a:rPr lang="cs-CZ"/>
              <a:pPr>
                <a:defRPr/>
              </a:pPr>
              <a:t>23.10.2023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9F7D87-A4E6-4B6E-9D27-4FA8003DE0F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90523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23.10.2023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32898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23.10.2023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13881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23.10.2023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2336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2BFADF-DDC1-4400-8B64-5715C51EA3D1}" type="datetimeFigureOut">
              <a:rPr lang="cs-CZ"/>
              <a:pPr>
                <a:defRPr/>
              </a:pPr>
              <a:t>23.10.2023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43CB71-E416-464C-86CB-A55091E5F12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95353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AE38D-4CF5-4C80-ABE4-FD162976B94B}" type="datetimeFigureOut">
              <a:rPr lang="cs-CZ"/>
              <a:pPr>
                <a:defRPr/>
              </a:pPr>
              <a:t>23.10.2023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F58CE5-2EB2-412A-9C0F-D009C00C834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6208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D6E249-19AE-459C-A3E5-D1C2CC123D00}" type="datetimeFigureOut">
              <a:rPr lang="cs-CZ"/>
              <a:pPr>
                <a:defRPr/>
              </a:pPr>
              <a:t>23.10.2023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7C48E-035A-429E-9ADF-79C48A0AD2F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58266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ABDA44-4CAA-4345-A756-4703360EE242}" type="datetimeFigureOut">
              <a:rPr lang="cs-CZ"/>
              <a:pPr>
                <a:defRPr/>
              </a:pPr>
              <a:t>23.10.2023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1A00D4-7926-404C-B321-BFF026D8C31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33529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E782F0-DC46-4F00-81DD-2ACBA3C3B310}" type="datetimeFigureOut">
              <a:rPr lang="cs-CZ"/>
              <a:pPr>
                <a:defRPr/>
              </a:pPr>
              <a:t>23.10.2023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E82D61-01CE-4948-92AE-A6ED95CD8D1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66884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143C5B-64DA-40ED-9576-975ED67AA1C3}" type="datetimeFigureOut">
              <a:rPr lang="cs-CZ"/>
              <a:pPr>
                <a:defRPr/>
              </a:pPr>
              <a:t>23.10.2023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033F4D-D45C-4D32-B9B4-4DB8B4F8A3A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55106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C4C866-D28D-46D0-B7D5-63035B3504AF}" type="datetimeFigureOut">
              <a:rPr lang="cs-CZ"/>
              <a:pPr>
                <a:defRPr/>
              </a:pPr>
              <a:t>23.10.2023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43421B-2210-4A7E-ABDE-6C42E3F47FF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95317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990FB15-455F-4099-B3EC-126F10F4A8D9}" type="datetimeFigureOut">
              <a:rPr lang="cs-CZ"/>
              <a:pPr>
                <a:defRPr/>
              </a:pPr>
              <a:t>23.10.2023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2F082D34-91F0-4445-8CCE-2A9DBE25484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AB6CF5-6D0E-4832-A128-5D76418DBB90}" type="datetimeFigureOut">
              <a:rPr lang="cs-CZ" smtClean="0"/>
              <a:t>23.10.2023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3014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2571750"/>
            <a:ext cx="9144000" cy="18002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latin typeface="Arial" pitchFamily="34" charset="0"/>
                <a:cs typeface="Arial" pitchFamily="34" charset="0"/>
              </a:rPr>
              <a:t>COST CONCEPTS, TERMS, AND CLASSIFICATIONS</a:t>
            </a:r>
            <a:endParaRPr lang="en-GB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51" name="TextovéPole 7"/>
          <p:cNvSpPr txBox="1">
            <a:spLocks noChangeArrowheads="1"/>
          </p:cNvSpPr>
          <p:nvPr/>
        </p:nvSpPr>
        <p:spPr bwMode="auto">
          <a:xfrm>
            <a:off x="0" y="4811713"/>
            <a:ext cx="91440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dirty="0">
                <a:latin typeface="Arial" panose="020B0604020202020204" pitchFamily="34" charset="0"/>
              </a:rPr>
              <a:t>Ing. </a:t>
            </a:r>
            <a:r>
              <a:rPr lang="cs-CZ" altLang="cs-CZ" sz="1800" dirty="0">
                <a:latin typeface="Arial" panose="020B0604020202020204" pitchFamily="34" charset="0"/>
              </a:rPr>
              <a:t>Markéta </a:t>
            </a:r>
            <a:r>
              <a:rPr lang="cs-CZ" altLang="cs-CZ" sz="1800" dirty="0" err="1">
                <a:latin typeface="Arial" panose="020B0604020202020204" pitchFamily="34" charset="0"/>
              </a:rPr>
              <a:t>Skupieňová</a:t>
            </a:r>
            <a:r>
              <a:rPr lang="cs-CZ" altLang="cs-CZ" sz="1800" dirty="0">
                <a:latin typeface="Arial" panose="020B0604020202020204" pitchFamily="34" charset="0"/>
              </a:rPr>
              <a:t>, Ph.D.</a:t>
            </a:r>
            <a:endParaRPr lang="en-GB" altLang="cs-CZ" sz="1800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dirty="0">
                <a:latin typeface="Arial" panose="020B0604020202020204" pitchFamily="34" charset="0"/>
              </a:rPr>
              <a:t>MANAGERIAL ACCOUNTING</a:t>
            </a:r>
            <a:r>
              <a:rPr lang="en-GB" altLang="cs-CZ" sz="1800" dirty="0">
                <a:latin typeface="Arial" panose="020B0604020202020204" pitchFamily="34" charset="0"/>
              </a:rPr>
              <a:t>/</a:t>
            </a:r>
            <a:r>
              <a:rPr lang="cs-CZ" altLang="cs-CZ" sz="1800" dirty="0">
                <a:latin typeface="Arial" panose="020B0604020202020204" pitchFamily="34" charset="0"/>
              </a:rPr>
              <a:t>NANMU</a:t>
            </a:r>
            <a:endParaRPr lang="en-GB" altLang="cs-CZ" sz="1800" dirty="0">
              <a:latin typeface="Arial" panose="020B0604020202020204" pitchFamily="34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6728" y="185153"/>
            <a:ext cx="2668801" cy="205492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MANAGERIAL ACCOUNTING AND COST CONCEPTS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CONVERSION COSTS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29406" y="2163365"/>
            <a:ext cx="847725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Direct </a:t>
            </a:r>
            <a:r>
              <a:rPr lang="cs-CZ" altLang="cs-CZ" sz="2200" dirty="0" err="1">
                <a:latin typeface="Arial" panose="020B0604020202020204" pitchFamily="34" charset="0"/>
              </a:rPr>
              <a:t>labour</a:t>
            </a:r>
            <a:r>
              <a:rPr lang="cs-CZ" altLang="cs-CZ" sz="2200" dirty="0">
                <a:latin typeface="Arial" panose="020B0604020202020204" pitchFamily="34" charset="0"/>
              </a:rPr>
              <a:t> and </a:t>
            </a:r>
            <a:r>
              <a:rPr lang="cs-CZ" altLang="cs-CZ" sz="2200" dirty="0" err="1">
                <a:latin typeface="Arial" panose="020B0604020202020204" pitchFamily="34" charset="0"/>
              </a:rPr>
              <a:t>factory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overhead</a:t>
            </a:r>
            <a:r>
              <a:rPr lang="cs-CZ" altLang="cs-CZ" sz="2200" dirty="0">
                <a:latin typeface="Arial" panose="020B0604020202020204" pitchFamily="34" charset="0"/>
              </a:rPr>
              <a:t> are </a:t>
            </a:r>
            <a:r>
              <a:rPr lang="cs-CZ" altLang="cs-CZ" sz="2200" dirty="0" err="1">
                <a:latin typeface="Arial" panose="020B0604020202020204" pitchFamily="34" charset="0"/>
              </a:rPr>
              <a:t>combined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into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i="1" dirty="0" err="1">
                <a:latin typeface="Arial" panose="020B0604020202020204" pitchFamily="34" charset="0"/>
              </a:rPr>
              <a:t>conversion</a:t>
            </a:r>
            <a:r>
              <a:rPr lang="cs-CZ" altLang="cs-CZ" sz="2200" i="1" dirty="0">
                <a:latin typeface="Arial" panose="020B0604020202020204" pitchFamily="34" charset="0"/>
              </a:rPr>
              <a:t> </a:t>
            </a:r>
            <a:r>
              <a:rPr lang="cs-CZ" altLang="cs-CZ" sz="2200" i="1" dirty="0" err="1">
                <a:latin typeface="Arial" panose="020B0604020202020204" pitchFamily="34" charset="0"/>
              </a:rPr>
              <a:t>costs</a:t>
            </a:r>
            <a:r>
              <a:rPr lang="cs-CZ" altLang="cs-CZ" sz="2200" i="1" dirty="0">
                <a:latin typeface="Arial" panose="020B0604020202020204" pitchFamily="34" charset="0"/>
              </a:rPr>
              <a:t> </a:t>
            </a:r>
            <a:r>
              <a:rPr lang="cs-CZ" altLang="cs-CZ" sz="2200" dirty="0">
                <a:latin typeface="Arial" panose="020B0604020202020204" pitchFamily="34" charset="0"/>
              </a:rPr>
              <a:t>(</a:t>
            </a:r>
            <a:r>
              <a:rPr lang="cs-CZ" altLang="cs-CZ" sz="2200" dirty="0" err="1">
                <a:latin typeface="Arial" panose="020B0604020202020204" pitchFamily="34" charset="0"/>
              </a:rPr>
              <a:t>or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processing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costs</a:t>
            </a:r>
            <a:r>
              <a:rPr lang="cs-CZ" altLang="cs-CZ" sz="2200" dirty="0">
                <a:latin typeface="Arial" panose="020B0604020202020204" pitchFamily="34" charset="0"/>
              </a:rPr>
              <a:t>).</a:t>
            </a:r>
            <a:endParaRPr lang="en-GB" altLang="cs-CZ" sz="2200" i="1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19804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MANAGERIAL ACCOUNTING AND COST CONCEPTS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NONMANUFACTURING COSTS</a:t>
            </a:r>
            <a:endParaRPr lang="en-US" altLang="cs-CZ" sz="2400" b="1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4031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342900" indent="-342900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342900" indent="-342900" algn="just" eaLnBrk="1" hangingPunct="1">
              <a:spcBef>
                <a:spcPct val="0"/>
              </a:spcBef>
              <a:defRPr/>
            </a:pPr>
            <a:r>
              <a:rPr lang="cs-CZ" altLang="cs-CZ" sz="2200" dirty="0" err="1">
                <a:latin typeface="Arial" panose="020B0604020202020204" pitchFamily="34" charset="0"/>
              </a:rPr>
              <a:t>Nonmanufacturing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costs</a:t>
            </a:r>
            <a:r>
              <a:rPr lang="cs-CZ" altLang="cs-CZ" sz="2200" dirty="0">
                <a:latin typeface="Arial" panose="020B0604020202020204" pitchFamily="34" charset="0"/>
              </a:rPr>
              <a:t> (</a:t>
            </a:r>
            <a:r>
              <a:rPr lang="cs-CZ" altLang="cs-CZ" sz="2200" dirty="0" err="1">
                <a:latin typeface="Arial" panose="020B0604020202020204" pitchFamily="34" charset="0"/>
              </a:rPr>
              <a:t>or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operating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expenses</a:t>
            </a:r>
            <a:r>
              <a:rPr lang="cs-CZ" altLang="cs-CZ" sz="2200" dirty="0">
                <a:latin typeface="Arial" panose="020B0604020202020204" pitchFamily="34" charset="0"/>
              </a:rPr>
              <a:t>) are </a:t>
            </a:r>
            <a:r>
              <a:rPr lang="cs-CZ" altLang="cs-CZ" sz="2200" dirty="0" err="1">
                <a:latin typeface="Arial" panose="020B0604020202020204" pitchFamily="34" charset="0"/>
              </a:rPr>
              <a:t>subdivided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into</a:t>
            </a:r>
            <a:r>
              <a:rPr lang="cs-CZ" altLang="cs-CZ" sz="2200" dirty="0">
                <a:latin typeface="Arial" panose="020B0604020202020204" pitchFamily="34" charset="0"/>
              </a:rPr>
              <a:t>:</a:t>
            </a:r>
          </a:p>
          <a:p>
            <a:pPr marL="342900" indent="-342900" algn="just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1600200" lvl="2" indent="-457200"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altLang="cs-CZ" sz="2000" dirty="0" err="1">
                <a:latin typeface="Arial" panose="020B0604020202020204" pitchFamily="34" charset="0"/>
              </a:rPr>
              <a:t>Selling</a:t>
            </a:r>
            <a:r>
              <a:rPr lang="cs-CZ" altLang="cs-CZ" sz="2000" dirty="0">
                <a:latin typeface="Arial" panose="020B0604020202020204" pitchFamily="34" charset="0"/>
              </a:rPr>
              <a:t> </a:t>
            </a:r>
            <a:r>
              <a:rPr lang="cs-CZ" altLang="cs-CZ" sz="2000" dirty="0" err="1">
                <a:latin typeface="Arial" panose="020B0604020202020204" pitchFamily="34" charset="0"/>
              </a:rPr>
              <a:t>expenses</a:t>
            </a:r>
            <a:endParaRPr lang="cs-CZ" altLang="cs-CZ" sz="2000" dirty="0">
              <a:latin typeface="Arial" panose="020B0604020202020204" pitchFamily="34" charset="0"/>
            </a:endParaRPr>
          </a:p>
          <a:p>
            <a:pPr marL="1600200" lvl="2" indent="-457200"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altLang="cs-CZ" sz="2000" dirty="0">
                <a:latin typeface="Arial" panose="020B0604020202020204" pitchFamily="34" charset="0"/>
              </a:rPr>
              <a:t>General and </a:t>
            </a:r>
            <a:r>
              <a:rPr lang="cs-CZ" altLang="cs-CZ" sz="2000" dirty="0" err="1">
                <a:latin typeface="Arial" panose="020B0604020202020204" pitchFamily="34" charset="0"/>
              </a:rPr>
              <a:t>administrative</a:t>
            </a:r>
            <a:r>
              <a:rPr lang="cs-CZ" altLang="cs-CZ" sz="2000" dirty="0">
                <a:latin typeface="Arial" panose="020B0604020202020204" pitchFamily="34" charset="0"/>
              </a:rPr>
              <a:t> </a:t>
            </a:r>
            <a:r>
              <a:rPr lang="cs-CZ" altLang="cs-CZ" sz="2000" dirty="0" err="1">
                <a:latin typeface="Arial" panose="020B0604020202020204" pitchFamily="34" charset="0"/>
              </a:rPr>
              <a:t>expenses</a:t>
            </a:r>
            <a:endParaRPr lang="cs-CZ" altLang="cs-CZ" sz="2000" dirty="0">
              <a:latin typeface="Arial" panose="020B0604020202020204" pitchFamily="34" charset="0"/>
            </a:endParaRPr>
          </a:p>
          <a:p>
            <a:pPr marL="342900" indent="-342900" algn="just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1028700" lvl="1" algn="just" eaLnBrk="1" hangingPunct="1">
              <a:spcBef>
                <a:spcPct val="0"/>
              </a:spcBef>
              <a:buFont typeface="Wingdings" panose="05000000000000000000" pitchFamily="2" charset="2"/>
              <a:buChar char="§"/>
              <a:defRPr/>
            </a:pPr>
            <a:endParaRPr lang="cs-CZ" altLang="cs-CZ" sz="1800" dirty="0">
              <a:latin typeface="Arial" panose="020B0604020202020204" pitchFamily="34" charset="0"/>
            </a:endParaRPr>
          </a:p>
          <a:p>
            <a:pPr marL="342900" indent="-342900" algn="just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342900" indent="-342900" algn="just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  <a:defRPr/>
            </a:pPr>
            <a:endParaRPr lang="en-GB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GB" altLang="cs-CZ" sz="22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73442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MANAGERIAL ACCOUNTING AND COST CONCEPTS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SELLING EXPENSES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Are </a:t>
            </a:r>
            <a:r>
              <a:rPr lang="cs-CZ" altLang="cs-CZ" sz="2200" dirty="0" err="1">
                <a:latin typeface="Arial" panose="020B0604020202020204" pitchFamily="34" charset="0"/>
              </a:rPr>
              <a:t>all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the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expenses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associated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with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obtaining</a:t>
            </a:r>
            <a:r>
              <a:rPr lang="cs-CZ" altLang="cs-CZ" sz="2200" dirty="0">
                <a:latin typeface="Arial" panose="020B0604020202020204" pitchFamily="34" charset="0"/>
              </a:rPr>
              <a:t> sales and </a:t>
            </a:r>
            <a:r>
              <a:rPr lang="cs-CZ" altLang="cs-CZ" sz="2200" dirty="0" err="1">
                <a:latin typeface="Arial" panose="020B0604020202020204" pitchFamily="34" charset="0"/>
              </a:rPr>
              <a:t>the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delivery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of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the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product</a:t>
            </a:r>
            <a:r>
              <a:rPr lang="cs-CZ" altLang="cs-CZ" sz="2200" dirty="0">
                <a:latin typeface="Arial" panose="020B0604020202020204" pitchFamily="34" charset="0"/>
              </a:rPr>
              <a:t>.</a:t>
            </a: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cs-CZ" altLang="cs-CZ" sz="2200" i="1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 err="1">
                <a:latin typeface="Arial" panose="020B0604020202020204" pitchFamily="34" charset="0"/>
              </a:rPr>
              <a:t>Examples</a:t>
            </a:r>
            <a:r>
              <a:rPr lang="cs-CZ" altLang="cs-CZ" sz="2200" dirty="0">
                <a:latin typeface="Arial" panose="020B0604020202020204" pitchFamily="34" charset="0"/>
              </a:rPr>
              <a:t> are </a:t>
            </a:r>
            <a:r>
              <a:rPr lang="cs-CZ" altLang="cs-CZ" sz="2200" i="1" dirty="0" err="1">
                <a:latin typeface="Arial" panose="020B0604020202020204" pitchFamily="34" charset="0"/>
              </a:rPr>
              <a:t>advertising</a:t>
            </a:r>
            <a:r>
              <a:rPr lang="cs-CZ" altLang="cs-CZ" sz="2200" i="1" dirty="0">
                <a:latin typeface="Arial" panose="020B0604020202020204" pitchFamily="34" charset="0"/>
              </a:rPr>
              <a:t> </a:t>
            </a:r>
            <a:r>
              <a:rPr lang="cs-CZ" altLang="cs-CZ" sz="2200" dirty="0">
                <a:latin typeface="Arial" panose="020B0604020202020204" pitchFamily="34" charset="0"/>
              </a:rPr>
              <a:t>and</a:t>
            </a:r>
            <a:r>
              <a:rPr lang="cs-CZ" altLang="cs-CZ" sz="2200" i="1" dirty="0">
                <a:latin typeface="Arial" panose="020B0604020202020204" pitchFamily="34" charset="0"/>
              </a:rPr>
              <a:t> sales </a:t>
            </a:r>
            <a:r>
              <a:rPr lang="cs-CZ" altLang="cs-CZ" sz="2200" i="1" dirty="0" err="1">
                <a:latin typeface="Arial" panose="020B0604020202020204" pitchFamily="34" charset="0"/>
              </a:rPr>
              <a:t>commissions</a:t>
            </a:r>
            <a:r>
              <a:rPr lang="cs-CZ" altLang="cs-CZ" sz="2200" i="1" dirty="0">
                <a:latin typeface="Arial" panose="020B0604020202020204" pitchFamily="34" charset="0"/>
              </a:rPr>
              <a:t>.</a:t>
            </a:r>
            <a:endParaRPr lang="en-GB" altLang="cs-CZ" sz="2200" i="1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76758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MANAGERIAL ACCOUNTING AND COST CONCEPTS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GENERAL AND ADMINISTRATIVE EXPENSES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 err="1">
                <a:latin typeface="Arial" panose="020B0604020202020204" pitchFamily="34" charset="0"/>
              </a:rPr>
              <a:t>Include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all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the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expenses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that</a:t>
            </a:r>
            <a:r>
              <a:rPr lang="cs-CZ" altLang="cs-CZ" sz="2200" dirty="0">
                <a:latin typeface="Arial" panose="020B0604020202020204" pitchFamily="34" charset="0"/>
              </a:rPr>
              <a:t> are </a:t>
            </a:r>
            <a:r>
              <a:rPr lang="cs-CZ" altLang="cs-CZ" sz="2200" dirty="0" err="1">
                <a:latin typeface="Arial" panose="020B0604020202020204" pitchFamily="34" charset="0"/>
              </a:rPr>
              <a:t>incurred</a:t>
            </a:r>
            <a:r>
              <a:rPr lang="cs-CZ" altLang="cs-CZ" sz="2200" dirty="0">
                <a:latin typeface="Arial" panose="020B0604020202020204" pitchFamily="34" charset="0"/>
              </a:rPr>
              <a:t> in </a:t>
            </a:r>
            <a:r>
              <a:rPr lang="cs-CZ" altLang="cs-CZ" sz="2200" dirty="0" err="1">
                <a:latin typeface="Arial" panose="020B0604020202020204" pitchFamily="34" charset="0"/>
              </a:rPr>
              <a:t>connection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with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performing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general</a:t>
            </a:r>
            <a:r>
              <a:rPr lang="cs-CZ" altLang="cs-CZ" sz="2200" dirty="0">
                <a:latin typeface="Arial" panose="020B0604020202020204" pitchFamily="34" charset="0"/>
              </a:rPr>
              <a:t> and </a:t>
            </a:r>
            <a:r>
              <a:rPr lang="cs-CZ" altLang="cs-CZ" sz="2200" dirty="0" err="1">
                <a:latin typeface="Arial" panose="020B0604020202020204" pitchFamily="34" charset="0"/>
              </a:rPr>
              <a:t>administrative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activities</a:t>
            </a:r>
            <a:r>
              <a:rPr lang="cs-CZ" altLang="cs-CZ" sz="2200" dirty="0">
                <a:latin typeface="Arial" panose="020B0604020202020204" pitchFamily="34" charset="0"/>
              </a:rPr>
              <a:t>.</a:t>
            </a: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cs-CZ" altLang="cs-CZ" sz="2200" i="1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 err="1">
                <a:latin typeface="Arial" panose="020B0604020202020204" pitchFamily="34" charset="0"/>
              </a:rPr>
              <a:t>Examples</a:t>
            </a:r>
            <a:r>
              <a:rPr lang="cs-CZ" altLang="cs-CZ" sz="2200" dirty="0">
                <a:latin typeface="Arial" panose="020B0604020202020204" pitchFamily="34" charset="0"/>
              </a:rPr>
              <a:t> are </a:t>
            </a:r>
            <a:r>
              <a:rPr lang="cs-CZ" altLang="cs-CZ" sz="2200" i="1" dirty="0" err="1">
                <a:latin typeface="Arial" panose="020B0604020202020204" pitchFamily="34" charset="0"/>
              </a:rPr>
              <a:t>executives´salaries</a:t>
            </a:r>
            <a:r>
              <a:rPr lang="cs-CZ" altLang="cs-CZ" sz="2200" i="1" dirty="0">
                <a:latin typeface="Arial" panose="020B0604020202020204" pitchFamily="34" charset="0"/>
              </a:rPr>
              <a:t> </a:t>
            </a:r>
            <a:r>
              <a:rPr lang="cs-CZ" altLang="cs-CZ" sz="2200" dirty="0">
                <a:latin typeface="Arial" panose="020B0604020202020204" pitchFamily="34" charset="0"/>
              </a:rPr>
              <a:t>and</a:t>
            </a:r>
            <a:r>
              <a:rPr lang="cs-CZ" altLang="cs-CZ" sz="2200" i="1" dirty="0">
                <a:latin typeface="Arial" panose="020B0604020202020204" pitchFamily="34" charset="0"/>
              </a:rPr>
              <a:t> </a:t>
            </a:r>
            <a:r>
              <a:rPr lang="cs-CZ" altLang="cs-CZ" sz="2200" i="1" dirty="0" err="1">
                <a:latin typeface="Arial" panose="020B0604020202020204" pitchFamily="34" charset="0"/>
              </a:rPr>
              <a:t>legal</a:t>
            </a:r>
            <a:r>
              <a:rPr lang="cs-CZ" altLang="cs-CZ" sz="2200" i="1" dirty="0">
                <a:latin typeface="Arial" panose="020B0604020202020204" pitchFamily="34" charset="0"/>
              </a:rPr>
              <a:t> </a:t>
            </a:r>
            <a:r>
              <a:rPr lang="cs-CZ" altLang="cs-CZ" sz="2200" i="1" dirty="0" err="1">
                <a:latin typeface="Arial" panose="020B0604020202020204" pitchFamily="34" charset="0"/>
              </a:rPr>
              <a:t>expenses</a:t>
            </a:r>
            <a:r>
              <a:rPr lang="cs-CZ" altLang="cs-CZ" sz="2200" i="1" dirty="0">
                <a:latin typeface="Arial" panose="020B0604020202020204" pitchFamily="34" charset="0"/>
              </a:rPr>
              <a:t>.</a:t>
            </a:r>
            <a:endParaRPr lang="en-GB" altLang="cs-CZ" sz="2200" i="1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5849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MANAGERIAL ACCOUNTING AND COST CONCEPTS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DIRECT COSTS AND INDIRECT COSTS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29406" y="1797605"/>
            <a:ext cx="8477250" cy="1785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 err="1">
                <a:latin typeface="Arial" panose="020B0604020202020204" pitchFamily="34" charset="0"/>
              </a:rPr>
              <a:t>Costs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may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be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viewed</a:t>
            </a:r>
            <a:r>
              <a:rPr lang="cs-CZ" altLang="cs-CZ" sz="2200" dirty="0">
                <a:latin typeface="Arial" panose="020B0604020202020204" pitchFamily="34" charset="0"/>
              </a:rPr>
              <a:t> as </a:t>
            </a:r>
            <a:r>
              <a:rPr lang="cs-CZ" altLang="cs-CZ" sz="2200" dirty="0" err="1">
                <a:latin typeface="Arial" panose="020B0604020202020204" pitchFamily="34" charset="0"/>
              </a:rPr>
              <a:t>either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i="1" dirty="0">
                <a:latin typeface="Arial" panose="020B0604020202020204" pitchFamily="34" charset="0"/>
              </a:rPr>
              <a:t>direct </a:t>
            </a:r>
            <a:r>
              <a:rPr lang="cs-CZ" altLang="cs-CZ" sz="2200" dirty="0" err="1">
                <a:latin typeface="Arial" panose="020B0604020202020204" pitchFamily="34" charset="0"/>
              </a:rPr>
              <a:t>or</a:t>
            </a:r>
            <a:r>
              <a:rPr lang="cs-CZ" altLang="cs-CZ" sz="2200" i="1" dirty="0">
                <a:latin typeface="Arial" panose="020B0604020202020204" pitchFamily="34" charset="0"/>
              </a:rPr>
              <a:t> </a:t>
            </a:r>
            <a:r>
              <a:rPr lang="cs-CZ" altLang="cs-CZ" sz="2200" i="1" dirty="0" err="1">
                <a:latin typeface="Arial" panose="020B0604020202020204" pitchFamily="34" charset="0"/>
              </a:rPr>
              <a:t>indirect</a:t>
            </a:r>
            <a:r>
              <a:rPr lang="cs-CZ" altLang="cs-CZ" sz="2200" i="1" dirty="0">
                <a:latin typeface="Arial" panose="020B0604020202020204" pitchFamily="34" charset="0"/>
              </a:rPr>
              <a:t> </a:t>
            </a:r>
            <a:r>
              <a:rPr lang="cs-CZ" altLang="cs-CZ" sz="2200" dirty="0">
                <a:latin typeface="Arial" panose="020B0604020202020204" pitchFamily="34" charset="0"/>
              </a:rPr>
              <a:t>in </a:t>
            </a:r>
            <a:r>
              <a:rPr lang="cs-CZ" altLang="cs-CZ" sz="2200" dirty="0" err="1">
                <a:latin typeface="Arial" panose="020B0604020202020204" pitchFamily="34" charset="0"/>
              </a:rPr>
              <a:t>terms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of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the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extent</a:t>
            </a:r>
            <a:r>
              <a:rPr lang="cs-CZ" altLang="cs-CZ" sz="2200" dirty="0">
                <a:latin typeface="Arial" panose="020B0604020202020204" pitchFamily="34" charset="0"/>
              </a:rPr>
              <a:t> to </a:t>
            </a:r>
            <a:r>
              <a:rPr lang="cs-CZ" altLang="cs-CZ" sz="2200" dirty="0" err="1">
                <a:latin typeface="Arial" panose="020B0604020202020204" pitchFamily="34" charset="0"/>
              </a:rPr>
              <a:t>which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they</a:t>
            </a:r>
            <a:r>
              <a:rPr lang="cs-CZ" altLang="cs-CZ" sz="2200" dirty="0">
                <a:latin typeface="Arial" panose="020B0604020202020204" pitchFamily="34" charset="0"/>
              </a:rPr>
              <a:t> are </a:t>
            </a:r>
            <a:r>
              <a:rPr lang="cs-CZ" altLang="cs-CZ" sz="2200" dirty="0" err="1">
                <a:latin typeface="Arial" panose="020B0604020202020204" pitchFamily="34" charset="0"/>
              </a:rPr>
              <a:t>traceable</a:t>
            </a:r>
            <a:r>
              <a:rPr lang="cs-CZ" altLang="cs-CZ" sz="2200" dirty="0">
                <a:latin typeface="Arial" panose="020B0604020202020204" pitchFamily="34" charset="0"/>
              </a:rPr>
              <a:t> to a </a:t>
            </a:r>
            <a:r>
              <a:rPr lang="cs-CZ" altLang="cs-CZ" sz="2200" dirty="0" err="1">
                <a:latin typeface="Arial" panose="020B0604020202020204" pitchFamily="34" charset="0"/>
              </a:rPr>
              <a:t>particular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object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of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costing</a:t>
            </a:r>
            <a:r>
              <a:rPr lang="cs-CZ" altLang="cs-CZ" sz="2200" dirty="0">
                <a:latin typeface="Arial" panose="020B0604020202020204" pitchFamily="34" charset="0"/>
              </a:rPr>
              <a:t>, </a:t>
            </a:r>
            <a:r>
              <a:rPr lang="cs-CZ" altLang="cs-CZ" sz="2200" dirty="0" err="1">
                <a:latin typeface="Arial" panose="020B0604020202020204" pitchFamily="34" charset="0"/>
              </a:rPr>
              <a:t>sduch</a:t>
            </a:r>
            <a:r>
              <a:rPr lang="cs-CZ" altLang="cs-CZ" sz="2200" dirty="0">
                <a:latin typeface="Arial" panose="020B0604020202020204" pitchFamily="34" charset="0"/>
              </a:rPr>
              <a:t> as </a:t>
            </a:r>
            <a:r>
              <a:rPr lang="cs-CZ" altLang="cs-CZ" sz="2200" dirty="0" err="1">
                <a:latin typeface="Arial" panose="020B0604020202020204" pitchFamily="34" charset="0"/>
              </a:rPr>
              <a:t>products</a:t>
            </a:r>
            <a:r>
              <a:rPr lang="cs-CZ" altLang="cs-CZ" sz="2200" dirty="0">
                <a:latin typeface="Arial" panose="020B0604020202020204" pitchFamily="34" charset="0"/>
              </a:rPr>
              <a:t>, </a:t>
            </a:r>
            <a:r>
              <a:rPr lang="cs-CZ" altLang="cs-CZ" sz="2200" dirty="0" err="1">
                <a:latin typeface="Arial" panose="020B0604020202020204" pitchFamily="34" charset="0"/>
              </a:rPr>
              <a:t>jobs</a:t>
            </a:r>
            <a:r>
              <a:rPr lang="cs-CZ" altLang="cs-CZ" sz="2200" dirty="0">
                <a:latin typeface="Arial" panose="020B0604020202020204" pitchFamily="34" charset="0"/>
              </a:rPr>
              <a:t>, </a:t>
            </a:r>
            <a:r>
              <a:rPr lang="cs-CZ" altLang="cs-CZ" sz="2200" dirty="0" err="1">
                <a:latin typeface="Arial" panose="020B0604020202020204" pitchFamily="34" charset="0"/>
              </a:rPr>
              <a:t>departments</a:t>
            </a:r>
            <a:r>
              <a:rPr lang="cs-CZ" altLang="cs-CZ" sz="2200" dirty="0">
                <a:latin typeface="Arial" panose="020B0604020202020204" pitchFamily="34" charset="0"/>
              </a:rPr>
              <a:t>, </a:t>
            </a:r>
            <a:r>
              <a:rPr lang="cs-CZ" altLang="cs-CZ" sz="2200" dirty="0" err="1">
                <a:latin typeface="Arial" panose="020B0604020202020204" pitchFamily="34" charset="0"/>
              </a:rPr>
              <a:t>of</a:t>
            </a:r>
            <a:r>
              <a:rPr lang="cs-CZ" altLang="cs-CZ" sz="2200" dirty="0">
                <a:latin typeface="Arial" panose="020B0604020202020204" pitchFamily="34" charset="0"/>
              </a:rPr>
              <a:t> sales </a:t>
            </a:r>
            <a:r>
              <a:rPr lang="cs-CZ" altLang="cs-CZ" sz="2200" dirty="0" err="1">
                <a:latin typeface="Arial" panose="020B0604020202020204" pitchFamily="34" charset="0"/>
              </a:rPr>
              <a:t>territories</a:t>
            </a:r>
            <a:r>
              <a:rPr lang="cs-CZ" altLang="cs-CZ" sz="2200" dirty="0">
                <a:latin typeface="Arial" panose="020B0604020202020204" pitchFamily="34" charset="0"/>
              </a:rPr>
              <a:t>.</a:t>
            </a: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55762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MANAGERIAL ACCOUNTING AND COST CONCEPTS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DIRECT COSTS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1785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Are </a:t>
            </a:r>
            <a:r>
              <a:rPr lang="cs-CZ" altLang="cs-CZ" sz="2200" dirty="0" err="1">
                <a:latin typeface="Arial" panose="020B0604020202020204" pitchFamily="34" charset="0"/>
              </a:rPr>
              <a:t>those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costs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that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can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be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traced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directly</a:t>
            </a:r>
            <a:r>
              <a:rPr lang="cs-CZ" altLang="cs-CZ" sz="2200" dirty="0">
                <a:latin typeface="Arial" panose="020B0604020202020204" pitchFamily="34" charset="0"/>
              </a:rPr>
              <a:t> to </a:t>
            </a:r>
            <a:r>
              <a:rPr lang="cs-CZ" altLang="cs-CZ" sz="2200" dirty="0" err="1">
                <a:latin typeface="Arial" panose="020B0604020202020204" pitchFamily="34" charset="0"/>
              </a:rPr>
              <a:t>the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costing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object</a:t>
            </a:r>
            <a:r>
              <a:rPr lang="cs-CZ" altLang="cs-CZ" sz="2200" dirty="0">
                <a:latin typeface="Arial" panose="020B0604020202020204" pitchFamily="34" charset="0"/>
              </a:rPr>
              <a:t>.</a:t>
            </a: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 err="1">
                <a:latin typeface="Arial" panose="020B0604020202020204" pitchFamily="34" charset="0"/>
              </a:rPr>
              <a:t>Examples</a:t>
            </a:r>
            <a:r>
              <a:rPr lang="cs-CZ" altLang="cs-CZ" sz="2200" dirty="0">
                <a:latin typeface="Arial" panose="020B0604020202020204" pitchFamily="34" charset="0"/>
              </a:rPr>
              <a:t> are direct </a:t>
            </a:r>
            <a:r>
              <a:rPr lang="cs-CZ" altLang="cs-CZ" sz="2200" dirty="0" err="1">
                <a:latin typeface="Arial" panose="020B0604020202020204" pitchFamily="34" charset="0"/>
              </a:rPr>
              <a:t>materials</a:t>
            </a:r>
            <a:r>
              <a:rPr lang="cs-CZ" altLang="cs-CZ" sz="2200" dirty="0">
                <a:latin typeface="Arial" panose="020B0604020202020204" pitchFamily="34" charset="0"/>
              </a:rPr>
              <a:t>, direct </a:t>
            </a:r>
            <a:r>
              <a:rPr lang="cs-CZ" altLang="cs-CZ" sz="2200" dirty="0" err="1">
                <a:latin typeface="Arial" panose="020B0604020202020204" pitchFamily="34" charset="0"/>
              </a:rPr>
              <a:t>labour</a:t>
            </a:r>
            <a:r>
              <a:rPr lang="cs-CZ" altLang="cs-CZ" sz="2200" dirty="0">
                <a:latin typeface="Arial" panose="020B0604020202020204" pitchFamily="34" charset="0"/>
              </a:rPr>
              <a:t>, and </a:t>
            </a:r>
            <a:r>
              <a:rPr lang="cs-CZ" altLang="cs-CZ" sz="2200" dirty="0" err="1">
                <a:latin typeface="Arial" panose="020B0604020202020204" pitchFamily="34" charset="0"/>
              </a:rPr>
              <a:t>advertising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outlays</a:t>
            </a:r>
            <a:r>
              <a:rPr lang="cs-CZ" altLang="cs-CZ" sz="2200" dirty="0">
                <a:latin typeface="Arial" panose="020B0604020202020204" pitchFamily="34" charset="0"/>
              </a:rPr>
              <a:t> made </a:t>
            </a:r>
            <a:r>
              <a:rPr lang="cs-CZ" altLang="cs-CZ" sz="2200" dirty="0" err="1">
                <a:latin typeface="Arial" panose="020B0604020202020204" pitchFamily="34" charset="0"/>
              </a:rPr>
              <a:t>directly</a:t>
            </a:r>
            <a:r>
              <a:rPr lang="cs-CZ" altLang="cs-CZ" sz="2200" dirty="0">
                <a:latin typeface="Arial" panose="020B0604020202020204" pitchFamily="34" charset="0"/>
              </a:rPr>
              <a:t> to a </a:t>
            </a:r>
            <a:r>
              <a:rPr lang="cs-CZ" altLang="cs-CZ" sz="2200" dirty="0" err="1">
                <a:latin typeface="Arial" panose="020B0604020202020204" pitchFamily="34" charset="0"/>
              </a:rPr>
              <a:t>particular</a:t>
            </a:r>
            <a:r>
              <a:rPr lang="cs-CZ" altLang="cs-CZ" sz="2200" dirty="0">
                <a:latin typeface="Arial" panose="020B0604020202020204" pitchFamily="34" charset="0"/>
              </a:rPr>
              <a:t> sales </a:t>
            </a:r>
            <a:r>
              <a:rPr lang="cs-CZ" altLang="cs-CZ" sz="2200" dirty="0" err="1">
                <a:latin typeface="Arial" panose="020B0604020202020204" pitchFamily="34" charset="0"/>
              </a:rPr>
              <a:t>territory</a:t>
            </a:r>
            <a:r>
              <a:rPr lang="cs-CZ" altLang="cs-CZ" sz="2200" dirty="0">
                <a:latin typeface="Arial" panose="020B0604020202020204" pitchFamily="34" charset="0"/>
              </a:rPr>
              <a:t>.</a:t>
            </a: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48487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MANAGERIAL ACCOUNTING AND COST CONCEPTS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INDIRECT COSTS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34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Are </a:t>
            </a:r>
            <a:r>
              <a:rPr lang="cs-CZ" altLang="cs-CZ" sz="2200" dirty="0" err="1">
                <a:latin typeface="Arial" panose="020B0604020202020204" pitchFamily="34" charset="0"/>
              </a:rPr>
              <a:t>costs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that</a:t>
            </a:r>
            <a:r>
              <a:rPr lang="cs-CZ" altLang="cs-CZ" sz="2200" dirty="0">
                <a:latin typeface="Arial" panose="020B0604020202020204" pitchFamily="34" charset="0"/>
              </a:rPr>
              <a:t> are </a:t>
            </a:r>
            <a:r>
              <a:rPr lang="cs-CZ" altLang="cs-CZ" sz="2200" dirty="0" err="1">
                <a:latin typeface="Arial" panose="020B0604020202020204" pitchFamily="34" charset="0"/>
              </a:rPr>
              <a:t>difficult</a:t>
            </a:r>
            <a:r>
              <a:rPr lang="cs-CZ" altLang="cs-CZ" sz="2200" dirty="0">
                <a:latin typeface="Arial" panose="020B0604020202020204" pitchFamily="34" charset="0"/>
              </a:rPr>
              <a:t> to </a:t>
            </a:r>
            <a:r>
              <a:rPr lang="cs-CZ" altLang="cs-CZ" sz="2200" dirty="0" err="1">
                <a:latin typeface="Arial" panose="020B0604020202020204" pitchFamily="34" charset="0"/>
              </a:rPr>
              <a:t>trace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directly</a:t>
            </a:r>
            <a:r>
              <a:rPr lang="cs-CZ" altLang="cs-CZ" sz="2200" dirty="0">
                <a:latin typeface="Arial" panose="020B0604020202020204" pitchFamily="34" charset="0"/>
              </a:rPr>
              <a:t> to a </a:t>
            </a:r>
            <a:r>
              <a:rPr lang="cs-CZ" altLang="cs-CZ" sz="2200" dirty="0" err="1">
                <a:latin typeface="Arial" panose="020B0604020202020204" pitchFamily="34" charset="0"/>
              </a:rPr>
              <a:t>specific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costing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object</a:t>
            </a:r>
            <a:r>
              <a:rPr lang="cs-CZ" altLang="cs-CZ" sz="2200" dirty="0">
                <a:latin typeface="Arial" panose="020B0604020202020204" pitchFamily="34" charset="0"/>
              </a:rPr>
              <a:t>.</a:t>
            </a: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 err="1">
                <a:latin typeface="Arial" panose="020B0604020202020204" pitchFamily="34" charset="0"/>
              </a:rPr>
              <a:t>Factory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overhead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items</a:t>
            </a:r>
            <a:r>
              <a:rPr lang="cs-CZ" altLang="cs-CZ" sz="2200" dirty="0">
                <a:latin typeface="Arial" panose="020B0604020202020204" pitchFamily="34" charset="0"/>
              </a:rPr>
              <a:t> are </a:t>
            </a:r>
            <a:r>
              <a:rPr lang="cs-CZ" altLang="cs-CZ" sz="2200" dirty="0" err="1">
                <a:latin typeface="Arial" panose="020B0604020202020204" pitchFamily="34" charset="0"/>
              </a:rPr>
              <a:t>all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indirect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costs</a:t>
            </a:r>
            <a:r>
              <a:rPr lang="cs-CZ" altLang="cs-CZ" sz="2200" dirty="0">
                <a:latin typeface="Arial" panose="020B0604020202020204" pitchFamily="34" charset="0"/>
              </a:rPr>
              <a:t>.</a:t>
            </a: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 err="1">
                <a:latin typeface="Arial" panose="020B0604020202020204" pitchFamily="34" charset="0"/>
              </a:rPr>
              <a:t>Costs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shared</a:t>
            </a:r>
            <a:r>
              <a:rPr lang="cs-CZ" altLang="cs-CZ" sz="2200" dirty="0">
                <a:latin typeface="Arial" panose="020B0604020202020204" pitchFamily="34" charset="0"/>
              </a:rPr>
              <a:t> by </a:t>
            </a:r>
            <a:r>
              <a:rPr lang="cs-CZ" altLang="cs-CZ" sz="2200" dirty="0" err="1">
                <a:latin typeface="Arial" panose="020B0604020202020204" pitchFamily="34" charset="0"/>
              </a:rPr>
              <a:t>different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departments</a:t>
            </a:r>
            <a:r>
              <a:rPr lang="cs-CZ" altLang="cs-CZ" sz="2200" dirty="0">
                <a:latin typeface="Arial" panose="020B0604020202020204" pitchFamily="34" charset="0"/>
              </a:rPr>
              <a:t>, </a:t>
            </a:r>
            <a:r>
              <a:rPr lang="cs-CZ" altLang="cs-CZ" sz="2200" dirty="0" err="1">
                <a:latin typeface="Arial" panose="020B0604020202020204" pitchFamily="34" charset="0"/>
              </a:rPr>
              <a:t>products</a:t>
            </a:r>
            <a:r>
              <a:rPr lang="cs-CZ" altLang="cs-CZ" sz="2200" dirty="0">
                <a:latin typeface="Arial" panose="020B0604020202020204" pitchFamily="34" charset="0"/>
              </a:rPr>
              <a:t>, </a:t>
            </a:r>
            <a:r>
              <a:rPr lang="cs-CZ" altLang="cs-CZ" sz="2200" dirty="0" err="1">
                <a:latin typeface="Arial" panose="020B0604020202020204" pitchFamily="34" charset="0"/>
              </a:rPr>
              <a:t>or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jobs</a:t>
            </a:r>
            <a:r>
              <a:rPr lang="cs-CZ" altLang="cs-CZ" sz="2200" dirty="0">
                <a:latin typeface="Arial" panose="020B0604020202020204" pitchFamily="34" charset="0"/>
              </a:rPr>
              <a:t>, </a:t>
            </a:r>
            <a:r>
              <a:rPr lang="cs-CZ" altLang="cs-CZ" sz="2200" dirty="0" err="1">
                <a:latin typeface="Arial" panose="020B0604020202020204" pitchFamily="34" charset="0"/>
              </a:rPr>
              <a:t>called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i="1" dirty="0" err="1">
                <a:latin typeface="Arial" panose="020B0604020202020204" pitchFamily="34" charset="0"/>
              </a:rPr>
              <a:t>common</a:t>
            </a:r>
            <a:r>
              <a:rPr lang="cs-CZ" altLang="cs-CZ" sz="2200" i="1" dirty="0">
                <a:latin typeface="Arial" panose="020B0604020202020204" pitchFamily="34" charset="0"/>
              </a:rPr>
              <a:t> </a:t>
            </a:r>
            <a:r>
              <a:rPr lang="cs-CZ" altLang="cs-CZ" sz="2200" i="1" dirty="0" err="1">
                <a:latin typeface="Arial" panose="020B0604020202020204" pitchFamily="34" charset="0"/>
              </a:rPr>
              <a:t>costs</a:t>
            </a:r>
            <a:r>
              <a:rPr lang="cs-CZ" altLang="cs-CZ" sz="2200" i="1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or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i="1" dirty="0">
                <a:latin typeface="Arial" panose="020B0604020202020204" pitchFamily="34" charset="0"/>
              </a:rPr>
              <a:t>joint </a:t>
            </a:r>
            <a:r>
              <a:rPr lang="cs-CZ" altLang="cs-CZ" sz="2200" i="1" dirty="0" err="1">
                <a:latin typeface="Arial" panose="020B0604020202020204" pitchFamily="34" charset="0"/>
              </a:rPr>
              <a:t>costs</a:t>
            </a:r>
            <a:r>
              <a:rPr lang="cs-CZ" altLang="cs-CZ" sz="2200" dirty="0">
                <a:latin typeface="Arial" panose="020B0604020202020204" pitchFamily="34" charset="0"/>
              </a:rPr>
              <a:t>, are </a:t>
            </a:r>
            <a:r>
              <a:rPr lang="cs-CZ" altLang="cs-CZ" sz="2200" dirty="0" err="1">
                <a:latin typeface="Arial" panose="020B0604020202020204" pitchFamily="34" charset="0"/>
              </a:rPr>
              <a:t>also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indirect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costs</a:t>
            </a:r>
            <a:r>
              <a:rPr lang="cs-CZ" altLang="cs-CZ" sz="2200" dirty="0">
                <a:latin typeface="Arial" panose="020B0604020202020204" pitchFamily="34" charset="0"/>
              </a:rPr>
              <a:t>.</a:t>
            </a: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National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advertising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that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benefits</a:t>
            </a:r>
            <a:r>
              <a:rPr lang="cs-CZ" altLang="cs-CZ" sz="2200" dirty="0">
                <a:latin typeface="Arial" panose="020B0604020202020204" pitchFamily="34" charset="0"/>
              </a:rPr>
              <a:t> more </a:t>
            </a:r>
            <a:r>
              <a:rPr lang="cs-CZ" altLang="cs-CZ" sz="2200" dirty="0" err="1">
                <a:latin typeface="Arial" panose="020B0604020202020204" pitchFamily="34" charset="0"/>
              </a:rPr>
              <a:t>than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one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product</a:t>
            </a:r>
            <a:r>
              <a:rPr lang="cs-CZ" altLang="cs-CZ" sz="2200" dirty="0">
                <a:latin typeface="Arial" panose="020B0604020202020204" pitchFamily="34" charset="0"/>
              </a:rPr>
              <a:t> and sales </a:t>
            </a:r>
            <a:r>
              <a:rPr lang="cs-CZ" altLang="cs-CZ" sz="2200" dirty="0" err="1">
                <a:latin typeface="Arial" panose="020B0604020202020204" pitchFamily="34" charset="0"/>
              </a:rPr>
              <a:t>territory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is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an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example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of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an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indirect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cost</a:t>
            </a:r>
            <a:r>
              <a:rPr lang="cs-CZ" altLang="cs-CZ" sz="2200" dirty="0">
                <a:latin typeface="Arial" panose="020B0604020202020204" pitchFamily="34" charset="0"/>
              </a:rPr>
              <a:t>.</a:t>
            </a:r>
            <a:endParaRPr lang="en-GB" altLang="cs-CZ" sz="2200" i="1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26176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MANAGERIAL ACCOUNTING AND COST CONCEPTS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PRODUCT COSTS AND PERIOD COSTS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4031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342900" indent="-342900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342900" indent="-342900" algn="just" eaLnBrk="1" hangingPunct="1">
              <a:spcBef>
                <a:spcPct val="0"/>
              </a:spcBef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By </a:t>
            </a:r>
            <a:r>
              <a:rPr lang="cs-CZ" altLang="cs-CZ" sz="2200" dirty="0" err="1">
                <a:latin typeface="Arial" panose="020B0604020202020204" pitchFamily="34" charset="0"/>
              </a:rPr>
              <a:t>their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timing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of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charges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against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revenue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or</a:t>
            </a:r>
            <a:r>
              <a:rPr lang="cs-CZ" altLang="cs-CZ" sz="2200" dirty="0">
                <a:latin typeface="Arial" panose="020B0604020202020204" pitchFamily="34" charset="0"/>
              </a:rPr>
              <a:t> by </a:t>
            </a:r>
            <a:r>
              <a:rPr lang="cs-CZ" altLang="cs-CZ" sz="2200" dirty="0" err="1">
                <a:latin typeface="Arial" panose="020B0604020202020204" pitchFamily="34" charset="0"/>
              </a:rPr>
              <a:t>whether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they</a:t>
            </a:r>
            <a:r>
              <a:rPr lang="cs-CZ" altLang="cs-CZ" sz="2200" dirty="0">
                <a:latin typeface="Arial" panose="020B0604020202020204" pitchFamily="34" charset="0"/>
              </a:rPr>
              <a:t> are </a:t>
            </a:r>
            <a:r>
              <a:rPr lang="cs-CZ" altLang="cs-CZ" sz="2200" dirty="0" err="1">
                <a:latin typeface="Arial" panose="020B0604020202020204" pitchFamily="34" charset="0"/>
              </a:rPr>
              <a:t>inventoriable</a:t>
            </a:r>
            <a:r>
              <a:rPr lang="cs-CZ" altLang="cs-CZ" sz="2200" dirty="0">
                <a:latin typeface="Arial" panose="020B0604020202020204" pitchFamily="34" charset="0"/>
              </a:rPr>
              <a:t>, </a:t>
            </a:r>
            <a:r>
              <a:rPr lang="cs-CZ" altLang="cs-CZ" sz="2200" dirty="0" err="1">
                <a:latin typeface="Arial" panose="020B0604020202020204" pitchFamily="34" charset="0"/>
              </a:rPr>
              <a:t>costs</a:t>
            </a:r>
            <a:r>
              <a:rPr lang="cs-CZ" altLang="cs-CZ" sz="2200" dirty="0">
                <a:latin typeface="Arial" panose="020B0604020202020204" pitchFamily="34" charset="0"/>
              </a:rPr>
              <a:t> are </a:t>
            </a:r>
            <a:r>
              <a:rPr lang="cs-CZ" altLang="cs-CZ" sz="2200" dirty="0" err="1">
                <a:latin typeface="Arial" panose="020B0604020202020204" pitchFamily="34" charset="0"/>
              </a:rPr>
              <a:t>classified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into</a:t>
            </a:r>
            <a:r>
              <a:rPr lang="cs-CZ" altLang="cs-CZ" sz="2200" dirty="0">
                <a:latin typeface="Arial" panose="020B0604020202020204" pitchFamily="34" charset="0"/>
              </a:rPr>
              <a:t>:</a:t>
            </a:r>
          </a:p>
          <a:p>
            <a:pPr marL="342900" indent="-342900" algn="just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1600200" lvl="2" indent="-457200"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altLang="cs-CZ" sz="2000" dirty="0" err="1">
                <a:latin typeface="Arial" panose="020B0604020202020204" pitchFamily="34" charset="0"/>
              </a:rPr>
              <a:t>Product</a:t>
            </a:r>
            <a:r>
              <a:rPr lang="cs-CZ" altLang="cs-CZ" sz="2000" dirty="0">
                <a:latin typeface="Arial" panose="020B0604020202020204" pitchFamily="34" charset="0"/>
              </a:rPr>
              <a:t> </a:t>
            </a:r>
            <a:r>
              <a:rPr lang="cs-CZ" altLang="cs-CZ" sz="2000" dirty="0" err="1">
                <a:latin typeface="Arial" panose="020B0604020202020204" pitchFamily="34" charset="0"/>
              </a:rPr>
              <a:t>costs</a:t>
            </a:r>
            <a:endParaRPr lang="cs-CZ" altLang="cs-CZ" sz="2000" dirty="0">
              <a:latin typeface="Arial" panose="020B0604020202020204" pitchFamily="34" charset="0"/>
            </a:endParaRPr>
          </a:p>
          <a:p>
            <a:pPr marL="1600200" lvl="2" indent="-457200"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altLang="cs-CZ" sz="2000" dirty="0">
                <a:latin typeface="Arial" panose="020B0604020202020204" pitchFamily="34" charset="0"/>
              </a:rPr>
              <a:t>Period </a:t>
            </a:r>
            <a:r>
              <a:rPr lang="cs-CZ" altLang="cs-CZ" sz="2000" dirty="0" err="1">
                <a:latin typeface="Arial" panose="020B0604020202020204" pitchFamily="34" charset="0"/>
              </a:rPr>
              <a:t>costs</a:t>
            </a:r>
            <a:endParaRPr lang="cs-CZ" altLang="cs-CZ" sz="2000" dirty="0">
              <a:latin typeface="Arial" panose="020B0604020202020204" pitchFamily="34" charset="0"/>
            </a:endParaRPr>
          </a:p>
          <a:p>
            <a:pPr marL="342900" indent="-342900" algn="just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1028700" lvl="1" algn="just" eaLnBrk="1" hangingPunct="1">
              <a:spcBef>
                <a:spcPct val="0"/>
              </a:spcBef>
              <a:buFont typeface="Wingdings" panose="05000000000000000000" pitchFamily="2" charset="2"/>
              <a:buChar char="§"/>
              <a:defRPr/>
            </a:pPr>
            <a:endParaRPr lang="cs-CZ" altLang="cs-CZ" sz="1800" dirty="0">
              <a:latin typeface="Arial" panose="020B0604020202020204" pitchFamily="34" charset="0"/>
            </a:endParaRPr>
          </a:p>
          <a:p>
            <a:pPr marL="342900" indent="-342900" algn="just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342900" indent="-342900" algn="just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  <a:defRPr/>
            </a:pPr>
            <a:endParaRPr lang="en-GB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GB" altLang="cs-CZ" sz="22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59292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MANAGERIAL ACCOUNTING AND COST CONCEPTS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PRODUCT COSTS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2800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Are </a:t>
            </a:r>
            <a:r>
              <a:rPr lang="cs-CZ" altLang="cs-CZ" sz="2200" dirty="0" err="1">
                <a:latin typeface="Arial" panose="020B0604020202020204" pitchFamily="34" charset="0"/>
              </a:rPr>
              <a:t>inventoriable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costs</a:t>
            </a:r>
            <a:r>
              <a:rPr lang="cs-CZ" altLang="cs-CZ" sz="2200" dirty="0">
                <a:latin typeface="Arial" panose="020B0604020202020204" pitchFamily="34" charset="0"/>
              </a:rPr>
              <a:t>, </a:t>
            </a:r>
            <a:r>
              <a:rPr lang="cs-CZ" altLang="cs-CZ" sz="2200" dirty="0" err="1">
                <a:latin typeface="Arial" panose="020B0604020202020204" pitchFamily="34" charset="0"/>
              </a:rPr>
              <a:t>identified</a:t>
            </a:r>
            <a:r>
              <a:rPr lang="cs-CZ" altLang="cs-CZ" sz="2200" dirty="0">
                <a:latin typeface="Arial" panose="020B0604020202020204" pitchFamily="34" charset="0"/>
              </a:rPr>
              <a:t> as part </a:t>
            </a:r>
            <a:r>
              <a:rPr lang="cs-CZ" altLang="cs-CZ" sz="2200" dirty="0" err="1">
                <a:latin typeface="Arial" panose="020B0604020202020204" pitchFamily="34" charset="0"/>
              </a:rPr>
              <a:t>of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inventory</a:t>
            </a:r>
            <a:r>
              <a:rPr lang="cs-CZ" altLang="cs-CZ" sz="2200" dirty="0">
                <a:latin typeface="Arial" panose="020B0604020202020204" pitchFamily="34" charset="0"/>
              </a:rPr>
              <a:t> on hand.</a:t>
            </a: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cs-CZ" altLang="cs-CZ" sz="2200" i="1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 err="1">
                <a:latin typeface="Arial" panose="020B0604020202020204" pitchFamily="34" charset="0"/>
              </a:rPr>
              <a:t>They</a:t>
            </a:r>
            <a:r>
              <a:rPr lang="cs-CZ" altLang="cs-CZ" sz="2200" dirty="0">
                <a:latin typeface="Arial" panose="020B0604020202020204" pitchFamily="34" charset="0"/>
              </a:rPr>
              <a:t> are </a:t>
            </a:r>
            <a:r>
              <a:rPr lang="cs-CZ" altLang="cs-CZ" sz="2200" dirty="0" err="1">
                <a:latin typeface="Arial" panose="020B0604020202020204" pitchFamily="34" charset="0"/>
              </a:rPr>
              <a:t>therefore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assets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until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they</a:t>
            </a:r>
            <a:r>
              <a:rPr lang="cs-CZ" altLang="cs-CZ" sz="2200" dirty="0">
                <a:latin typeface="Arial" panose="020B0604020202020204" pitchFamily="34" charset="0"/>
              </a:rPr>
              <a:t> are sold.</a:t>
            </a: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 err="1">
                <a:latin typeface="Arial" panose="020B0604020202020204" pitchFamily="34" charset="0"/>
              </a:rPr>
              <a:t>Once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they</a:t>
            </a:r>
            <a:r>
              <a:rPr lang="cs-CZ" altLang="cs-CZ" sz="2200" dirty="0">
                <a:latin typeface="Arial" panose="020B0604020202020204" pitchFamily="34" charset="0"/>
              </a:rPr>
              <a:t> are sold, </a:t>
            </a:r>
            <a:r>
              <a:rPr lang="cs-CZ" altLang="cs-CZ" sz="2200" dirty="0" err="1">
                <a:latin typeface="Arial" panose="020B0604020202020204" pitchFamily="34" charset="0"/>
              </a:rPr>
              <a:t>they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become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expenses</a:t>
            </a:r>
            <a:r>
              <a:rPr lang="cs-CZ" altLang="cs-CZ" sz="2200" dirty="0">
                <a:latin typeface="Arial" panose="020B0604020202020204" pitchFamily="34" charset="0"/>
              </a:rPr>
              <a:t>, </a:t>
            </a:r>
            <a:r>
              <a:rPr lang="cs-CZ" altLang="cs-CZ" sz="2200" dirty="0" err="1">
                <a:latin typeface="Arial" panose="020B0604020202020204" pitchFamily="34" charset="0"/>
              </a:rPr>
              <a:t>i.e</a:t>
            </a:r>
            <a:r>
              <a:rPr lang="cs-CZ" altLang="cs-CZ" sz="2200" dirty="0">
                <a:latin typeface="Arial" panose="020B0604020202020204" pitchFamily="34" charset="0"/>
              </a:rPr>
              <a:t>., </a:t>
            </a:r>
            <a:r>
              <a:rPr lang="cs-CZ" altLang="cs-CZ" sz="2200" dirty="0" err="1">
                <a:latin typeface="Arial" panose="020B0604020202020204" pitchFamily="34" charset="0"/>
              </a:rPr>
              <a:t>cost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of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goods</a:t>
            </a:r>
            <a:r>
              <a:rPr lang="cs-CZ" altLang="cs-CZ" sz="2200" dirty="0">
                <a:latin typeface="Arial" panose="020B0604020202020204" pitchFamily="34" charset="0"/>
              </a:rPr>
              <a:t> sold.</a:t>
            </a: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 err="1">
                <a:latin typeface="Arial" panose="020B0604020202020204" pitchFamily="34" charset="0"/>
              </a:rPr>
              <a:t>All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manufacturing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costs</a:t>
            </a:r>
            <a:r>
              <a:rPr lang="cs-CZ" altLang="cs-CZ" sz="2200" dirty="0">
                <a:latin typeface="Arial" panose="020B0604020202020204" pitchFamily="34" charset="0"/>
              </a:rPr>
              <a:t> are </a:t>
            </a:r>
            <a:r>
              <a:rPr lang="cs-CZ" altLang="cs-CZ" sz="2200" dirty="0" err="1">
                <a:latin typeface="Arial" panose="020B0604020202020204" pitchFamily="34" charset="0"/>
              </a:rPr>
              <a:t>product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costs</a:t>
            </a:r>
            <a:r>
              <a:rPr lang="cs-CZ" altLang="cs-CZ" sz="2200" dirty="0">
                <a:latin typeface="Arial" panose="020B0604020202020204" pitchFamily="34" charset="0"/>
              </a:rPr>
              <a:t>.</a:t>
            </a:r>
            <a:endParaRPr lang="en-GB" altLang="cs-CZ" sz="22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28309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MANAGERIAL ACCOUNTING AND COST CONCEPTS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PERIOD COSTS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1785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Are not </a:t>
            </a:r>
            <a:r>
              <a:rPr lang="cs-CZ" altLang="cs-CZ" sz="2200" dirty="0" err="1">
                <a:latin typeface="Arial" panose="020B0604020202020204" pitchFamily="34" charset="0"/>
              </a:rPr>
              <a:t>inventoriable</a:t>
            </a:r>
            <a:r>
              <a:rPr lang="cs-CZ" altLang="cs-CZ" sz="2200" dirty="0">
                <a:latin typeface="Arial" panose="020B0604020202020204" pitchFamily="34" charset="0"/>
              </a:rPr>
              <a:t> and </a:t>
            </a:r>
            <a:r>
              <a:rPr lang="cs-CZ" altLang="cs-CZ" sz="2200" dirty="0" err="1">
                <a:latin typeface="Arial" panose="020B0604020202020204" pitchFamily="34" charset="0"/>
              </a:rPr>
              <a:t>hence</a:t>
            </a:r>
            <a:r>
              <a:rPr lang="cs-CZ" altLang="cs-CZ" sz="2200" dirty="0">
                <a:latin typeface="Arial" panose="020B0604020202020204" pitchFamily="34" charset="0"/>
              </a:rPr>
              <a:t> are </a:t>
            </a:r>
            <a:r>
              <a:rPr lang="cs-CZ" altLang="cs-CZ" sz="2200" dirty="0" err="1">
                <a:latin typeface="Arial" panose="020B0604020202020204" pitchFamily="34" charset="0"/>
              </a:rPr>
              <a:t>charged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against</a:t>
            </a:r>
            <a:r>
              <a:rPr lang="cs-CZ" altLang="cs-CZ" sz="2200" dirty="0">
                <a:latin typeface="Arial" panose="020B0604020202020204" pitchFamily="34" charset="0"/>
              </a:rPr>
              <a:t> sales </a:t>
            </a:r>
            <a:r>
              <a:rPr lang="cs-CZ" altLang="cs-CZ" sz="2200" dirty="0" err="1">
                <a:latin typeface="Arial" panose="020B0604020202020204" pitchFamily="34" charset="0"/>
              </a:rPr>
              <a:t>revenue</a:t>
            </a:r>
            <a:r>
              <a:rPr lang="cs-CZ" altLang="cs-CZ" sz="2200" dirty="0">
                <a:latin typeface="Arial" panose="020B0604020202020204" pitchFamily="34" charset="0"/>
              </a:rPr>
              <a:t> in </a:t>
            </a:r>
            <a:r>
              <a:rPr lang="cs-CZ" altLang="cs-CZ" sz="2200" dirty="0" err="1">
                <a:latin typeface="Arial" panose="020B0604020202020204" pitchFamily="34" charset="0"/>
              </a:rPr>
              <a:t>the</a:t>
            </a:r>
            <a:r>
              <a:rPr lang="cs-CZ" altLang="cs-CZ" sz="2200" dirty="0">
                <a:latin typeface="Arial" panose="020B0604020202020204" pitchFamily="34" charset="0"/>
              </a:rPr>
              <a:t> period in </a:t>
            </a:r>
            <a:r>
              <a:rPr lang="cs-CZ" altLang="cs-CZ" sz="2200" dirty="0" err="1">
                <a:latin typeface="Arial" panose="020B0604020202020204" pitchFamily="34" charset="0"/>
              </a:rPr>
              <a:t>which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the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revenue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is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earned</a:t>
            </a:r>
            <a:r>
              <a:rPr lang="cs-CZ" altLang="cs-CZ" sz="2200" dirty="0">
                <a:latin typeface="Arial" panose="020B0604020202020204" pitchFamily="34" charset="0"/>
              </a:rPr>
              <a:t>.</a:t>
            </a: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 err="1">
                <a:latin typeface="Arial" panose="020B0604020202020204" pitchFamily="34" charset="0"/>
              </a:rPr>
              <a:t>Selling</a:t>
            </a:r>
            <a:r>
              <a:rPr lang="cs-CZ" altLang="cs-CZ" sz="2200" dirty="0">
                <a:latin typeface="Arial" panose="020B0604020202020204" pitchFamily="34" charset="0"/>
              </a:rPr>
              <a:t> and </a:t>
            </a:r>
            <a:r>
              <a:rPr lang="cs-CZ" altLang="cs-CZ" sz="2200" dirty="0" err="1">
                <a:latin typeface="Arial" panose="020B0604020202020204" pitchFamily="34" charset="0"/>
              </a:rPr>
              <a:t>general</a:t>
            </a:r>
            <a:r>
              <a:rPr lang="cs-CZ" altLang="cs-CZ" sz="2200" dirty="0">
                <a:latin typeface="Arial" panose="020B0604020202020204" pitchFamily="34" charset="0"/>
              </a:rPr>
              <a:t> and </a:t>
            </a:r>
            <a:r>
              <a:rPr lang="cs-CZ" altLang="cs-CZ" sz="2200" dirty="0" err="1">
                <a:latin typeface="Arial" panose="020B0604020202020204" pitchFamily="34" charset="0"/>
              </a:rPr>
              <a:t>administrative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expenses</a:t>
            </a:r>
            <a:r>
              <a:rPr lang="cs-CZ" altLang="cs-CZ" sz="2200" dirty="0">
                <a:latin typeface="Arial" panose="020B0604020202020204" pitchFamily="34" charset="0"/>
              </a:rPr>
              <a:t> are period </a:t>
            </a:r>
            <a:r>
              <a:rPr lang="cs-CZ" altLang="cs-CZ" sz="2200" dirty="0" err="1">
                <a:latin typeface="Arial" panose="020B0604020202020204" pitchFamily="34" charset="0"/>
              </a:rPr>
              <a:t>costs</a:t>
            </a:r>
            <a:r>
              <a:rPr lang="cs-CZ" altLang="cs-CZ" sz="2200" dirty="0">
                <a:latin typeface="Arial" panose="020B0604020202020204" pitchFamily="34" charset="0"/>
              </a:rPr>
              <a:t>.</a:t>
            </a:r>
            <a:endParaRPr lang="en-GB" altLang="cs-CZ" sz="2200" i="1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72548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COST CONCEPTS, TERMS, AND CLASSIFICATIONS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COST CLASSIFICATIONS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240652"/>
            <a:ext cx="8477250" cy="550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Costs can be classified into various categories, according to: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1.	Their management function</a:t>
            </a: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	</a:t>
            </a:r>
            <a:r>
              <a:rPr lang="en-US" altLang="cs-CZ" sz="2200" dirty="0">
                <a:latin typeface="Arial" panose="020B0604020202020204" pitchFamily="34" charset="0"/>
              </a:rPr>
              <a:t>a)	Manufacturing costs</a:t>
            </a: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	</a:t>
            </a:r>
            <a:r>
              <a:rPr lang="en-US" altLang="cs-CZ" sz="2200" dirty="0">
                <a:latin typeface="Arial" panose="020B0604020202020204" pitchFamily="34" charset="0"/>
              </a:rPr>
              <a:t>b)	Nonmanufacturing costs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2.	Their ease of traceability</a:t>
            </a: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	</a:t>
            </a:r>
            <a:r>
              <a:rPr lang="en-US" altLang="cs-CZ" sz="2200" dirty="0">
                <a:latin typeface="Arial" panose="020B0604020202020204" pitchFamily="34" charset="0"/>
              </a:rPr>
              <a:t>a)	Direct costs</a:t>
            </a: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	</a:t>
            </a:r>
            <a:r>
              <a:rPr lang="en-US" altLang="cs-CZ" sz="2200" dirty="0">
                <a:latin typeface="Arial" panose="020B0604020202020204" pitchFamily="34" charset="0"/>
              </a:rPr>
              <a:t>b)	Indirect costs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3.	Their timing of charges against sales revenue </a:t>
            </a: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	</a:t>
            </a:r>
            <a:r>
              <a:rPr lang="en-US" altLang="cs-CZ" sz="2200" dirty="0">
                <a:latin typeface="Arial" panose="020B0604020202020204" pitchFamily="34" charset="0"/>
              </a:rPr>
              <a:t>a)	Product costs</a:t>
            </a: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	</a:t>
            </a:r>
            <a:r>
              <a:rPr lang="en-US" altLang="cs-CZ" sz="2200" dirty="0">
                <a:latin typeface="Arial" panose="020B0604020202020204" pitchFamily="34" charset="0"/>
              </a:rPr>
              <a:t>b)	Period costs</a:t>
            </a: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GB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GB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GB" altLang="cs-CZ" sz="22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MANAGERIAL ACCOUNTING AND COST CONCEPTS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VARIABLE COSTS, FIXED COSTS, AND SEMIVARIABLE COSTS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5693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342900" indent="-342900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342900" indent="-342900" algn="just" eaLnBrk="1" hangingPunct="1">
              <a:spcBef>
                <a:spcPct val="0"/>
              </a:spcBef>
              <a:defRPr/>
            </a:pPr>
            <a:r>
              <a:rPr lang="cs-CZ" altLang="cs-CZ" sz="2200" dirty="0" err="1">
                <a:latin typeface="Arial" panose="020B0604020202020204" pitchFamily="34" charset="0"/>
              </a:rPr>
              <a:t>From</a:t>
            </a:r>
            <a:r>
              <a:rPr lang="cs-CZ" altLang="cs-CZ" sz="2200" dirty="0">
                <a:latin typeface="Arial" panose="020B0604020202020204" pitchFamily="34" charset="0"/>
              </a:rPr>
              <a:t> a </a:t>
            </a:r>
            <a:r>
              <a:rPr lang="cs-CZ" altLang="cs-CZ" sz="2200" dirty="0" err="1">
                <a:latin typeface="Arial" panose="020B0604020202020204" pitchFamily="34" charset="0"/>
              </a:rPr>
              <a:t>planning</a:t>
            </a:r>
            <a:r>
              <a:rPr lang="cs-CZ" altLang="cs-CZ" sz="2200" dirty="0">
                <a:latin typeface="Arial" panose="020B0604020202020204" pitchFamily="34" charset="0"/>
              </a:rPr>
              <a:t> and </a:t>
            </a:r>
            <a:r>
              <a:rPr lang="cs-CZ" altLang="cs-CZ" sz="2200" dirty="0" err="1">
                <a:latin typeface="Arial" panose="020B0604020202020204" pitchFamily="34" charset="0"/>
              </a:rPr>
              <a:t>control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standpoint</a:t>
            </a:r>
            <a:r>
              <a:rPr lang="cs-CZ" altLang="cs-CZ" sz="2200" dirty="0">
                <a:latin typeface="Arial" panose="020B0604020202020204" pitchFamily="34" charset="0"/>
              </a:rPr>
              <a:t>, </a:t>
            </a:r>
            <a:r>
              <a:rPr lang="cs-CZ" altLang="cs-CZ" sz="2200" dirty="0" err="1">
                <a:latin typeface="Arial" panose="020B0604020202020204" pitchFamily="34" charset="0"/>
              </a:rPr>
              <a:t>perhaps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the</a:t>
            </a:r>
            <a:r>
              <a:rPr lang="cs-CZ" altLang="cs-CZ" sz="2200" dirty="0">
                <a:latin typeface="Arial" panose="020B0604020202020204" pitchFamily="34" charset="0"/>
              </a:rPr>
              <a:t> most </a:t>
            </a:r>
            <a:r>
              <a:rPr lang="cs-CZ" altLang="cs-CZ" sz="2200" dirty="0" err="1">
                <a:latin typeface="Arial" panose="020B0604020202020204" pitchFamily="34" charset="0"/>
              </a:rPr>
              <a:t>important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way</a:t>
            </a:r>
            <a:r>
              <a:rPr lang="cs-CZ" altLang="cs-CZ" sz="2200" dirty="0">
                <a:latin typeface="Arial" panose="020B0604020202020204" pitchFamily="34" charset="0"/>
              </a:rPr>
              <a:t> to </a:t>
            </a:r>
            <a:r>
              <a:rPr lang="cs-CZ" altLang="cs-CZ" sz="2200" dirty="0" err="1">
                <a:latin typeface="Arial" panose="020B0604020202020204" pitchFamily="34" charset="0"/>
              </a:rPr>
              <a:t>classify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costs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is</a:t>
            </a:r>
            <a:r>
              <a:rPr lang="cs-CZ" altLang="cs-CZ" sz="2200" dirty="0">
                <a:latin typeface="Arial" panose="020B0604020202020204" pitchFamily="34" charset="0"/>
              </a:rPr>
              <a:t> by </a:t>
            </a:r>
            <a:r>
              <a:rPr lang="cs-CZ" altLang="cs-CZ" sz="2200" dirty="0" err="1">
                <a:latin typeface="Arial" panose="020B0604020202020204" pitchFamily="34" charset="0"/>
              </a:rPr>
              <a:t>how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they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behave</a:t>
            </a:r>
            <a:r>
              <a:rPr lang="cs-CZ" altLang="cs-CZ" sz="2200" dirty="0">
                <a:latin typeface="Arial" panose="020B0604020202020204" pitchFamily="34" charset="0"/>
              </a:rPr>
              <a:t> in </a:t>
            </a:r>
            <a:r>
              <a:rPr lang="cs-CZ" altLang="cs-CZ" sz="2200" dirty="0" err="1">
                <a:latin typeface="Arial" panose="020B0604020202020204" pitchFamily="34" charset="0"/>
              </a:rPr>
              <a:t>accordance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with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changes</a:t>
            </a:r>
            <a:r>
              <a:rPr lang="cs-CZ" altLang="cs-CZ" sz="2200" dirty="0">
                <a:latin typeface="Arial" panose="020B0604020202020204" pitchFamily="34" charset="0"/>
              </a:rPr>
              <a:t> in </a:t>
            </a:r>
            <a:r>
              <a:rPr lang="cs-CZ" altLang="cs-CZ" sz="2200" dirty="0" err="1">
                <a:latin typeface="Arial" panose="020B0604020202020204" pitchFamily="34" charset="0"/>
              </a:rPr>
              <a:t>volume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of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some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measure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of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acitivity</a:t>
            </a:r>
            <a:r>
              <a:rPr lang="cs-CZ" altLang="cs-CZ" sz="2200" dirty="0">
                <a:latin typeface="Arial" panose="020B0604020202020204" pitchFamily="34" charset="0"/>
              </a:rPr>
              <a:t>.</a:t>
            </a:r>
          </a:p>
          <a:p>
            <a:pPr marL="342900" indent="-342900" algn="just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342900" indent="-342900" algn="just" eaLnBrk="1" hangingPunct="1">
              <a:spcBef>
                <a:spcPct val="0"/>
              </a:spcBef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By </a:t>
            </a:r>
            <a:r>
              <a:rPr lang="cs-CZ" altLang="cs-CZ" sz="2200" dirty="0" err="1">
                <a:latin typeface="Arial" panose="020B0604020202020204" pitchFamily="34" charset="0"/>
              </a:rPr>
              <a:t>behavior</a:t>
            </a:r>
            <a:r>
              <a:rPr lang="cs-CZ" altLang="cs-CZ" sz="2200" dirty="0">
                <a:latin typeface="Arial" panose="020B0604020202020204" pitchFamily="34" charset="0"/>
              </a:rPr>
              <a:t>, </a:t>
            </a:r>
            <a:r>
              <a:rPr lang="cs-CZ" altLang="cs-CZ" sz="2200" dirty="0" err="1">
                <a:latin typeface="Arial" panose="020B0604020202020204" pitchFamily="34" charset="0"/>
              </a:rPr>
              <a:t>costs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can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be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classified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into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three</a:t>
            </a:r>
            <a:r>
              <a:rPr lang="cs-CZ" altLang="cs-CZ" sz="2200" dirty="0">
                <a:latin typeface="Arial" panose="020B0604020202020204" pitchFamily="34" charset="0"/>
              </a:rPr>
              <a:t> basic </a:t>
            </a:r>
            <a:r>
              <a:rPr lang="cs-CZ" altLang="cs-CZ" sz="2200" dirty="0" err="1">
                <a:latin typeface="Arial" panose="020B0604020202020204" pitchFamily="34" charset="0"/>
              </a:rPr>
              <a:t>categories</a:t>
            </a:r>
            <a:r>
              <a:rPr lang="cs-CZ" altLang="cs-CZ" sz="2200" dirty="0">
                <a:latin typeface="Arial" panose="020B0604020202020204" pitchFamily="34" charset="0"/>
              </a:rPr>
              <a:t>:</a:t>
            </a:r>
          </a:p>
          <a:p>
            <a:pPr marL="342900" indent="-342900" algn="just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1600200" lvl="2" indent="-457200"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altLang="cs-CZ" sz="2000" dirty="0" err="1">
                <a:latin typeface="Arial" panose="020B0604020202020204" pitchFamily="34" charset="0"/>
              </a:rPr>
              <a:t>Variable</a:t>
            </a:r>
            <a:r>
              <a:rPr lang="cs-CZ" altLang="cs-CZ" sz="2000" dirty="0">
                <a:latin typeface="Arial" panose="020B0604020202020204" pitchFamily="34" charset="0"/>
              </a:rPr>
              <a:t> </a:t>
            </a:r>
            <a:r>
              <a:rPr lang="cs-CZ" altLang="cs-CZ" sz="2000" dirty="0" err="1">
                <a:latin typeface="Arial" panose="020B0604020202020204" pitchFamily="34" charset="0"/>
              </a:rPr>
              <a:t>costs</a:t>
            </a:r>
            <a:endParaRPr lang="cs-CZ" altLang="cs-CZ" sz="2000" dirty="0">
              <a:latin typeface="Arial" panose="020B0604020202020204" pitchFamily="34" charset="0"/>
            </a:endParaRPr>
          </a:p>
          <a:p>
            <a:pPr marL="1600200" lvl="2" indent="-457200"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altLang="cs-CZ" sz="2000" dirty="0" err="1">
                <a:latin typeface="Arial" panose="020B0604020202020204" pitchFamily="34" charset="0"/>
              </a:rPr>
              <a:t>Fixed</a:t>
            </a:r>
            <a:r>
              <a:rPr lang="cs-CZ" altLang="cs-CZ" sz="2000" dirty="0">
                <a:latin typeface="Arial" panose="020B0604020202020204" pitchFamily="34" charset="0"/>
              </a:rPr>
              <a:t> </a:t>
            </a:r>
            <a:r>
              <a:rPr lang="cs-CZ" altLang="cs-CZ" sz="2000" dirty="0" err="1">
                <a:latin typeface="Arial" panose="020B0604020202020204" pitchFamily="34" charset="0"/>
              </a:rPr>
              <a:t>costs</a:t>
            </a:r>
            <a:endParaRPr lang="cs-CZ" altLang="cs-CZ" sz="2000" dirty="0">
              <a:latin typeface="Arial" panose="020B0604020202020204" pitchFamily="34" charset="0"/>
            </a:endParaRPr>
          </a:p>
          <a:p>
            <a:pPr marL="1600200" lvl="2" indent="-457200"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altLang="cs-CZ" sz="2000" dirty="0" err="1">
                <a:latin typeface="Arial" panose="020B0604020202020204" pitchFamily="34" charset="0"/>
              </a:rPr>
              <a:t>Semivariable</a:t>
            </a:r>
            <a:r>
              <a:rPr lang="cs-CZ" altLang="cs-CZ" sz="2000" dirty="0">
                <a:latin typeface="Arial" panose="020B0604020202020204" pitchFamily="34" charset="0"/>
              </a:rPr>
              <a:t> (</a:t>
            </a:r>
            <a:r>
              <a:rPr lang="cs-CZ" altLang="cs-CZ" sz="2000" dirty="0" err="1">
                <a:latin typeface="Arial" panose="020B0604020202020204" pitchFamily="34" charset="0"/>
              </a:rPr>
              <a:t>or</a:t>
            </a:r>
            <a:r>
              <a:rPr lang="cs-CZ" altLang="cs-CZ" sz="2000" dirty="0">
                <a:latin typeface="Arial" panose="020B0604020202020204" pitchFamily="34" charset="0"/>
              </a:rPr>
              <a:t> </a:t>
            </a:r>
            <a:r>
              <a:rPr lang="cs-CZ" altLang="cs-CZ" sz="2000" dirty="0" err="1">
                <a:latin typeface="Arial" panose="020B0604020202020204" pitchFamily="34" charset="0"/>
              </a:rPr>
              <a:t>mixed</a:t>
            </a:r>
            <a:r>
              <a:rPr lang="cs-CZ" altLang="cs-CZ" sz="2000" dirty="0">
                <a:latin typeface="Arial" panose="020B0604020202020204" pitchFamily="34" charset="0"/>
              </a:rPr>
              <a:t>) </a:t>
            </a:r>
            <a:r>
              <a:rPr lang="cs-CZ" altLang="cs-CZ" sz="2000" dirty="0" err="1">
                <a:latin typeface="Arial" panose="020B0604020202020204" pitchFamily="34" charset="0"/>
              </a:rPr>
              <a:t>costs</a:t>
            </a:r>
            <a:endParaRPr lang="cs-CZ" altLang="cs-CZ" sz="2000" dirty="0">
              <a:latin typeface="Arial" panose="020B0604020202020204" pitchFamily="34" charset="0"/>
            </a:endParaRPr>
          </a:p>
          <a:p>
            <a:pPr marL="342900" indent="-342900" algn="just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1028700" lvl="1" algn="just" eaLnBrk="1" hangingPunct="1">
              <a:spcBef>
                <a:spcPct val="0"/>
              </a:spcBef>
              <a:buFont typeface="Wingdings" panose="05000000000000000000" pitchFamily="2" charset="2"/>
              <a:buChar char="§"/>
              <a:defRPr/>
            </a:pPr>
            <a:endParaRPr lang="cs-CZ" altLang="cs-CZ" sz="1800" dirty="0">
              <a:latin typeface="Arial" panose="020B0604020202020204" pitchFamily="34" charset="0"/>
            </a:endParaRPr>
          </a:p>
          <a:p>
            <a:pPr marL="342900" indent="-342900" algn="just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342900" indent="-342900" algn="just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  <a:defRPr/>
            </a:pPr>
            <a:endParaRPr lang="en-GB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GB" altLang="cs-CZ" sz="22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61932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MANAGERIAL ACCOUNTING AND COST CONCEPTS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VARIABLE COSTS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1785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Are </a:t>
            </a:r>
            <a:r>
              <a:rPr lang="cs-CZ" altLang="cs-CZ" sz="2200" dirty="0" err="1">
                <a:latin typeface="Arial" panose="020B0604020202020204" pitchFamily="34" charset="0"/>
              </a:rPr>
              <a:t>costs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that</a:t>
            </a:r>
            <a:r>
              <a:rPr lang="cs-CZ" altLang="cs-CZ" sz="2200" dirty="0">
                <a:latin typeface="Arial" panose="020B0604020202020204" pitchFamily="34" charset="0"/>
              </a:rPr>
              <a:t> vary in </a:t>
            </a:r>
            <a:r>
              <a:rPr lang="cs-CZ" altLang="cs-CZ" sz="2200" i="1" dirty="0" err="1">
                <a:latin typeface="Arial" panose="020B0604020202020204" pitchFamily="34" charset="0"/>
              </a:rPr>
              <a:t>total</a:t>
            </a:r>
            <a:r>
              <a:rPr lang="cs-CZ" altLang="cs-CZ" sz="2200" dirty="0">
                <a:latin typeface="Arial" panose="020B0604020202020204" pitchFamily="34" charset="0"/>
              </a:rPr>
              <a:t> in direct </a:t>
            </a:r>
            <a:r>
              <a:rPr lang="cs-CZ" altLang="cs-CZ" sz="2200" dirty="0" err="1">
                <a:latin typeface="Arial" panose="020B0604020202020204" pitchFamily="34" charset="0"/>
              </a:rPr>
              <a:t>proportion</a:t>
            </a:r>
            <a:r>
              <a:rPr lang="cs-CZ" altLang="cs-CZ" sz="2200" dirty="0">
                <a:latin typeface="Arial" panose="020B0604020202020204" pitchFamily="34" charset="0"/>
              </a:rPr>
              <a:t> to </a:t>
            </a:r>
            <a:r>
              <a:rPr lang="cs-CZ" altLang="cs-CZ" sz="2200" dirty="0" err="1">
                <a:latin typeface="Arial" panose="020B0604020202020204" pitchFamily="34" charset="0"/>
              </a:rPr>
              <a:t>changes</a:t>
            </a:r>
            <a:r>
              <a:rPr lang="cs-CZ" altLang="cs-CZ" sz="2200" dirty="0">
                <a:latin typeface="Arial" panose="020B0604020202020204" pitchFamily="34" charset="0"/>
              </a:rPr>
              <a:t> in aktivity.</a:t>
            </a: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cs-CZ" altLang="cs-CZ" sz="2200" i="1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 err="1">
                <a:latin typeface="Arial" panose="020B0604020202020204" pitchFamily="34" charset="0"/>
              </a:rPr>
              <a:t>Examples</a:t>
            </a:r>
            <a:r>
              <a:rPr lang="cs-CZ" altLang="cs-CZ" sz="2200" dirty="0">
                <a:latin typeface="Arial" panose="020B0604020202020204" pitchFamily="34" charset="0"/>
              </a:rPr>
              <a:t> are direct </a:t>
            </a:r>
            <a:r>
              <a:rPr lang="cs-CZ" altLang="cs-CZ" sz="2200" dirty="0" err="1">
                <a:latin typeface="Arial" panose="020B0604020202020204" pitchFamily="34" charset="0"/>
              </a:rPr>
              <a:t>materials</a:t>
            </a:r>
            <a:r>
              <a:rPr lang="cs-CZ" altLang="cs-CZ" sz="2200" dirty="0">
                <a:latin typeface="Arial" panose="020B0604020202020204" pitchFamily="34" charset="0"/>
              </a:rPr>
              <a:t> and </a:t>
            </a:r>
            <a:r>
              <a:rPr lang="cs-CZ" altLang="cs-CZ" sz="2200" dirty="0" err="1">
                <a:latin typeface="Arial" panose="020B0604020202020204" pitchFamily="34" charset="0"/>
              </a:rPr>
              <a:t>gasoline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expense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based</a:t>
            </a:r>
            <a:r>
              <a:rPr lang="cs-CZ" altLang="cs-CZ" sz="2200" dirty="0">
                <a:latin typeface="Arial" panose="020B0604020202020204" pitchFamily="34" charset="0"/>
              </a:rPr>
              <a:t> on </a:t>
            </a:r>
            <a:r>
              <a:rPr lang="cs-CZ" altLang="cs-CZ" sz="2200" dirty="0" err="1">
                <a:latin typeface="Arial" panose="020B0604020202020204" pitchFamily="34" charset="0"/>
              </a:rPr>
              <a:t>mileage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driven</a:t>
            </a:r>
            <a:r>
              <a:rPr lang="cs-CZ" altLang="cs-CZ" sz="2200" dirty="0">
                <a:latin typeface="Arial" panose="020B0604020202020204" pitchFamily="34" charset="0"/>
              </a:rPr>
              <a:t>.</a:t>
            </a:r>
            <a:endParaRPr lang="en-GB" altLang="cs-CZ" sz="22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13087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MANAGERIAL ACCOUNTING AND COST CONCEPTS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FIXED COSTS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Are </a:t>
            </a:r>
            <a:r>
              <a:rPr lang="cs-CZ" altLang="cs-CZ" sz="2200" dirty="0" err="1">
                <a:latin typeface="Arial" panose="020B0604020202020204" pitchFamily="34" charset="0"/>
              </a:rPr>
              <a:t>costs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that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remain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constant</a:t>
            </a:r>
            <a:r>
              <a:rPr lang="cs-CZ" altLang="cs-CZ" sz="2200" dirty="0">
                <a:latin typeface="Arial" panose="020B0604020202020204" pitchFamily="34" charset="0"/>
              </a:rPr>
              <a:t> in</a:t>
            </a:r>
            <a:r>
              <a:rPr lang="cs-CZ" altLang="cs-CZ" sz="2200" i="1" dirty="0">
                <a:latin typeface="Arial" panose="020B0604020202020204" pitchFamily="34" charset="0"/>
              </a:rPr>
              <a:t> </a:t>
            </a:r>
            <a:r>
              <a:rPr lang="cs-CZ" altLang="cs-CZ" sz="2200" i="1" dirty="0" err="1">
                <a:latin typeface="Arial" panose="020B0604020202020204" pitchFamily="34" charset="0"/>
              </a:rPr>
              <a:t>total</a:t>
            </a:r>
            <a:r>
              <a:rPr lang="cs-CZ" altLang="cs-CZ" sz="2200" i="1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regardless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of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changes</a:t>
            </a:r>
            <a:r>
              <a:rPr lang="cs-CZ" altLang="cs-CZ" sz="2200" dirty="0">
                <a:latin typeface="Arial" panose="020B0604020202020204" pitchFamily="34" charset="0"/>
              </a:rPr>
              <a:t> in aktivity.</a:t>
            </a: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cs-CZ" altLang="cs-CZ" sz="2200" i="1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 err="1">
                <a:latin typeface="Arial" panose="020B0604020202020204" pitchFamily="34" charset="0"/>
              </a:rPr>
              <a:t>Examples</a:t>
            </a:r>
            <a:r>
              <a:rPr lang="cs-CZ" altLang="cs-CZ" sz="2200" dirty="0">
                <a:latin typeface="Arial" panose="020B0604020202020204" pitchFamily="34" charset="0"/>
              </a:rPr>
              <a:t> are rent, </a:t>
            </a:r>
            <a:r>
              <a:rPr lang="cs-CZ" altLang="cs-CZ" sz="2200" dirty="0" err="1">
                <a:latin typeface="Arial" panose="020B0604020202020204" pitchFamily="34" charset="0"/>
              </a:rPr>
              <a:t>insurance</a:t>
            </a:r>
            <a:r>
              <a:rPr lang="cs-CZ" altLang="cs-CZ" sz="2200" dirty="0">
                <a:latin typeface="Arial" panose="020B0604020202020204" pitchFamily="34" charset="0"/>
              </a:rPr>
              <a:t>, and </a:t>
            </a:r>
            <a:r>
              <a:rPr lang="cs-CZ" altLang="cs-CZ" sz="2200" dirty="0" err="1">
                <a:latin typeface="Arial" panose="020B0604020202020204" pitchFamily="34" charset="0"/>
              </a:rPr>
              <a:t>taxes</a:t>
            </a:r>
            <a:r>
              <a:rPr lang="cs-CZ" altLang="cs-CZ" sz="2200" dirty="0">
                <a:latin typeface="Arial" panose="020B0604020202020204" pitchFamily="34" charset="0"/>
              </a:rPr>
              <a:t>.</a:t>
            </a:r>
            <a:endParaRPr lang="en-GB" altLang="cs-CZ" sz="22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59824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MANAGERIAL ACCOUNTING AND COST CONCEPTS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SEMIVARIABLE (OR MIXED) COSTS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3816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Are </a:t>
            </a:r>
            <a:r>
              <a:rPr lang="cs-CZ" altLang="cs-CZ" sz="2200" dirty="0" err="1">
                <a:latin typeface="Arial" panose="020B0604020202020204" pitchFamily="34" charset="0"/>
              </a:rPr>
              <a:t>cost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that</a:t>
            </a:r>
            <a:r>
              <a:rPr lang="cs-CZ" altLang="cs-CZ" sz="2200" dirty="0">
                <a:latin typeface="Arial" panose="020B0604020202020204" pitchFamily="34" charset="0"/>
              </a:rPr>
              <a:t> vary </a:t>
            </a:r>
            <a:r>
              <a:rPr lang="cs-CZ" altLang="cs-CZ" sz="2200" dirty="0" err="1">
                <a:latin typeface="Arial" panose="020B0604020202020204" pitchFamily="34" charset="0"/>
              </a:rPr>
              <a:t>with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changes</a:t>
            </a:r>
            <a:r>
              <a:rPr lang="cs-CZ" altLang="cs-CZ" sz="2200" dirty="0">
                <a:latin typeface="Arial" panose="020B0604020202020204" pitchFamily="34" charset="0"/>
              </a:rPr>
              <a:t> in </a:t>
            </a:r>
            <a:r>
              <a:rPr lang="cs-CZ" altLang="cs-CZ" sz="2200" dirty="0" err="1">
                <a:latin typeface="Arial" panose="020B0604020202020204" pitchFamily="34" charset="0"/>
              </a:rPr>
              <a:t>volume</a:t>
            </a:r>
            <a:r>
              <a:rPr lang="cs-CZ" altLang="cs-CZ" sz="2200" dirty="0">
                <a:latin typeface="Arial" panose="020B0604020202020204" pitchFamily="34" charset="0"/>
              </a:rPr>
              <a:t> but, </a:t>
            </a:r>
            <a:r>
              <a:rPr lang="cs-CZ" altLang="cs-CZ" sz="2200" dirty="0" err="1">
                <a:latin typeface="Arial" panose="020B0604020202020204" pitchFamily="34" charset="0"/>
              </a:rPr>
              <a:t>unlike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variable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costs</a:t>
            </a:r>
            <a:r>
              <a:rPr lang="cs-CZ" altLang="cs-CZ" sz="2200" dirty="0">
                <a:latin typeface="Arial" panose="020B0604020202020204" pitchFamily="34" charset="0"/>
              </a:rPr>
              <a:t>, do not vary in direct </a:t>
            </a:r>
            <a:r>
              <a:rPr lang="cs-CZ" altLang="cs-CZ" sz="2200" dirty="0" err="1">
                <a:latin typeface="Arial" panose="020B0604020202020204" pitchFamily="34" charset="0"/>
              </a:rPr>
              <a:t>proportion</a:t>
            </a:r>
            <a:r>
              <a:rPr lang="cs-CZ" altLang="cs-CZ" sz="2200" dirty="0">
                <a:latin typeface="Arial" panose="020B0604020202020204" pitchFamily="34" charset="0"/>
              </a:rPr>
              <a:t>.</a:t>
            </a: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cs-CZ" altLang="cs-CZ" sz="2200" i="1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In </a:t>
            </a:r>
            <a:r>
              <a:rPr lang="cs-CZ" altLang="cs-CZ" sz="2200" dirty="0" err="1">
                <a:latin typeface="Arial" panose="020B0604020202020204" pitchFamily="34" charset="0"/>
              </a:rPr>
              <a:t>other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words</a:t>
            </a:r>
            <a:r>
              <a:rPr lang="cs-CZ" altLang="cs-CZ" sz="2200" dirty="0">
                <a:latin typeface="Arial" panose="020B0604020202020204" pitchFamily="34" charset="0"/>
              </a:rPr>
              <a:t>, these </a:t>
            </a:r>
            <a:r>
              <a:rPr lang="cs-CZ" altLang="cs-CZ" sz="2200" dirty="0" err="1">
                <a:latin typeface="Arial" panose="020B0604020202020204" pitchFamily="34" charset="0"/>
              </a:rPr>
              <a:t>costs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contain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both</a:t>
            </a:r>
            <a:r>
              <a:rPr lang="cs-CZ" altLang="cs-CZ" sz="2200" dirty="0">
                <a:latin typeface="Arial" panose="020B0604020202020204" pitchFamily="34" charset="0"/>
              </a:rPr>
              <a:t> a </a:t>
            </a:r>
            <a:r>
              <a:rPr lang="cs-CZ" altLang="cs-CZ" sz="2200" dirty="0" err="1">
                <a:latin typeface="Arial" panose="020B0604020202020204" pitchFamily="34" charset="0"/>
              </a:rPr>
              <a:t>variable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component</a:t>
            </a:r>
            <a:r>
              <a:rPr lang="cs-CZ" altLang="cs-CZ" sz="2200" dirty="0">
                <a:latin typeface="Arial" panose="020B0604020202020204" pitchFamily="34" charset="0"/>
              </a:rPr>
              <a:t> and a </a:t>
            </a:r>
            <a:r>
              <a:rPr lang="cs-CZ" altLang="cs-CZ" sz="2200" dirty="0" err="1">
                <a:latin typeface="Arial" panose="020B0604020202020204" pitchFamily="34" charset="0"/>
              </a:rPr>
              <a:t>fixed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component</a:t>
            </a:r>
            <a:r>
              <a:rPr lang="cs-CZ" altLang="cs-CZ" sz="2200" dirty="0">
                <a:latin typeface="Arial" panose="020B0604020202020204" pitchFamily="34" charset="0"/>
              </a:rPr>
              <a:t>. </a:t>
            </a: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 err="1">
                <a:latin typeface="Arial" panose="020B0604020202020204" pitchFamily="34" charset="0"/>
              </a:rPr>
              <a:t>Examples</a:t>
            </a:r>
            <a:r>
              <a:rPr lang="cs-CZ" altLang="cs-CZ" sz="2200" dirty="0">
                <a:latin typeface="Arial" panose="020B0604020202020204" pitchFamily="34" charset="0"/>
              </a:rPr>
              <a:t> are </a:t>
            </a:r>
            <a:r>
              <a:rPr lang="cs-CZ" altLang="cs-CZ" sz="2200" dirty="0" err="1">
                <a:latin typeface="Arial" panose="020B0604020202020204" pitchFamily="34" charset="0"/>
              </a:rPr>
              <a:t>the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rental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of</a:t>
            </a:r>
            <a:r>
              <a:rPr lang="cs-CZ" altLang="cs-CZ" sz="2200" dirty="0">
                <a:latin typeface="Arial" panose="020B0604020202020204" pitchFamily="34" charset="0"/>
              </a:rPr>
              <a:t> a </a:t>
            </a:r>
            <a:r>
              <a:rPr lang="cs-CZ" altLang="cs-CZ" sz="2200" dirty="0" err="1">
                <a:latin typeface="Arial" panose="020B0604020202020204" pitchFamily="34" charset="0"/>
              </a:rPr>
              <a:t>delivery</a:t>
            </a:r>
            <a:r>
              <a:rPr lang="cs-CZ" altLang="cs-CZ" sz="2200" dirty="0">
                <a:latin typeface="Arial" panose="020B0604020202020204" pitchFamily="34" charset="0"/>
              </a:rPr>
              <a:t> truck, </a:t>
            </a:r>
            <a:r>
              <a:rPr lang="cs-CZ" altLang="cs-CZ" sz="2200" dirty="0" err="1">
                <a:latin typeface="Arial" panose="020B0604020202020204" pitchFamily="34" charset="0"/>
              </a:rPr>
              <a:t>for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which</a:t>
            </a:r>
            <a:r>
              <a:rPr lang="cs-CZ" altLang="cs-CZ" sz="2200" dirty="0">
                <a:latin typeface="Arial" panose="020B0604020202020204" pitchFamily="34" charset="0"/>
              </a:rPr>
              <a:t> a </a:t>
            </a:r>
            <a:r>
              <a:rPr lang="cs-CZ" altLang="cs-CZ" sz="2200" dirty="0" err="1">
                <a:latin typeface="Arial" panose="020B0604020202020204" pitchFamily="34" charset="0"/>
              </a:rPr>
              <a:t>fixed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rental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fee</a:t>
            </a:r>
            <a:r>
              <a:rPr lang="cs-CZ" altLang="cs-CZ" sz="2200" dirty="0">
                <a:latin typeface="Arial" panose="020B0604020202020204" pitchFamily="34" charset="0"/>
              </a:rPr>
              <a:t> plus a </a:t>
            </a:r>
            <a:r>
              <a:rPr lang="cs-CZ" altLang="cs-CZ" sz="2200" dirty="0" err="1">
                <a:latin typeface="Arial" panose="020B0604020202020204" pitchFamily="34" charset="0"/>
              </a:rPr>
              <a:t>variable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charge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based</a:t>
            </a:r>
            <a:r>
              <a:rPr lang="cs-CZ" altLang="cs-CZ" sz="2200" dirty="0">
                <a:latin typeface="Arial" panose="020B0604020202020204" pitchFamily="34" charset="0"/>
              </a:rPr>
              <a:t> on </a:t>
            </a:r>
            <a:r>
              <a:rPr lang="cs-CZ" altLang="cs-CZ" sz="2200" dirty="0" err="1">
                <a:latin typeface="Arial" panose="020B0604020202020204" pitchFamily="34" charset="0"/>
              </a:rPr>
              <a:t>mileage</a:t>
            </a:r>
            <a:r>
              <a:rPr lang="cs-CZ" altLang="cs-CZ" sz="2200" dirty="0">
                <a:latin typeface="Arial" panose="020B0604020202020204" pitchFamily="34" charset="0"/>
              </a:rPr>
              <a:t> in made; and </a:t>
            </a:r>
            <a:r>
              <a:rPr lang="cs-CZ" altLang="cs-CZ" sz="2200" dirty="0" err="1">
                <a:latin typeface="Arial" panose="020B0604020202020204" pitchFamily="34" charset="0"/>
              </a:rPr>
              <a:t>power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costs</a:t>
            </a:r>
            <a:r>
              <a:rPr lang="cs-CZ" altLang="cs-CZ" sz="2200" dirty="0">
                <a:latin typeface="Arial" panose="020B0604020202020204" pitchFamily="34" charset="0"/>
              </a:rPr>
              <a:t>, </a:t>
            </a:r>
            <a:r>
              <a:rPr lang="cs-CZ" altLang="cs-CZ" sz="2200" dirty="0" err="1">
                <a:latin typeface="Arial" panose="020B0604020202020204" pitchFamily="34" charset="0"/>
              </a:rPr>
              <a:t>for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which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the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expense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consists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of</a:t>
            </a:r>
            <a:r>
              <a:rPr lang="cs-CZ" altLang="cs-CZ" sz="2200" dirty="0">
                <a:latin typeface="Arial" panose="020B0604020202020204" pitchFamily="34" charset="0"/>
              </a:rPr>
              <a:t> a </a:t>
            </a:r>
            <a:r>
              <a:rPr lang="cs-CZ" altLang="cs-CZ" sz="2200" dirty="0" err="1">
                <a:latin typeface="Arial" panose="020B0604020202020204" pitchFamily="34" charset="0"/>
              </a:rPr>
              <a:t>fixed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amount</a:t>
            </a:r>
            <a:r>
              <a:rPr lang="cs-CZ" altLang="cs-CZ" sz="2200" dirty="0">
                <a:latin typeface="Arial" panose="020B0604020202020204" pitchFamily="34" charset="0"/>
              </a:rPr>
              <a:t> plus a </a:t>
            </a:r>
            <a:r>
              <a:rPr lang="cs-CZ" altLang="cs-CZ" sz="2200" dirty="0" err="1">
                <a:latin typeface="Arial" panose="020B0604020202020204" pitchFamily="34" charset="0"/>
              </a:rPr>
              <a:t>variable</a:t>
            </a:r>
            <a:r>
              <a:rPr lang="cs-CZ" altLang="cs-CZ" sz="2200" dirty="0">
                <a:latin typeface="Arial" panose="020B0604020202020204" pitchFamily="34" charset="0"/>
              </a:rPr>
              <a:t> chargé </a:t>
            </a:r>
            <a:r>
              <a:rPr lang="cs-CZ" altLang="cs-CZ" sz="2200" dirty="0" err="1">
                <a:latin typeface="Arial" panose="020B0604020202020204" pitchFamily="34" charset="0"/>
              </a:rPr>
              <a:t>based</a:t>
            </a:r>
            <a:r>
              <a:rPr lang="cs-CZ" altLang="cs-CZ" sz="2200" dirty="0">
                <a:latin typeface="Arial" panose="020B0604020202020204" pitchFamily="34" charset="0"/>
              </a:rPr>
              <a:t> on </a:t>
            </a:r>
            <a:r>
              <a:rPr lang="cs-CZ" altLang="cs-CZ" sz="2200" dirty="0" err="1">
                <a:latin typeface="Arial" panose="020B0604020202020204" pitchFamily="34" charset="0"/>
              </a:rPr>
              <a:t>consumption</a:t>
            </a:r>
            <a:r>
              <a:rPr lang="cs-CZ" altLang="cs-CZ" sz="2200" dirty="0">
                <a:latin typeface="Arial" panose="020B0604020202020204" pitchFamily="34" charset="0"/>
              </a:rPr>
              <a:t>.</a:t>
            </a: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666590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MANAGERIAL ACCOUNTING AND COST CONCEPTS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VARIABLE COSTS, FIXED COSTS, AND SEMIVARIABLE COSTS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477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342900" indent="-342900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 err="1">
                <a:latin typeface="Arial" panose="020B0604020202020204" pitchFamily="34" charset="0"/>
              </a:rPr>
              <a:t>The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breakdown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of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costs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into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variable</a:t>
            </a:r>
            <a:r>
              <a:rPr lang="cs-CZ" altLang="cs-CZ" sz="2200" dirty="0">
                <a:latin typeface="Arial" panose="020B0604020202020204" pitchFamily="34" charset="0"/>
              </a:rPr>
              <a:t> and </a:t>
            </a:r>
            <a:r>
              <a:rPr lang="cs-CZ" altLang="cs-CZ" sz="2200" dirty="0" err="1">
                <a:latin typeface="Arial" panose="020B0604020202020204" pitchFamily="34" charset="0"/>
              </a:rPr>
              <a:t>fixed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components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is</a:t>
            </a:r>
            <a:r>
              <a:rPr lang="cs-CZ" altLang="cs-CZ" sz="2200" dirty="0">
                <a:latin typeface="Arial" panose="020B0604020202020204" pitchFamily="34" charset="0"/>
              </a:rPr>
              <a:t> very </a:t>
            </a:r>
            <a:r>
              <a:rPr lang="cs-CZ" altLang="cs-CZ" sz="2200" dirty="0" err="1">
                <a:latin typeface="Arial" panose="020B0604020202020204" pitchFamily="34" charset="0"/>
              </a:rPr>
              <a:t>important</a:t>
            </a:r>
            <a:r>
              <a:rPr lang="cs-CZ" altLang="cs-CZ" sz="2200" dirty="0">
                <a:latin typeface="Arial" panose="020B0604020202020204" pitchFamily="34" charset="0"/>
              </a:rPr>
              <a:t> in many </a:t>
            </a:r>
            <a:r>
              <a:rPr lang="cs-CZ" altLang="cs-CZ" sz="2200" dirty="0" err="1">
                <a:latin typeface="Arial" panose="020B0604020202020204" pitchFamily="34" charset="0"/>
              </a:rPr>
              <a:t>areas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of</a:t>
            </a:r>
            <a:r>
              <a:rPr lang="cs-CZ" altLang="cs-CZ" sz="2200" dirty="0">
                <a:latin typeface="Arial" panose="020B0604020202020204" pitchFamily="34" charset="0"/>
              </a:rPr>
              <a:t> management </a:t>
            </a:r>
            <a:r>
              <a:rPr lang="cs-CZ" altLang="cs-CZ" sz="2200" dirty="0" err="1">
                <a:latin typeface="Arial" panose="020B0604020202020204" pitchFamily="34" charset="0"/>
              </a:rPr>
              <a:t>accounting</a:t>
            </a:r>
            <a:r>
              <a:rPr lang="cs-CZ" altLang="cs-CZ" sz="2200" dirty="0">
                <a:latin typeface="Arial" panose="020B0604020202020204" pitchFamily="34" charset="0"/>
              </a:rPr>
              <a:t>, such as:</a:t>
            </a:r>
          </a:p>
          <a:p>
            <a:pPr lvl="1" indent="0" algn="just" eaLnBrk="1" hangingPunct="1">
              <a:spcBef>
                <a:spcPct val="0"/>
              </a:spcBef>
              <a:buNone/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1085850" lvl="1" indent="-342900" algn="just" eaLnBrk="1" hangingPunct="1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sz="2200" dirty="0" err="1">
                <a:latin typeface="Arial" panose="020B0604020202020204" pitchFamily="34" charset="0"/>
              </a:rPr>
              <a:t>flexible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budgeting</a:t>
            </a:r>
            <a:r>
              <a:rPr lang="cs-CZ" altLang="cs-CZ" sz="2200" dirty="0">
                <a:latin typeface="Arial" panose="020B0604020202020204" pitchFamily="34" charset="0"/>
              </a:rPr>
              <a:t>, </a:t>
            </a:r>
          </a:p>
          <a:p>
            <a:pPr marL="1085850" lvl="1" indent="-342900" algn="just" eaLnBrk="1" hangingPunct="1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sz="2200" dirty="0" err="1">
                <a:latin typeface="Arial" panose="020B0604020202020204" pitchFamily="34" charset="0"/>
              </a:rPr>
              <a:t>break-even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analysis</a:t>
            </a:r>
            <a:r>
              <a:rPr lang="cs-CZ" altLang="cs-CZ" sz="2200" dirty="0">
                <a:latin typeface="Arial" panose="020B0604020202020204" pitchFamily="34" charset="0"/>
              </a:rPr>
              <a:t>, </a:t>
            </a:r>
          </a:p>
          <a:p>
            <a:pPr marL="1085850" lvl="1" indent="-342900" algn="just" eaLnBrk="1" hangingPunct="1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and </a:t>
            </a:r>
            <a:r>
              <a:rPr lang="cs-CZ" altLang="cs-CZ" sz="2200" dirty="0" err="1">
                <a:latin typeface="Arial" panose="020B0604020202020204" pitchFamily="34" charset="0"/>
              </a:rPr>
              <a:t>short</a:t>
            </a:r>
            <a:r>
              <a:rPr lang="cs-CZ" altLang="cs-CZ" sz="2200" dirty="0">
                <a:latin typeface="Arial" panose="020B0604020202020204" pitchFamily="34" charset="0"/>
              </a:rPr>
              <a:t>-term </a:t>
            </a:r>
            <a:r>
              <a:rPr lang="cs-CZ" altLang="cs-CZ" sz="2200" dirty="0" err="1">
                <a:latin typeface="Arial" panose="020B0604020202020204" pitchFamily="34" charset="0"/>
              </a:rPr>
              <a:t>decision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making</a:t>
            </a:r>
            <a:r>
              <a:rPr lang="cs-CZ" altLang="cs-CZ" sz="2200" dirty="0">
                <a:latin typeface="Arial" panose="020B0604020202020204" pitchFamily="34" charset="0"/>
              </a:rPr>
              <a:t>.</a:t>
            </a:r>
            <a:endParaRPr lang="en-GB" altLang="cs-CZ" sz="2200" dirty="0">
              <a:latin typeface="Arial" panose="020B0604020202020204" pitchFamily="34" charset="0"/>
            </a:endParaRPr>
          </a:p>
          <a:p>
            <a:pPr marL="342900" indent="-342900" algn="just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1028700" lvl="1" algn="just" eaLnBrk="1" hangingPunct="1">
              <a:spcBef>
                <a:spcPct val="0"/>
              </a:spcBef>
              <a:buFont typeface="Wingdings" panose="05000000000000000000" pitchFamily="2" charset="2"/>
              <a:buChar char="§"/>
              <a:defRPr/>
            </a:pPr>
            <a:endParaRPr lang="cs-CZ" altLang="cs-CZ" sz="1800" dirty="0">
              <a:latin typeface="Arial" panose="020B0604020202020204" pitchFamily="34" charset="0"/>
            </a:endParaRPr>
          </a:p>
          <a:p>
            <a:pPr marL="342900" indent="-342900" algn="just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342900" indent="-342900" algn="just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  <a:defRPr/>
            </a:pPr>
            <a:endParaRPr lang="en-GB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GB" altLang="cs-CZ" sz="22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17902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MANAGERIAL ACCOUNTING AND COST CONCEPTS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COSTS FOR PLANNING, CONTROL, AND DECISION MAKING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7478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342900" indent="-342900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A </a:t>
            </a:r>
            <a:r>
              <a:rPr lang="cs-CZ" altLang="cs-CZ" sz="2200" dirty="0" err="1">
                <a:latin typeface="Arial" panose="020B0604020202020204" pitchFamily="34" charset="0"/>
              </a:rPr>
              <a:t>cost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is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said</a:t>
            </a:r>
            <a:r>
              <a:rPr lang="cs-CZ" altLang="cs-CZ" sz="2200" dirty="0">
                <a:latin typeface="Arial" panose="020B0604020202020204" pitchFamily="34" charset="0"/>
              </a:rPr>
              <a:t> to </a:t>
            </a:r>
            <a:r>
              <a:rPr lang="cs-CZ" altLang="cs-CZ" sz="2200" dirty="0" err="1">
                <a:latin typeface="Arial" panose="020B0604020202020204" pitchFamily="34" charset="0"/>
              </a:rPr>
              <a:t>be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b="1" dirty="0" err="1">
                <a:latin typeface="Arial" panose="020B0604020202020204" pitchFamily="34" charset="0"/>
              </a:rPr>
              <a:t>controllable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when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the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amount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of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the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cost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is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assigned</a:t>
            </a:r>
            <a:r>
              <a:rPr lang="cs-CZ" altLang="cs-CZ" sz="2200" dirty="0">
                <a:latin typeface="Arial" panose="020B0604020202020204" pitchFamily="34" charset="0"/>
              </a:rPr>
              <a:t> to </a:t>
            </a:r>
            <a:r>
              <a:rPr lang="cs-CZ" altLang="cs-CZ" sz="2200" dirty="0" err="1">
                <a:latin typeface="Arial" panose="020B0604020202020204" pitchFamily="34" charset="0"/>
              </a:rPr>
              <a:t>the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head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of</a:t>
            </a:r>
            <a:r>
              <a:rPr lang="cs-CZ" altLang="cs-CZ" sz="2200" dirty="0">
                <a:latin typeface="Arial" panose="020B0604020202020204" pitchFamily="34" charset="0"/>
              </a:rPr>
              <a:t> a department and </a:t>
            </a:r>
            <a:r>
              <a:rPr lang="cs-CZ" altLang="cs-CZ" sz="2200" dirty="0" err="1">
                <a:latin typeface="Arial" panose="020B0604020202020204" pitchFamily="34" charset="0"/>
              </a:rPr>
              <a:t>the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level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of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the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cost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is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significantly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under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the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manager´s</a:t>
            </a:r>
            <a:r>
              <a:rPr lang="cs-CZ" altLang="cs-CZ" sz="2200" dirty="0">
                <a:latin typeface="Arial" panose="020B0604020202020204" pitchFamily="34" charset="0"/>
              </a:rPr>
              <a:t> influence.</a:t>
            </a: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b="1" dirty="0" err="1">
                <a:latin typeface="Arial" panose="020B0604020202020204" pitchFamily="34" charset="0"/>
              </a:rPr>
              <a:t>Noncontrollable</a:t>
            </a:r>
            <a:r>
              <a:rPr lang="cs-CZ" altLang="cs-CZ" sz="2200" b="1" dirty="0">
                <a:latin typeface="Arial" panose="020B0604020202020204" pitchFamily="34" charset="0"/>
              </a:rPr>
              <a:t> </a:t>
            </a:r>
            <a:r>
              <a:rPr lang="cs-CZ" altLang="cs-CZ" sz="2200" b="1" dirty="0" err="1">
                <a:latin typeface="Arial" panose="020B0604020202020204" pitchFamily="34" charset="0"/>
              </a:rPr>
              <a:t>costs</a:t>
            </a:r>
            <a:r>
              <a:rPr lang="cs-CZ" altLang="cs-CZ" sz="2200" b="1" dirty="0">
                <a:latin typeface="Arial" panose="020B0604020202020204" pitchFamily="34" charset="0"/>
              </a:rPr>
              <a:t> </a:t>
            </a:r>
            <a:r>
              <a:rPr lang="cs-CZ" altLang="cs-CZ" sz="2200" dirty="0">
                <a:latin typeface="Arial" panose="020B0604020202020204" pitchFamily="34" charset="0"/>
              </a:rPr>
              <a:t>are </a:t>
            </a:r>
            <a:r>
              <a:rPr lang="cs-CZ" altLang="cs-CZ" sz="2200" dirty="0" err="1">
                <a:latin typeface="Arial" panose="020B0604020202020204" pitchFamily="34" charset="0"/>
              </a:rPr>
              <a:t>those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costs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that</a:t>
            </a:r>
            <a:r>
              <a:rPr lang="cs-CZ" altLang="cs-CZ" sz="2200" dirty="0">
                <a:latin typeface="Arial" panose="020B0604020202020204" pitchFamily="34" charset="0"/>
              </a:rPr>
              <a:t> are not </a:t>
            </a:r>
            <a:r>
              <a:rPr lang="cs-CZ" altLang="cs-CZ" sz="2200" dirty="0" err="1">
                <a:latin typeface="Arial" panose="020B0604020202020204" pitchFamily="34" charset="0"/>
              </a:rPr>
              <a:t>subject</a:t>
            </a:r>
            <a:r>
              <a:rPr lang="cs-CZ" altLang="cs-CZ" sz="2200" dirty="0">
                <a:latin typeface="Arial" panose="020B0604020202020204" pitchFamily="34" charset="0"/>
              </a:rPr>
              <a:t> to influence </a:t>
            </a:r>
            <a:r>
              <a:rPr lang="cs-CZ" altLang="cs-CZ" sz="2200" dirty="0" err="1">
                <a:latin typeface="Arial" panose="020B0604020202020204" pitchFamily="34" charset="0"/>
              </a:rPr>
              <a:t>at</a:t>
            </a:r>
            <a:r>
              <a:rPr lang="cs-CZ" altLang="cs-CZ" sz="2200" dirty="0">
                <a:latin typeface="Arial" panose="020B0604020202020204" pitchFamily="34" charset="0"/>
              </a:rPr>
              <a:t> a </a:t>
            </a:r>
            <a:r>
              <a:rPr lang="cs-CZ" altLang="cs-CZ" sz="2200" dirty="0" err="1">
                <a:latin typeface="Arial" panose="020B0604020202020204" pitchFamily="34" charset="0"/>
              </a:rPr>
              <a:t>given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level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of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managerial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supervision</a:t>
            </a:r>
            <a:r>
              <a:rPr lang="cs-CZ" altLang="cs-CZ" sz="2200" dirty="0">
                <a:latin typeface="Arial" panose="020B0604020202020204" pitchFamily="34" charset="0"/>
              </a:rPr>
              <a:t>.</a:t>
            </a: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 err="1">
                <a:latin typeface="Arial" panose="020B0604020202020204" pitchFamily="34" charset="0"/>
              </a:rPr>
              <a:t>We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can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classified</a:t>
            </a:r>
            <a:r>
              <a:rPr lang="cs-CZ" altLang="cs-CZ" sz="2200" dirty="0">
                <a:latin typeface="Arial" panose="020B0604020202020204" pitchFamily="34" charset="0"/>
              </a:rPr>
              <a:t>:</a:t>
            </a: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1600200" lvl="2" indent="-457200" algn="just" eaLnBrk="1" hangingPunct="1">
              <a:spcBef>
                <a:spcPct val="0"/>
              </a:spcBef>
              <a:buAutoNum type="arabicPeriod"/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Standard </a:t>
            </a:r>
            <a:r>
              <a:rPr lang="cs-CZ" altLang="cs-CZ" sz="2200" dirty="0" err="1">
                <a:latin typeface="Arial" panose="020B0604020202020204" pitchFamily="34" charset="0"/>
              </a:rPr>
              <a:t>costs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marL="1600200" lvl="2" indent="-457200" algn="just" eaLnBrk="1" hangingPunct="1">
              <a:spcBef>
                <a:spcPct val="0"/>
              </a:spcBef>
              <a:buAutoNum type="arabicPeriod"/>
              <a:defRPr/>
            </a:pPr>
            <a:r>
              <a:rPr lang="cs-CZ" altLang="cs-CZ" sz="2200" dirty="0" err="1">
                <a:latin typeface="Arial" panose="020B0604020202020204" pitchFamily="34" charset="0"/>
              </a:rPr>
              <a:t>Incremental</a:t>
            </a:r>
            <a:r>
              <a:rPr lang="cs-CZ" altLang="cs-CZ" sz="2200" dirty="0">
                <a:latin typeface="Arial" panose="020B0604020202020204" pitchFamily="34" charset="0"/>
              </a:rPr>
              <a:t> (</a:t>
            </a:r>
            <a:r>
              <a:rPr lang="cs-CZ" altLang="cs-CZ" sz="2200" dirty="0" err="1">
                <a:latin typeface="Arial" panose="020B0604020202020204" pitchFamily="34" charset="0"/>
              </a:rPr>
              <a:t>of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differential</a:t>
            </a:r>
            <a:r>
              <a:rPr lang="cs-CZ" altLang="cs-CZ" sz="2200" dirty="0">
                <a:latin typeface="Arial" panose="020B0604020202020204" pitchFamily="34" charset="0"/>
              </a:rPr>
              <a:t>) </a:t>
            </a:r>
            <a:r>
              <a:rPr lang="cs-CZ" altLang="cs-CZ" sz="2200" dirty="0" err="1">
                <a:latin typeface="Arial" panose="020B0604020202020204" pitchFamily="34" charset="0"/>
              </a:rPr>
              <a:t>costs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marL="1600200" lvl="2" indent="-457200" algn="just" eaLnBrk="1" hangingPunct="1">
              <a:spcBef>
                <a:spcPct val="0"/>
              </a:spcBef>
              <a:buAutoNum type="arabicPeriod"/>
              <a:defRPr/>
            </a:pPr>
            <a:r>
              <a:rPr lang="cs-CZ" altLang="cs-CZ" sz="2200" dirty="0" err="1">
                <a:latin typeface="Arial" panose="020B0604020202020204" pitchFamily="34" charset="0"/>
              </a:rPr>
              <a:t>Sunk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costs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marL="1600200" lvl="2" indent="-457200" algn="just" eaLnBrk="1" hangingPunct="1">
              <a:spcBef>
                <a:spcPct val="0"/>
              </a:spcBef>
              <a:buAutoNum type="arabicPeriod"/>
              <a:defRPr/>
            </a:pPr>
            <a:r>
              <a:rPr lang="cs-CZ" altLang="cs-CZ" sz="2200" dirty="0" err="1">
                <a:latin typeface="Arial" panose="020B0604020202020204" pitchFamily="34" charset="0"/>
              </a:rPr>
              <a:t>Opportunity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costs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marL="1600200" lvl="2" indent="-457200" algn="just" eaLnBrk="1" hangingPunct="1">
              <a:spcBef>
                <a:spcPct val="0"/>
              </a:spcBef>
              <a:buAutoNum type="arabicPeriod"/>
              <a:defRPr/>
            </a:pPr>
            <a:r>
              <a:rPr lang="cs-CZ" altLang="cs-CZ" sz="2200" dirty="0" err="1">
                <a:latin typeface="Arial" panose="020B0604020202020204" pitchFamily="34" charset="0"/>
              </a:rPr>
              <a:t>Relevant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costs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342900" indent="-342900" algn="just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1028700" lvl="1" algn="just" eaLnBrk="1" hangingPunct="1">
              <a:spcBef>
                <a:spcPct val="0"/>
              </a:spcBef>
              <a:buFont typeface="Wingdings" panose="05000000000000000000" pitchFamily="2" charset="2"/>
              <a:buChar char="§"/>
              <a:defRPr/>
            </a:pPr>
            <a:endParaRPr lang="cs-CZ" altLang="cs-CZ" sz="1800" dirty="0">
              <a:latin typeface="Arial" panose="020B0604020202020204" pitchFamily="34" charset="0"/>
            </a:endParaRPr>
          </a:p>
          <a:p>
            <a:pPr marL="342900" indent="-342900" algn="just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342900" indent="-342900" algn="just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  <a:defRPr/>
            </a:pPr>
            <a:endParaRPr lang="en-GB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GB" altLang="cs-CZ" sz="22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020596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MANAGERIAL ACCOUNTING AND COST CONCEPTS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STANDARD COSTS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2800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 err="1">
                <a:latin typeface="Arial" panose="020B0604020202020204" pitchFamily="34" charset="0"/>
              </a:rPr>
              <a:t>The</a:t>
            </a:r>
            <a:r>
              <a:rPr lang="cs-CZ" altLang="cs-CZ" sz="2200" dirty="0">
                <a:latin typeface="Arial" panose="020B0604020202020204" pitchFamily="34" charset="0"/>
              </a:rPr>
              <a:t> standard </a:t>
            </a:r>
            <a:r>
              <a:rPr lang="cs-CZ" altLang="cs-CZ" sz="2200" dirty="0" err="1">
                <a:latin typeface="Arial" panose="020B0604020202020204" pitchFamily="34" charset="0"/>
              </a:rPr>
              <a:t>cost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is</a:t>
            </a:r>
            <a:r>
              <a:rPr lang="cs-CZ" altLang="cs-CZ" sz="2200" dirty="0">
                <a:latin typeface="Arial" panose="020B0604020202020204" pitchFamily="34" charset="0"/>
              </a:rPr>
              <a:t> a </a:t>
            </a:r>
            <a:r>
              <a:rPr lang="cs-CZ" altLang="cs-CZ" sz="2200" dirty="0" err="1">
                <a:latin typeface="Arial" panose="020B0604020202020204" pitchFamily="34" charset="0"/>
              </a:rPr>
              <a:t>production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or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operating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cost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that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is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carefully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predetermined</a:t>
            </a:r>
            <a:r>
              <a:rPr lang="cs-CZ" altLang="cs-CZ" sz="2200" dirty="0">
                <a:latin typeface="Arial" panose="020B0604020202020204" pitchFamily="34" charset="0"/>
              </a:rPr>
              <a:t>.</a:t>
            </a: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 err="1">
                <a:latin typeface="Arial" panose="020B0604020202020204" pitchFamily="34" charset="0"/>
              </a:rPr>
              <a:t>It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is</a:t>
            </a:r>
            <a:r>
              <a:rPr lang="cs-CZ" altLang="cs-CZ" sz="2200" dirty="0">
                <a:latin typeface="Arial" panose="020B0604020202020204" pitchFamily="34" charset="0"/>
              </a:rPr>
              <a:t> a </a:t>
            </a:r>
            <a:r>
              <a:rPr lang="cs-CZ" altLang="cs-CZ" sz="2200" dirty="0" err="1">
                <a:latin typeface="Arial" panose="020B0604020202020204" pitchFamily="34" charset="0"/>
              </a:rPr>
              <a:t>target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cost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that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should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be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achieved</a:t>
            </a:r>
            <a:r>
              <a:rPr lang="cs-CZ" altLang="cs-CZ" sz="2200" dirty="0">
                <a:latin typeface="Arial" panose="020B0604020202020204" pitchFamily="34" charset="0"/>
              </a:rPr>
              <a:t>.</a:t>
            </a: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 err="1">
                <a:latin typeface="Arial" panose="020B0604020202020204" pitchFamily="34" charset="0"/>
              </a:rPr>
              <a:t>The</a:t>
            </a:r>
            <a:r>
              <a:rPr lang="cs-CZ" altLang="cs-CZ" sz="2200" dirty="0">
                <a:latin typeface="Arial" panose="020B0604020202020204" pitchFamily="34" charset="0"/>
              </a:rPr>
              <a:t> standard </a:t>
            </a:r>
            <a:r>
              <a:rPr lang="cs-CZ" altLang="cs-CZ" sz="2200" dirty="0" err="1">
                <a:latin typeface="Arial" panose="020B0604020202020204" pitchFamily="34" charset="0"/>
              </a:rPr>
              <a:t>cost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is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compared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with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the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actual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cost</a:t>
            </a:r>
            <a:r>
              <a:rPr lang="cs-CZ" altLang="cs-CZ" sz="2200" dirty="0">
                <a:latin typeface="Arial" panose="020B0604020202020204" pitchFamily="34" charset="0"/>
              </a:rPr>
              <a:t> in </a:t>
            </a:r>
            <a:r>
              <a:rPr lang="cs-CZ" altLang="cs-CZ" sz="2200" dirty="0" err="1">
                <a:latin typeface="Arial" panose="020B0604020202020204" pitchFamily="34" charset="0"/>
              </a:rPr>
              <a:t>order</a:t>
            </a:r>
            <a:r>
              <a:rPr lang="cs-CZ" altLang="cs-CZ" sz="2200" dirty="0">
                <a:latin typeface="Arial" panose="020B0604020202020204" pitchFamily="34" charset="0"/>
              </a:rPr>
              <a:t> to </a:t>
            </a:r>
            <a:r>
              <a:rPr lang="cs-CZ" altLang="cs-CZ" sz="2200" dirty="0" err="1">
                <a:latin typeface="Arial" panose="020B0604020202020204" pitchFamily="34" charset="0"/>
              </a:rPr>
              <a:t>measure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the</a:t>
            </a:r>
            <a:r>
              <a:rPr lang="cs-CZ" altLang="cs-CZ" sz="2200" dirty="0">
                <a:latin typeface="Arial" panose="020B0604020202020204" pitchFamily="34" charset="0"/>
              </a:rPr>
              <a:t> performance </a:t>
            </a:r>
            <a:r>
              <a:rPr lang="cs-CZ" altLang="cs-CZ" sz="2200" dirty="0" err="1">
                <a:latin typeface="Arial" panose="020B0604020202020204" pitchFamily="34" charset="0"/>
              </a:rPr>
              <a:t>of</a:t>
            </a:r>
            <a:r>
              <a:rPr lang="cs-CZ" altLang="cs-CZ" sz="2200" dirty="0">
                <a:latin typeface="Arial" panose="020B0604020202020204" pitchFamily="34" charset="0"/>
              </a:rPr>
              <a:t> a </a:t>
            </a:r>
            <a:r>
              <a:rPr lang="cs-CZ" altLang="cs-CZ" sz="2200" dirty="0" err="1">
                <a:latin typeface="Arial" panose="020B0604020202020204" pitchFamily="34" charset="0"/>
              </a:rPr>
              <a:t>given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costing</a:t>
            </a:r>
            <a:r>
              <a:rPr lang="cs-CZ" altLang="cs-CZ" sz="2200" dirty="0">
                <a:latin typeface="Arial" panose="020B0604020202020204" pitchFamily="34" charset="0"/>
              </a:rPr>
              <a:t> department.</a:t>
            </a: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en-GB" altLang="cs-CZ" sz="22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236676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MANAGERIAL ACCOUNTING AND COST CONCEPTS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INCREMENTAL (OF DIFFERENTIAL) COSTS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 err="1">
                <a:latin typeface="Arial" panose="020B0604020202020204" pitchFamily="34" charset="0"/>
              </a:rPr>
              <a:t>The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incremental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cost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is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difference</a:t>
            </a:r>
            <a:r>
              <a:rPr lang="cs-CZ" altLang="cs-CZ" sz="2200" dirty="0">
                <a:latin typeface="Arial" panose="020B0604020202020204" pitchFamily="34" charset="0"/>
              </a:rPr>
              <a:t> in </a:t>
            </a:r>
            <a:r>
              <a:rPr lang="cs-CZ" altLang="cs-CZ" sz="2200" dirty="0" err="1">
                <a:latin typeface="Arial" panose="020B0604020202020204" pitchFamily="34" charset="0"/>
              </a:rPr>
              <a:t>costs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between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two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or</a:t>
            </a:r>
            <a:r>
              <a:rPr lang="cs-CZ" altLang="cs-CZ" sz="2200" dirty="0">
                <a:latin typeface="Arial" panose="020B0604020202020204" pitchFamily="34" charset="0"/>
              </a:rPr>
              <a:t> more </a:t>
            </a:r>
            <a:r>
              <a:rPr lang="cs-CZ" altLang="cs-CZ" sz="2200" dirty="0" err="1">
                <a:latin typeface="Arial" panose="020B0604020202020204" pitchFamily="34" charset="0"/>
              </a:rPr>
              <a:t>alternatives</a:t>
            </a:r>
            <a:r>
              <a:rPr lang="cs-CZ" altLang="cs-CZ" sz="2200" dirty="0">
                <a:latin typeface="Arial" panose="020B0604020202020204" pitchFamily="34" charset="0"/>
              </a:rPr>
              <a:t>.</a:t>
            </a:r>
            <a:endParaRPr lang="en-GB" altLang="cs-CZ" sz="22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046824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MANAGERIAL ACCOUNTING AND COST CONCEPTS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SUNK COSTS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1785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 err="1">
                <a:latin typeface="Arial" panose="020B0604020202020204" pitchFamily="34" charset="0"/>
              </a:rPr>
              <a:t>Sunk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costs</a:t>
            </a:r>
            <a:r>
              <a:rPr lang="cs-CZ" altLang="cs-CZ" sz="2200" dirty="0">
                <a:latin typeface="Arial" panose="020B0604020202020204" pitchFamily="34" charset="0"/>
              </a:rPr>
              <a:t> are </a:t>
            </a:r>
            <a:r>
              <a:rPr lang="cs-CZ" altLang="cs-CZ" sz="2200" dirty="0" err="1">
                <a:latin typeface="Arial" panose="020B0604020202020204" pitchFamily="34" charset="0"/>
              </a:rPr>
              <a:t>the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costs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of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resources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that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have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already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been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incurred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whose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total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will</a:t>
            </a:r>
            <a:r>
              <a:rPr lang="cs-CZ" altLang="cs-CZ" sz="2200" dirty="0">
                <a:latin typeface="Arial" panose="020B0604020202020204" pitchFamily="34" charset="0"/>
              </a:rPr>
              <a:t> not </a:t>
            </a:r>
            <a:r>
              <a:rPr lang="cs-CZ" altLang="cs-CZ" sz="2200" dirty="0" err="1">
                <a:latin typeface="Arial" panose="020B0604020202020204" pitchFamily="34" charset="0"/>
              </a:rPr>
              <a:t>be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affected</a:t>
            </a:r>
            <a:r>
              <a:rPr lang="cs-CZ" altLang="cs-CZ" sz="2200" dirty="0">
                <a:latin typeface="Arial" panose="020B0604020202020204" pitchFamily="34" charset="0"/>
              </a:rPr>
              <a:t> by </a:t>
            </a:r>
            <a:r>
              <a:rPr lang="cs-CZ" altLang="cs-CZ" sz="2200" dirty="0" err="1">
                <a:latin typeface="Arial" panose="020B0604020202020204" pitchFamily="34" charset="0"/>
              </a:rPr>
              <a:t>any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decision</a:t>
            </a:r>
            <a:r>
              <a:rPr lang="cs-CZ" altLang="cs-CZ" sz="2200" dirty="0">
                <a:latin typeface="Arial" panose="020B0604020202020204" pitchFamily="34" charset="0"/>
              </a:rPr>
              <a:t> made </a:t>
            </a:r>
            <a:r>
              <a:rPr lang="cs-CZ" altLang="cs-CZ" sz="2200" dirty="0" err="1">
                <a:latin typeface="Arial" panose="020B0604020202020204" pitchFamily="34" charset="0"/>
              </a:rPr>
              <a:t>now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or</a:t>
            </a:r>
            <a:r>
              <a:rPr lang="cs-CZ" altLang="cs-CZ" sz="2200" dirty="0">
                <a:latin typeface="Arial" panose="020B0604020202020204" pitchFamily="34" charset="0"/>
              </a:rPr>
              <a:t> in </a:t>
            </a:r>
            <a:r>
              <a:rPr lang="cs-CZ" altLang="cs-CZ" sz="2200" dirty="0" err="1">
                <a:latin typeface="Arial" panose="020B0604020202020204" pitchFamily="34" charset="0"/>
              </a:rPr>
              <a:t>the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future</a:t>
            </a:r>
            <a:r>
              <a:rPr lang="cs-CZ" altLang="cs-CZ" sz="2200" dirty="0">
                <a:latin typeface="Arial" panose="020B0604020202020204" pitchFamily="34" charset="0"/>
              </a:rPr>
              <a:t>.</a:t>
            </a: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 err="1">
                <a:latin typeface="Arial" panose="020B0604020202020204" pitchFamily="34" charset="0"/>
              </a:rPr>
              <a:t>They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represent</a:t>
            </a:r>
            <a:r>
              <a:rPr lang="cs-CZ" altLang="cs-CZ" sz="2200" dirty="0">
                <a:latin typeface="Arial" panose="020B0604020202020204" pitchFamily="34" charset="0"/>
              </a:rPr>
              <a:t> past </a:t>
            </a:r>
            <a:r>
              <a:rPr lang="cs-CZ" altLang="cs-CZ" sz="2200" dirty="0" err="1">
                <a:latin typeface="Arial" panose="020B0604020202020204" pitchFamily="34" charset="0"/>
              </a:rPr>
              <a:t>or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historical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costs</a:t>
            </a:r>
            <a:r>
              <a:rPr lang="cs-CZ" altLang="cs-CZ" sz="2200" dirty="0">
                <a:latin typeface="Arial" panose="020B0604020202020204" pitchFamily="34" charset="0"/>
              </a:rPr>
              <a:t>.</a:t>
            </a:r>
            <a:endParaRPr lang="en-GB" altLang="cs-CZ" sz="22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537315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MANAGERIAL ACCOUNTING AND COST CONCEPTS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SUNK COST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57554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a sunk cost is a cost that has already been incurred and that cannot be changed by any decision made now or in the future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because sunk costs cannot be changed by any decision, they are not differential costs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and because only differential costs are relevant in a decision, sunk costs should always be ignored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1800" dirty="0">
                <a:latin typeface="Arial" panose="020B0604020202020204" pitchFamily="34" charset="0"/>
              </a:rPr>
              <a:t>To illustrate a sunk cost, assume that a company paid </a:t>
            </a:r>
            <a:r>
              <a:rPr lang="cs-CZ" sz="1800" dirty="0">
                <a:latin typeface="Arial" panose="020B0604020202020204" pitchFamily="34" charset="0"/>
              </a:rPr>
              <a:t>€ </a:t>
            </a:r>
            <a:r>
              <a:rPr lang="en-US" altLang="cs-CZ" sz="1800" dirty="0">
                <a:latin typeface="Arial" panose="020B0604020202020204" pitchFamily="34" charset="0"/>
              </a:rPr>
              <a:t>500 several years ago for a special-purpose machine. The machine was used to make a product that in now obsolete and is no longer being sold. Even though in hindsight purchasing the machine may have been unwise, the </a:t>
            </a:r>
            <a:r>
              <a:rPr lang="cs-CZ" sz="1800" dirty="0">
                <a:latin typeface="Arial" panose="020B0604020202020204" pitchFamily="34" charset="0"/>
              </a:rPr>
              <a:t>€ </a:t>
            </a:r>
            <a:r>
              <a:rPr lang="en-US" altLang="cs-CZ" sz="1800" dirty="0">
                <a:latin typeface="Arial" panose="020B0604020202020204" pitchFamily="34" charset="0"/>
              </a:rPr>
              <a:t>500 cost has already been incurred and cannot be undone. And it would be folly to continue making the obsolete product in a misguided attempt to recover the original cost of the machine. In short, the </a:t>
            </a:r>
            <a:r>
              <a:rPr lang="cs-CZ" sz="1800" dirty="0">
                <a:latin typeface="Arial" panose="020B0604020202020204" pitchFamily="34" charset="0"/>
              </a:rPr>
              <a:t>€ </a:t>
            </a:r>
            <a:r>
              <a:rPr lang="en-US" altLang="cs-CZ" sz="1800" dirty="0">
                <a:latin typeface="Arial" panose="020B0604020202020204" pitchFamily="34" charset="0"/>
              </a:rPr>
              <a:t>500 originally paid for the machine is a sunk cost that should be ignored in current decisions.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GB" altLang="cs-CZ" sz="22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09965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COST CONCEPTS, TERMS, AND CLASSIFICATIONS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COST CLASSIFICATIONS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550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4.	Their behavior in accordance with changes in activity</a:t>
            </a: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	</a:t>
            </a:r>
            <a:r>
              <a:rPr lang="en-US" altLang="cs-CZ" sz="2200" dirty="0">
                <a:latin typeface="Arial" panose="020B0604020202020204" pitchFamily="34" charset="0"/>
              </a:rPr>
              <a:t>a)	Variable costs</a:t>
            </a: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	</a:t>
            </a:r>
            <a:r>
              <a:rPr lang="en-US" altLang="cs-CZ" sz="2200" dirty="0">
                <a:latin typeface="Arial" panose="020B0604020202020204" pitchFamily="34" charset="0"/>
              </a:rPr>
              <a:t>b)	Fixed costs</a:t>
            </a: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	</a:t>
            </a:r>
            <a:r>
              <a:rPr lang="en-US" altLang="cs-CZ" sz="2200" dirty="0">
                <a:latin typeface="Arial" panose="020B0604020202020204" pitchFamily="34" charset="0"/>
              </a:rPr>
              <a:t>c)	Semi-variable costs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5.	Their relevance to control and decision making</a:t>
            </a: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	</a:t>
            </a:r>
            <a:r>
              <a:rPr lang="en-US" altLang="cs-CZ" sz="2200" dirty="0">
                <a:latin typeface="Arial" panose="020B0604020202020204" pitchFamily="34" charset="0"/>
              </a:rPr>
              <a:t>a)	Controllable and non-controllable costs</a:t>
            </a: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	</a:t>
            </a:r>
            <a:r>
              <a:rPr lang="en-US" altLang="cs-CZ" sz="2200" dirty="0">
                <a:latin typeface="Arial" panose="020B0604020202020204" pitchFamily="34" charset="0"/>
              </a:rPr>
              <a:t>b)	Standard costs</a:t>
            </a: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	</a:t>
            </a:r>
            <a:r>
              <a:rPr lang="en-US" altLang="cs-CZ" sz="2200" dirty="0">
                <a:latin typeface="Arial" panose="020B0604020202020204" pitchFamily="34" charset="0"/>
              </a:rPr>
              <a:t>c)	Incremental costs</a:t>
            </a: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	</a:t>
            </a:r>
            <a:r>
              <a:rPr lang="en-US" altLang="cs-CZ" sz="2200" dirty="0">
                <a:latin typeface="Arial" panose="020B0604020202020204" pitchFamily="34" charset="0"/>
              </a:rPr>
              <a:t>d)	Sunk costs</a:t>
            </a: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	</a:t>
            </a:r>
            <a:r>
              <a:rPr lang="en-US" altLang="cs-CZ" sz="2200" dirty="0">
                <a:latin typeface="Arial" panose="020B0604020202020204" pitchFamily="34" charset="0"/>
              </a:rPr>
              <a:t>e)	Opportunity costs</a:t>
            </a: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	</a:t>
            </a:r>
            <a:r>
              <a:rPr lang="en-US" altLang="cs-CZ" sz="2200" dirty="0">
                <a:latin typeface="Arial" panose="020B0604020202020204" pitchFamily="34" charset="0"/>
              </a:rPr>
              <a:t>f)	Relevant costs</a:t>
            </a: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GB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GB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GB" altLang="cs-CZ" sz="22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57113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MANAGERIAL ACCOUNTING AND COST CONCEPTS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OPPORTUNITY COSTS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 err="1">
                <a:latin typeface="Arial" panose="020B0604020202020204" pitchFamily="34" charset="0"/>
              </a:rPr>
              <a:t>An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opportunity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cost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is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the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net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revenue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forgone</a:t>
            </a:r>
            <a:r>
              <a:rPr lang="cs-CZ" altLang="cs-CZ" sz="2200" dirty="0">
                <a:latin typeface="Arial" panose="020B0604020202020204" pitchFamily="34" charset="0"/>
              </a:rPr>
              <a:t> by </a:t>
            </a:r>
            <a:r>
              <a:rPr lang="cs-CZ" altLang="cs-CZ" sz="2200" dirty="0" err="1">
                <a:latin typeface="Arial" panose="020B0604020202020204" pitchFamily="34" charset="0"/>
              </a:rPr>
              <a:t>rejecting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an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alternatives</a:t>
            </a:r>
            <a:r>
              <a:rPr lang="cs-CZ" altLang="cs-CZ" sz="2200" dirty="0">
                <a:latin typeface="Arial" panose="020B0604020202020204" pitchFamily="34" charset="0"/>
              </a:rPr>
              <a:t>.</a:t>
            </a:r>
            <a:endParaRPr lang="en-GB" altLang="cs-CZ" sz="22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714795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MANAGERIAL ACCOUNTING AND COST CONCEPTS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OPPORTUNITY COST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43704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GB" altLang="cs-CZ" sz="2200" dirty="0">
                <a:latin typeface="Arial" panose="020B0604020202020204" pitchFamily="34" charset="0"/>
              </a:rPr>
              <a:t>opportunity cost is the potential benefit that is given up when on alternative is selected over another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GB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GB" altLang="cs-CZ" sz="2200" dirty="0">
                <a:latin typeface="Arial" panose="020B0604020202020204" pitchFamily="34" charset="0"/>
              </a:rPr>
              <a:t>opportunity costs are not usually found in accounting records, but they are costs that must be explicitly considered in every decision a manager makes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GB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GB" altLang="cs-CZ" sz="2200" dirty="0">
                <a:latin typeface="Arial" panose="020B0604020202020204" pitchFamily="34" charset="0"/>
              </a:rPr>
              <a:t>virtually every alternative involves an opportunity cost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GB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GB" altLang="cs-CZ" sz="1800" dirty="0">
                <a:latin typeface="Arial" panose="020B0604020202020204" pitchFamily="34" charset="0"/>
              </a:rPr>
              <a:t>For example, assume that you have a part-time job while attending college that pays </a:t>
            </a:r>
            <a:r>
              <a:rPr lang="en-GB" sz="1800" dirty="0">
                <a:latin typeface="Arial" panose="020B0604020202020204" pitchFamily="34" charset="0"/>
              </a:rPr>
              <a:t>€200 per week. If you spend one week at the beach during spring break without pay, then the €200 in lost wages would be an opportunity cost of taking the week off to be at the beach. </a:t>
            </a:r>
            <a:endParaRPr lang="en-GB" altLang="cs-CZ" sz="18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027220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MANAGERIAL ACCOUNTING AND COST CONCEPTS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RELEVANT COSTS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 err="1">
                <a:latin typeface="Arial" panose="020B0604020202020204" pitchFamily="34" charset="0"/>
              </a:rPr>
              <a:t>Relevant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costs</a:t>
            </a:r>
            <a:r>
              <a:rPr lang="cs-CZ" altLang="cs-CZ" sz="2200" dirty="0">
                <a:latin typeface="Arial" panose="020B0604020202020204" pitchFamily="34" charset="0"/>
              </a:rPr>
              <a:t> are </a:t>
            </a:r>
            <a:r>
              <a:rPr lang="cs-CZ" altLang="cs-CZ" sz="2200" dirty="0" err="1">
                <a:latin typeface="Arial" panose="020B0604020202020204" pitchFamily="34" charset="0"/>
              </a:rPr>
              <a:t>expected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future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costs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that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will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differ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between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alternatives</a:t>
            </a:r>
            <a:r>
              <a:rPr lang="cs-CZ" altLang="cs-CZ" sz="2200" dirty="0">
                <a:latin typeface="Arial" panose="020B0604020202020204" pitchFamily="34" charset="0"/>
              </a:rPr>
              <a:t>.</a:t>
            </a:r>
            <a:endParaRPr lang="en-GB" altLang="cs-CZ" sz="22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148639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Arial" pitchFamily="34" charset="0"/>
                <a:cs typeface="Arial" pitchFamily="34" charset="0"/>
              </a:rPr>
              <a:t>    MANAGERIAL ACCOUNTING AND COST CONCEPTS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PRIME COST AND CONVERSION COST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313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prime cost</a:t>
            </a:r>
            <a:r>
              <a:rPr lang="cs-CZ" altLang="cs-CZ" sz="2200" b="1" dirty="0">
                <a:latin typeface="Arial" panose="020B0604020202020204" pitchFamily="34" charset="0"/>
              </a:rPr>
              <a:t> - </a:t>
            </a:r>
            <a:r>
              <a:rPr lang="en-US" altLang="cs-CZ" sz="2200" b="1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is the sum of direct materials cost and direct labor cost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conversion cost</a:t>
            </a:r>
            <a:r>
              <a:rPr lang="cs-CZ" altLang="cs-CZ" sz="2200" b="1" dirty="0">
                <a:latin typeface="Arial" panose="020B0604020202020204" pitchFamily="34" charset="0"/>
              </a:rPr>
              <a:t> -</a:t>
            </a:r>
            <a:r>
              <a:rPr lang="en-US" altLang="cs-CZ" sz="2200" b="1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is the cum of direct labor cost and manufacturing overhead cost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the term conversion cost is used to describe direct labor and manufacturing overhead because these costs are incurred to convert materials into the finished product</a:t>
            </a:r>
            <a:endParaRPr lang="en-GB" altLang="cs-CZ" sz="22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090816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MANAGERIAL ACCOUNTING AND COST CONCEPTS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SUMMARY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2800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  <a:defRPr/>
            </a:pPr>
            <a:r>
              <a:rPr lang="en-GB" altLang="cs-CZ" sz="2200" i="1" dirty="0">
                <a:latin typeface="Arial" panose="020B0604020202020204" pitchFamily="34" charset="0"/>
              </a:rPr>
              <a:t>Product cost = Direct materials + Direct labour + Manufacturing 			overhead</a:t>
            </a:r>
          </a:p>
          <a:p>
            <a:pPr eaLnBrk="1" hangingPunct="1">
              <a:spcBef>
                <a:spcPct val="0"/>
              </a:spcBef>
              <a:buNone/>
              <a:defRPr/>
            </a:pPr>
            <a:endParaRPr lang="en-GB" altLang="cs-CZ" sz="2200" i="1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en-GB" altLang="cs-CZ" sz="2200" i="1" dirty="0">
                <a:latin typeface="Arial" panose="020B0604020202020204" pitchFamily="34" charset="0"/>
              </a:rPr>
              <a:t>Period cost = Selling expenses + Administrative expenses</a:t>
            </a:r>
          </a:p>
          <a:p>
            <a:pPr eaLnBrk="1" hangingPunct="1">
              <a:spcBef>
                <a:spcPct val="0"/>
              </a:spcBef>
              <a:buNone/>
              <a:defRPr/>
            </a:pPr>
            <a:endParaRPr lang="en-GB" altLang="cs-CZ" sz="2200" i="1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en-GB" altLang="cs-CZ" sz="2200" i="1" dirty="0">
                <a:latin typeface="Arial" panose="020B0604020202020204" pitchFamily="34" charset="0"/>
              </a:rPr>
              <a:t>Conversion cost = Direct labour + Manufacturing overhead</a:t>
            </a:r>
          </a:p>
          <a:p>
            <a:pPr eaLnBrk="1" hangingPunct="1">
              <a:spcBef>
                <a:spcPct val="0"/>
              </a:spcBef>
              <a:buNone/>
              <a:defRPr/>
            </a:pPr>
            <a:endParaRPr lang="en-GB" altLang="cs-CZ" sz="2200" i="1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en-GB" altLang="cs-CZ" sz="2200" i="1" dirty="0">
                <a:latin typeface="Arial" panose="020B0604020202020204" pitchFamily="34" charset="0"/>
              </a:rPr>
              <a:t>Prime cost = Direct materials + Direct labour</a:t>
            </a:r>
          </a:p>
        </p:txBody>
      </p:sp>
    </p:spTree>
    <p:extLst>
      <p:ext uri="{BB962C8B-B14F-4D97-AF65-F5344CB8AC3E}">
        <p14:creationId xmlns:p14="http://schemas.microsoft.com/office/powerpoint/2010/main" val="285274860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00386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2" name="Obdélník 1"/>
          <p:cNvSpPr/>
          <p:nvPr/>
        </p:nvSpPr>
        <p:spPr>
          <a:xfrm>
            <a:off x="1983793" y="3290501"/>
            <a:ext cx="5176417" cy="6001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cs-CZ" sz="33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Thank you for your attention.</a:t>
            </a:r>
            <a:endParaRPr lang="en-US" sz="3300" dirty="0"/>
          </a:p>
        </p:txBody>
      </p:sp>
    </p:spTree>
    <p:extLst>
      <p:ext uri="{BB962C8B-B14F-4D97-AF65-F5344CB8AC3E}">
        <p14:creationId xmlns:p14="http://schemas.microsoft.com/office/powerpoint/2010/main" val="19175301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COST CONCEPTS, TERMS, AND CLASSIFICATIONS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COSTS BY MANAGEMENT FUNCTION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656289"/>
            <a:ext cx="8477250" cy="2800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None/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In a manufacturing firm, costs are divided into two major categories, by the functional activities they are associated with 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None/>
              <a:defRPr/>
            </a:pPr>
            <a:r>
              <a:rPr lang="en-US" altLang="cs-CZ" sz="2200" i="1" dirty="0">
                <a:latin typeface="Arial" panose="020B0604020202020204" pitchFamily="34" charset="0"/>
              </a:rPr>
              <a:t>(1) manufacturing costs and (2) nonmanufacturing costs</a:t>
            </a:r>
            <a:r>
              <a:rPr lang="en-US" altLang="cs-CZ" sz="2200" dirty="0">
                <a:latin typeface="Arial" panose="020B0604020202020204" pitchFamily="34" charset="0"/>
              </a:rPr>
              <a:t>, also called </a:t>
            </a:r>
            <a:r>
              <a:rPr lang="en-US" altLang="cs-CZ" sz="2200" b="1" dirty="0">
                <a:latin typeface="Arial" panose="020B0604020202020204" pitchFamily="34" charset="0"/>
              </a:rPr>
              <a:t>operating expenses.</a:t>
            </a:r>
            <a:endParaRPr lang="en-GB" altLang="cs-CZ" sz="2200" b="1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GB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GB" altLang="cs-CZ" sz="22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58383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MANAGERIAL ACCOUNTING AND COST CONCEPTS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MANUFACTURING COSTS</a:t>
            </a:r>
            <a:endParaRPr lang="en-US" altLang="cs-CZ" sz="2400" b="1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5016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342900" indent="-342900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342900" indent="-342900" algn="just" eaLnBrk="1" hangingPunct="1">
              <a:spcBef>
                <a:spcPct val="0"/>
              </a:spcBef>
              <a:defRPr/>
            </a:pPr>
            <a:r>
              <a:rPr lang="cs-CZ" altLang="cs-CZ" sz="2200" dirty="0" err="1">
                <a:latin typeface="Arial" panose="020B0604020202020204" pitchFamily="34" charset="0"/>
              </a:rPr>
              <a:t>Manufacturing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costs</a:t>
            </a:r>
            <a:r>
              <a:rPr lang="cs-CZ" altLang="cs-CZ" sz="2200" dirty="0">
                <a:latin typeface="Arial" panose="020B0604020202020204" pitchFamily="34" charset="0"/>
              </a:rPr>
              <a:t> are </a:t>
            </a:r>
            <a:r>
              <a:rPr lang="cs-CZ" altLang="cs-CZ" sz="2200" dirty="0" err="1">
                <a:latin typeface="Arial" panose="020B0604020202020204" pitchFamily="34" charset="0"/>
              </a:rPr>
              <a:t>those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costs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associated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with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the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manufacturing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activities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of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the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company</a:t>
            </a:r>
            <a:r>
              <a:rPr lang="cs-CZ" altLang="cs-CZ" sz="2200" dirty="0">
                <a:latin typeface="Arial" panose="020B0604020202020204" pitchFamily="34" charset="0"/>
              </a:rPr>
              <a:t>.</a:t>
            </a:r>
          </a:p>
          <a:p>
            <a:pPr marL="342900" indent="-342900" algn="just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342900" indent="-342900" algn="just" eaLnBrk="1" hangingPunct="1">
              <a:spcBef>
                <a:spcPct val="0"/>
              </a:spcBef>
              <a:defRPr/>
            </a:pPr>
            <a:r>
              <a:rPr lang="cs-CZ" altLang="cs-CZ" sz="2200" dirty="0" err="1">
                <a:latin typeface="Arial" panose="020B0604020202020204" pitchFamily="34" charset="0"/>
              </a:rPr>
              <a:t>Manufacturing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costs</a:t>
            </a:r>
            <a:r>
              <a:rPr lang="cs-CZ" altLang="cs-CZ" sz="2200" dirty="0">
                <a:latin typeface="Arial" panose="020B0604020202020204" pitchFamily="34" charset="0"/>
              </a:rPr>
              <a:t> are </a:t>
            </a:r>
            <a:r>
              <a:rPr lang="cs-CZ" altLang="cs-CZ" sz="2200" dirty="0" err="1">
                <a:latin typeface="Arial" panose="020B0604020202020204" pitchFamily="34" charset="0"/>
              </a:rPr>
              <a:t>subdivided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into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three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categories</a:t>
            </a:r>
            <a:r>
              <a:rPr lang="cs-CZ" altLang="cs-CZ" sz="2200" dirty="0">
                <a:latin typeface="Arial" panose="020B0604020202020204" pitchFamily="34" charset="0"/>
              </a:rPr>
              <a:t>:</a:t>
            </a:r>
          </a:p>
          <a:p>
            <a:pPr marL="342900" indent="-342900" algn="just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1600200" lvl="2" indent="-457200"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altLang="cs-CZ" sz="2000" dirty="0">
                <a:latin typeface="Arial" panose="020B0604020202020204" pitchFamily="34" charset="0"/>
              </a:rPr>
              <a:t>Direct </a:t>
            </a:r>
            <a:r>
              <a:rPr lang="cs-CZ" altLang="cs-CZ" sz="2000" dirty="0" err="1">
                <a:latin typeface="Arial" panose="020B0604020202020204" pitchFamily="34" charset="0"/>
              </a:rPr>
              <a:t>materials</a:t>
            </a:r>
            <a:endParaRPr lang="cs-CZ" altLang="cs-CZ" sz="2000" dirty="0">
              <a:latin typeface="Arial" panose="020B0604020202020204" pitchFamily="34" charset="0"/>
            </a:endParaRPr>
          </a:p>
          <a:p>
            <a:pPr marL="1600200" lvl="2" indent="-457200"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altLang="cs-CZ" sz="2000" dirty="0">
                <a:latin typeface="Arial" panose="020B0604020202020204" pitchFamily="34" charset="0"/>
              </a:rPr>
              <a:t>Direct </a:t>
            </a:r>
            <a:r>
              <a:rPr lang="cs-CZ" altLang="cs-CZ" sz="2000" dirty="0" err="1">
                <a:latin typeface="Arial" panose="020B0604020202020204" pitchFamily="34" charset="0"/>
              </a:rPr>
              <a:t>labour</a:t>
            </a:r>
            <a:endParaRPr lang="cs-CZ" altLang="cs-CZ" sz="2000" dirty="0">
              <a:latin typeface="Arial" panose="020B0604020202020204" pitchFamily="34" charset="0"/>
            </a:endParaRPr>
          </a:p>
          <a:p>
            <a:pPr marL="1600200" lvl="2" indent="-457200"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altLang="cs-CZ" sz="2000" dirty="0" err="1">
                <a:latin typeface="Arial" panose="020B0604020202020204" pitchFamily="34" charset="0"/>
              </a:rPr>
              <a:t>Factory</a:t>
            </a:r>
            <a:r>
              <a:rPr lang="cs-CZ" altLang="cs-CZ" sz="2000" dirty="0">
                <a:latin typeface="Arial" panose="020B0604020202020204" pitchFamily="34" charset="0"/>
              </a:rPr>
              <a:t> </a:t>
            </a:r>
            <a:r>
              <a:rPr lang="cs-CZ" altLang="cs-CZ" sz="2000" dirty="0" err="1">
                <a:latin typeface="Arial" panose="020B0604020202020204" pitchFamily="34" charset="0"/>
              </a:rPr>
              <a:t>overhead</a:t>
            </a:r>
            <a:endParaRPr lang="cs-CZ" altLang="cs-CZ" sz="2000" dirty="0">
              <a:latin typeface="Arial" panose="020B0604020202020204" pitchFamily="34" charset="0"/>
            </a:endParaRPr>
          </a:p>
          <a:p>
            <a:pPr marL="342900" indent="-342900" algn="just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1028700" lvl="1" algn="just" eaLnBrk="1" hangingPunct="1">
              <a:spcBef>
                <a:spcPct val="0"/>
              </a:spcBef>
              <a:buFont typeface="Wingdings" panose="05000000000000000000" pitchFamily="2" charset="2"/>
              <a:buChar char="§"/>
              <a:defRPr/>
            </a:pPr>
            <a:endParaRPr lang="cs-CZ" altLang="cs-CZ" sz="1800" dirty="0">
              <a:latin typeface="Arial" panose="020B0604020202020204" pitchFamily="34" charset="0"/>
            </a:endParaRPr>
          </a:p>
          <a:p>
            <a:pPr marL="342900" indent="-342900" algn="just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342900" indent="-342900" algn="just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  <a:defRPr/>
            </a:pPr>
            <a:endParaRPr lang="en-GB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GB" altLang="cs-CZ" sz="22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80318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MANAGERIAL ACCOUNTING AND COST CONCEPTS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DIRECT MATERIALS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34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Are </a:t>
            </a:r>
            <a:r>
              <a:rPr lang="cs-CZ" altLang="cs-CZ" sz="2200" dirty="0" err="1">
                <a:latin typeface="Arial" panose="020B0604020202020204" pitchFamily="34" charset="0"/>
              </a:rPr>
              <a:t>all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materials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that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become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an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integral</a:t>
            </a:r>
            <a:r>
              <a:rPr lang="cs-CZ" altLang="cs-CZ" sz="2200" dirty="0">
                <a:latin typeface="Arial" panose="020B0604020202020204" pitchFamily="34" charset="0"/>
              </a:rPr>
              <a:t> part </a:t>
            </a:r>
            <a:r>
              <a:rPr lang="cs-CZ" altLang="cs-CZ" sz="2200" dirty="0" err="1">
                <a:latin typeface="Arial" panose="020B0604020202020204" pitchFamily="34" charset="0"/>
              </a:rPr>
              <a:t>of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the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finished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product</a:t>
            </a:r>
            <a:r>
              <a:rPr lang="cs-CZ" altLang="cs-CZ" sz="2200" dirty="0">
                <a:latin typeface="Arial" panose="020B0604020202020204" pitchFamily="34" charset="0"/>
              </a:rPr>
              <a:t>.</a:t>
            </a: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 err="1">
                <a:latin typeface="Arial" panose="020B0604020202020204" pitchFamily="34" charset="0"/>
              </a:rPr>
              <a:t>Examples</a:t>
            </a:r>
            <a:r>
              <a:rPr lang="cs-CZ" altLang="cs-CZ" sz="2200" dirty="0">
                <a:latin typeface="Arial" panose="020B0604020202020204" pitchFamily="34" charset="0"/>
              </a:rPr>
              <a:t> are </a:t>
            </a:r>
            <a:r>
              <a:rPr lang="cs-CZ" altLang="cs-CZ" sz="2200" dirty="0" err="1">
                <a:latin typeface="Arial" panose="020B0604020202020204" pitchFamily="34" charset="0"/>
              </a:rPr>
              <a:t>the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steel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used</a:t>
            </a:r>
            <a:r>
              <a:rPr lang="cs-CZ" altLang="cs-CZ" sz="2200" dirty="0">
                <a:latin typeface="Arial" panose="020B0604020202020204" pitchFamily="34" charset="0"/>
              </a:rPr>
              <a:t> to make </a:t>
            </a:r>
            <a:r>
              <a:rPr lang="cs-CZ" altLang="cs-CZ" sz="2200" dirty="0" err="1">
                <a:latin typeface="Arial" panose="020B0604020202020204" pitchFamily="34" charset="0"/>
              </a:rPr>
              <a:t>an</a:t>
            </a:r>
            <a:r>
              <a:rPr lang="cs-CZ" altLang="cs-CZ" sz="2200" dirty="0">
                <a:latin typeface="Arial" panose="020B0604020202020204" pitchFamily="34" charset="0"/>
              </a:rPr>
              <a:t> automobile and </a:t>
            </a:r>
            <a:r>
              <a:rPr lang="cs-CZ" altLang="cs-CZ" sz="2200" dirty="0" err="1">
                <a:latin typeface="Arial" panose="020B0604020202020204" pitchFamily="34" charset="0"/>
              </a:rPr>
              <a:t>the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wood</a:t>
            </a:r>
            <a:r>
              <a:rPr lang="cs-CZ" altLang="cs-CZ" sz="2200" dirty="0">
                <a:latin typeface="Arial" panose="020B0604020202020204" pitchFamily="34" charset="0"/>
              </a:rPr>
              <a:t> to make </a:t>
            </a:r>
            <a:r>
              <a:rPr lang="cs-CZ" altLang="cs-CZ" sz="2200" dirty="0" err="1">
                <a:latin typeface="Arial" panose="020B0604020202020204" pitchFamily="34" charset="0"/>
              </a:rPr>
              <a:t>furniture</a:t>
            </a:r>
            <a:r>
              <a:rPr lang="cs-CZ" altLang="cs-CZ" sz="2200" dirty="0">
                <a:latin typeface="Arial" panose="020B0604020202020204" pitchFamily="34" charset="0"/>
              </a:rPr>
              <a:t>. </a:t>
            </a: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 err="1">
                <a:latin typeface="Arial" panose="020B0604020202020204" pitchFamily="34" charset="0"/>
              </a:rPr>
              <a:t>For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example</a:t>
            </a:r>
            <a:r>
              <a:rPr lang="cs-CZ" altLang="cs-CZ" sz="2200" dirty="0">
                <a:latin typeface="Arial" panose="020B0604020202020204" pitchFamily="34" charset="0"/>
              </a:rPr>
              <a:t>, </a:t>
            </a:r>
            <a:r>
              <a:rPr lang="cs-CZ" altLang="cs-CZ" sz="2200" dirty="0" err="1">
                <a:latin typeface="Arial" panose="020B0604020202020204" pitchFamily="34" charset="0"/>
              </a:rPr>
              <a:t>glues</a:t>
            </a:r>
            <a:r>
              <a:rPr lang="cs-CZ" altLang="cs-CZ" sz="2200" dirty="0">
                <a:latin typeface="Arial" panose="020B0604020202020204" pitchFamily="34" charset="0"/>
              </a:rPr>
              <a:t>, </a:t>
            </a:r>
            <a:r>
              <a:rPr lang="cs-CZ" altLang="cs-CZ" sz="2200" dirty="0" err="1">
                <a:latin typeface="Arial" panose="020B0604020202020204" pitchFamily="34" charset="0"/>
              </a:rPr>
              <a:t>nails</a:t>
            </a:r>
            <a:r>
              <a:rPr lang="cs-CZ" altLang="cs-CZ" sz="2200" dirty="0">
                <a:latin typeface="Arial" panose="020B0604020202020204" pitchFamily="34" charset="0"/>
              </a:rPr>
              <a:t>, and </a:t>
            </a:r>
            <a:r>
              <a:rPr lang="cs-CZ" altLang="cs-CZ" sz="2200" dirty="0" err="1">
                <a:latin typeface="Arial" panose="020B0604020202020204" pitchFamily="34" charset="0"/>
              </a:rPr>
              <a:t>other</a:t>
            </a:r>
            <a:r>
              <a:rPr lang="cs-CZ" altLang="cs-CZ" sz="2200" dirty="0">
                <a:latin typeface="Arial" panose="020B0604020202020204" pitchFamily="34" charset="0"/>
              </a:rPr>
              <a:t> minor </a:t>
            </a:r>
            <a:r>
              <a:rPr lang="cs-CZ" altLang="cs-CZ" sz="2200" dirty="0" err="1">
                <a:latin typeface="Arial" panose="020B0604020202020204" pitchFamily="34" charset="0"/>
              </a:rPr>
              <a:t>items</a:t>
            </a:r>
            <a:r>
              <a:rPr lang="cs-CZ" altLang="cs-CZ" sz="2200" dirty="0">
                <a:latin typeface="Arial" panose="020B0604020202020204" pitchFamily="34" charset="0"/>
              </a:rPr>
              <a:t> are </a:t>
            </a:r>
            <a:r>
              <a:rPr lang="cs-CZ" altLang="cs-CZ" sz="2200" dirty="0" err="1">
                <a:latin typeface="Arial" panose="020B0604020202020204" pitchFamily="34" charset="0"/>
              </a:rPr>
              <a:t>called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i="1" dirty="0" err="1">
                <a:latin typeface="Arial" panose="020B0604020202020204" pitchFamily="34" charset="0"/>
              </a:rPr>
              <a:t>indirect</a:t>
            </a:r>
            <a:r>
              <a:rPr lang="cs-CZ" altLang="cs-CZ" sz="2200" i="1" dirty="0">
                <a:latin typeface="Arial" panose="020B0604020202020204" pitchFamily="34" charset="0"/>
              </a:rPr>
              <a:t> </a:t>
            </a:r>
            <a:r>
              <a:rPr lang="cs-CZ" altLang="cs-CZ" sz="2200" i="1" dirty="0" err="1">
                <a:latin typeface="Arial" panose="020B0604020202020204" pitchFamily="34" charset="0"/>
              </a:rPr>
              <a:t>materials</a:t>
            </a:r>
            <a:r>
              <a:rPr lang="cs-CZ" altLang="cs-CZ" sz="2200" i="1" dirty="0">
                <a:latin typeface="Arial" panose="020B0604020202020204" pitchFamily="34" charset="0"/>
              </a:rPr>
              <a:t> </a:t>
            </a:r>
            <a:r>
              <a:rPr lang="cs-CZ" altLang="cs-CZ" sz="2200" dirty="0">
                <a:latin typeface="Arial" panose="020B0604020202020204" pitchFamily="34" charset="0"/>
              </a:rPr>
              <a:t>(</a:t>
            </a:r>
            <a:r>
              <a:rPr lang="cs-CZ" altLang="cs-CZ" sz="2200" dirty="0" err="1">
                <a:latin typeface="Arial" panose="020B0604020202020204" pitchFamily="34" charset="0"/>
              </a:rPr>
              <a:t>or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supplies</a:t>
            </a:r>
            <a:r>
              <a:rPr lang="cs-CZ" altLang="cs-CZ" sz="2200" dirty="0">
                <a:latin typeface="Arial" panose="020B0604020202020204" pitchFamily="34" charset="0"/>
              </a:rPr>
              <a:t>) and are </a:t>
            </a:r>
            <a:r>
              <a:rPr lang="cs-CZ" altLang="cs-CZ" sz="2200" dirty="0" err="1">
                <a:latin typeface="Arial" panose="020B0604020202020204" pitchFamily="34" charset="0"/>
              </a:rPr>
              <a:t>classified</a:t>
            </a:r>
            <a:r>
              <a:rPr lang="cs-CZ" altLang="cs-CZ" sz="2200" dirty="0">
                <a:latin typeface="Arial" panose="020B0604020202020204" pitchFamily="34" charset="0"/>
              </a:rPr>
              <a:t> as part </a:t>
            </a:r>
            <a:r>
              <a:rPr lang="cs-CZ" altLang="cs-CZ" sz="2200" dirty="0" err="1">
                <a:latin typeface="Arial" panose="020B0604020202020204" pitchFamily="34" charset="0"/>
              </a:rPr>
              <a:t>of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b="1" dirty="0" err="1">
                <a:latin typeface="Arial" panose="020B0604020202020204" pitchFamily="34" charset="0"/>
              </a:rPr>
              <a:t>factory</a:t>
            </a:r>
            <a:r>
              <a:rPr lang="cs-CZ" altLang="cs-CZ" sz="2200" b="1" dirty="0">
                <a:latin typeface="Arial" panose="020B0604020202020204" pitchFamily="34" charset="0"/>
              </a:rPr>
              <a:t> </a:t>
            </a:r>
            <a:r>
              <a:rPr lang="cs-CZ" altLang="cs-CZ" sz="2200" b="1" dirty="0" err="1">
                <a:latin typeface="Arial" panose="020B0604020202020204" pitchFamily="34" charset="0"/>
              </a:rPr>
              <a:t>overhead</a:t>
            </a:r>
            <a:r>
              <a:rPr lang="cs-CZ" altLang="cs-CZ" sz="2200" b="1" dirty="0">
                <a:latin typeface="Arial" panose="020B0604020202020204" pitchFamily="34" charset="0"/>
              </a:rPr>
              <a:t>. </a:t>
            </a:r>
            <a:endParaRPr lang="en-GB" altLang="cs-CZ" sz="2200" b="1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GB" altLang="cs-CZ" sz="22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01298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MANAGERIAL ACCOUNTING AND COST CONCEPTS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DIRECT LABOUR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2800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 err="1">
                <a:latin typeface="Arial" panose="020B0604020202020204" pitchFamily="34" charset="0"/>
              </a:rPr>
              <a:t>Is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the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labour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that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is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involved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directly</a:t>
            </a:r>
            <a:r>
              <a:rPr lang="cs-CZ" altLang="cs-CZ" sz="2200" dirty="0">
                <a:latin typeface="Arial" panose="020B0604020202020204" pitchFamily="34" charset="0"/>
              </a:rPr>
              <a:t> in </a:t>
            </a:r>
            <a:r>
              <a:rPr lang="cs-CZ" altLang="cs-CZ" sz="2200" dirty="0" err="1">
                <a:latin typeface="Arial" panose="020B0604020202020204" pitchFamily="34" charset="0"/>
              </a:rPr>
              <a:t>making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the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product</a:t>
            </a:r>
            <a:r>
              <a:rPr lang="cs-CZ" altLang="cs-CZ" sz="2200" dirty="0">
                <a:latin typeface="Arial" panose="020B0604020202020204" pitchFamily="34" charset="0"/>
              </a:rPr>
              <a:t>.</a:t>
            </a: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 err="1">
                <a:latin typeface="Arial" panose="020B0604020202020204" pitchFamily="34" charset="0"/>
              </a:rPr>
              <a:t>Examples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of</a:t>
            </a:r>
            <a:r>
              <a:rPr lang="cs-CZ" altLang="cs-CZ" sz="2200" dirty="0">
                <a:latin typeface="Arial" panose="020B0604020202020204" pitchFamily="34" charset="0"/>
              </a:rPr>
              <a:t> direct </a:t>
            </a:r>
            <a:r>
              <a:rPr lang="cs-CZ" altLang="cs-CZ" sz="2200" dirty="0" err="1">
                <a:latin typeface="Arial" panose="020B0604020202020204" pitchFamily="34" charset="0"/>
              </a:rPr>
              <a:t>labour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costs</a:t>
            </a:r>
            <a:r>
              <a:rPr lang="cs-CZ" altLang="cs-CZ" sz="2200" dirty="0">
                <a:latin typeface="Arial" panose="020B0604020202020204" pitchFamily="34" charset="0"/>
              </a:rPr>
              <a:t> are </a:t>
            </a:r>
            <a:r>
              <a:rPr lang="cs-CZ" altLang="cs-CZ" sz="2200" dirty="0" err="1">
                <a:latin typeface="Arial" panose="020B0604020202020204" pitchFamily="34" charset="0"/>
              </a:rPr>
              <a:t>the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wages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of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assembly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workers</a:t>
            </a:r>
            <a:r>
              <a:rPr lang="cs-CZ" altLang="cs-CZ" sz="2200" dirty="0">
                <a:latin typeface="Arial" panose="020B0604020202020204" pitchFamily="34" charset="0"/>
              </a:rPr>
              <a:t> on </a:t>
            </a:r>
            <a:r>
              <a:rPr lang="cs-CZ" altLang="cs-CZ" sz="2200" dirty="0" err="1">
                <a:latin typeface="Arial" panose="020B0604020202020204" pitchFamily="34" charset="0"/>
              </a:rPr>
              <a:t>an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assembly</a:t>
            </a:r>
            <a:r>
              <a:rPr lang="cs-CZ" altLang="cs-CZ" sz="2200" dirty="0">
                <a:latin typeface="Arial" panose="020B0604020202020204" pitchFamily="34" charset="0"/>
              </a:rPr>
              <a:t> line and </a:t>
            </a:r>
            <a:r>
              <a:rPr lang="cs-CZ" altLang="cs-CZ" sz="2200" dirty="0" err="1">
                <a:latin typeface="Arial" panose="020B0604020202020204" pitchFamily="34" charset="0"/>
              </a:rPr>
              <a:t>the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wages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of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machine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tool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operators</a:t>
            </a:r>
            <a:r>
              <a:rPr lang="cs-CZ" altLang="cs-CZ" sz="2200" dirty="0">
                <a:latin typeface="Arial" panose="020B0604020202020204" pitchFamily="34" charset="0"/>
              </a:rPr>
              <a:t> in a </a:t>
            </a:r>
            <a:r>
              <a:rPr lang="cs-CZ" altLang="cs-CZ" sz="2200" dirty="0" err="1">
                <a:latin typeface="Arial" panose="020B0604020202020204" pitchFamily="34" charset="0"/>
              </a:rPr>
              <a:t>machine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shop</a:t>
            </a:r>
            <a:r>
              <a:rPr lang="cs-CZ" altLang="cs-CZ" sz="2200" dirty="0">
                <a:latin typeface="Arial" panose="020B0604020202020204" pitchFamily="34" charset="0"/>
              </a:rPr>
              <a:t>.</a:t>
            </a: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 err="1">
                <a:latin typeface="Arial" panose="020B0604020202020204" pitchFamily="34" charset="0"/>
              </a:rPr>
              <a:t>Indirect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labour</a:t>
            </a:r>
            <a:r>
              <a:rPr lang="cs-CZ" altLang="cs-CZ" sz="2200" dirty="0">
                <a:latin typeface="Arial" panose="020B0604020202020204" pitchFamily="34" charset="0"/>
              </a:rPr>
              <a:t>, such as </a:t>
            </a:r>
            <a:r>
              <a:rPr lang="cs-CZ" altLang="cs-CZ" sz="2200" dirty="0" err="1">
                <a:latin typeface="Arial" panose="020B0604020202020204" pitchFamily="34" charset="0"/>
              </a:rPr>
              <a:t>wages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of</a:t>
            </a:r>
            <a:r>
              <a:rPr lang="cs-CZ" altLang="cs-CZ" sz="2200" dirty="0">
                <a:latin typeface="Arial" panose="020B0604020202020204" pitchFamily="34" charset="0"/>
              </a:rPr>
              <a:t> supervizory </a:t>
            </a:r>
            <a:r>
              <a:rPr lang="cs-CZ" altLang="cs-CZ" sz="2200" dirty="0" err="1">
                <a:latin typeface="Arial" panose="020B0604020202020204" pitchFamily="34" charset="0"/>
              </a:rPr>
              <a:t>personnel</a:t>
            </a:r>
            <a:r>
              <a:rPr lang="cs-CZ" altLang="cs-CZ" sz="2200" dirty="0">
                <a:latin typeface="Arial" panose="020B0604020202020204" pitchFamily="34" charset="0"/>
              </a:rPr>
              <a:t> and </a:t>
            </a:r>
            <a:r>
              <a:rPr lang="cs-CZ" altLang="cs-CZ" sz="2200" dirty="0" err="1">
                <a:latin typeface="Arial" panose="020B0604020202020204" pitchFamily="34" charset="0"/>
              </a:rPr>
              <a:t>janitors</a:t>
            </a:r>
            <a:r>
              <a:rPr lang="cs-CZ" altLang="cs-CZ" sz="2200" dirty="0">
                <a:latin typeface="Arial" panose="020B0604020202020204" pitchFamily="34" charset="0"/>
              </a:rPr>
              <a:t>, </a:t>
            </a:r>
            <a:r>
              <a:rPr lang="cs-CZ" altLang="cs-CZ" sz="2200" dirty="0" err="1">
                <a:latin typeface="Arial" panose="020B0604020202020204" pitchFamily="34" charset="0"/>
              </a:rPr>
              <a:t>is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classified</a:t>
            </a:r>
            <a:r>
              <a:rPr lang="cs-CZ" altLang="cs-CZ" sz="2200" dirty="0">
                <a:latin typeface="Arial" panose="020B0604020202020204" pitchFamily="34" charset="0"/>
              </a:rPr>
              <a:t> as part </a:t>
            </a:r>
            <a:r>
              <a:rPr lang="cs-CZ" altLang="cs-CZ" sz="2200" dirty="0" err="1">
                <a:latin typeface="Arial" panose="020B0604020202020204" pitchFamily="34" charset="0"/>
              </a:rPr>
              <a:t>of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factory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overhead</a:t>
            </a:r>
            <a:r>
              <a:rPr lang="cs-CZ" altLang="cs-CZ" sz="2200" dirty="0">
                <a:latin typeface="Arial" panose="020B0604020202020204" pitchFamily="34" charset="0"/>
              </a:rPr>
              <a:t>.</a:t>
            </a:r>
            <a:endParaRPr lang="en-GB" altLang="cs-CZ" sz="22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26728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MANAGERIAL ACCOUNTING AND COST CONCEPTS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FACTORY OVERHEAD	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2800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 err="1">
                <a:latin typeface="Arial" panose="020B0604020202020204" pitchFamily="34" charset="0"/>
              </a:rPr>
              <a:t>Can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be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defined</a:t>
            </a:r>
            <a:r>
              <a:rPr lang="cs-CZ" altLang="cs-CZ" sz="2200" dirty="0">
                <a:latin typeface="Arial" panose="020B0604020202020204" pitchFamily="34" charset="0"/>
              </a:rPr>
              <a:t> as </a:t>
            </a:r>
            <a:r>
              <a:rPr lang="cs-CZ" altLang="cs-CZ" sz="2200" dirty="0" err="1">
                <a:latin typeface="Arial" panose="020B0604020202020204" pitchFamily="34" charset="0"/>
              </a:rPr>
              <a:t>including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all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costs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of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manufacturing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expect</a:t>
            </a:r>
            <a:r>
              <a:rPr lang="cs-CZ" altLang="cs-CZ" sz="2200" dirty="0">
                <a:latin typeface="Arial" panose="020B0604020202020204" pitchFamily="34" charset="0"/>
              </a:rPr>
              <a:t> direct </a:t>
            </a:r>
            <a:r>
              <a:rPr lang="cs-CZ" altLang="cs-CZ" sz="2200" dirty="0" err="1">
                <a:latin typeface="Arial" panose="020B0604020202020204" pitchFamily="34" charset="0"/>
              </a:rPr>
              <a:t>materials</a:t>
            </a:r>
            <a:r>
              <a:rPr lang="cs-CZ" altLang="cs-CZ" sz="2200" dirty="0">
                <a:latin typeface="Arial" panose="020B0604020202020204" pitchFamily="34" charset="0"/>
              </a:rPr>
              <a:t> and direct </a:t>
            </a:r>
            <a:r>
              <a:rPr lang="cs-CZ" altLang="cs-CZ" sz="2200" dirty="0" err="1">
                <a:latin typeface="Arial" panose="020B0604020202020204" pitchFamily="34" charset="0"/>
              </a:rPr>
              <a:t>labour</a:t>
            </a:r>
            <a:r>
              <a:rPr lang="cs-CZ" altLang="cs-CZ" sz="2200" dirty="0">
                <a:latin typeface="Arial" panose="020B0604020202020204" pitchFamily="34" charset="0"/>
              </a:rPr>
              <a:t>.</a:t>
            </a: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 err="1">
                <a:latin typeface="Arial" panose="020B0604020202020204" pitchFamily="34" charset="0"/>
              </a:rPr>
              <a:t>Some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of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the</a:t>
            </a:r>
            <a:r>
              <a:rPr lang="cs-CZ" altLang="cs-CZ" sz="2200" dirty="0">
                <a:latin typeface="Arial" panose="020B0604020202020204" pitchFamily="34" charset="0"/>
              </a:rPr>
              <a:t> many </a:t>
            </a:r>
            <a:r>
              <a:rPr lang="cs-CZ" altLang="cs-CZ" sz="2200" dirty="0" err="1">
                <a:latin typeface="Arial" panose="020B0604020202020204" pitchFamily="34" charset="0"/>
              </a:rPr>
              <a:t>examples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include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depreciation</a:t>
            </a:r>
            <a:r>
              <a:rPr lang="cs-CZ" altLang="cs-CZ" sz="2200" dirty="0">
                <a:latin typeface="Arial" panose="020B0604020202020204" pitchFamily="34" charset="0"/>
              </a:rPr>
              <a:t>, rent, </a:t>
            </a:r>
            <a:r>
              <a:rPr lang="cs-CZ" altLang="cs-CZ" sz="2200" dirty="0" err="1">
                <a:latin typeface="Arial" panose="020B0604020202020204" pitchFamily="34" charset="0"/>
              </a:rPr>
              <a:t>taxes</a:t>
            </a:r>
            <a:r>
              <a:rPr lang="cs-CZ" altLang="cs-CZ" sz="2200" dirty="0">
                <a:latin typeface="Arial" panose="020B0604020202020204" pitchFamily="34" charset="0"/>
              </a:rPr>
              <a:t>, </a:t>
            </a:r>
            <a:r>
              <a:rPr lang="cs-CZ" altLang="cs-CZ" sz="2200" dirty="0" err="1">
                <a:latin typeface="Arial" panose="020B0604020202020204" pitchFamily="34" charset="0"/>
              </a:rPr>
              <a:t>insurance</a:t>
            </a:r>
            <a:r>
              <a:rPr lang="cs-CZ" altLang="cs-CZ" sz="2200" dirty="0">
                <a:latin typeface="Arial" panose="020B0604020202020204" pitchFamily="34" charset="0"/>
              </a:rPr>
              <a:t>, </a:t>
            </a:r>
            <a:r>
              <a:rPr lang="cs-CZ" altLang="cs-CZ" sz="2200" dirty="0" err="1">
                <a:latin typeface="Arial" panose="020B0604020202020204" pitchFamily="34" charset="0"/>
              </a:rPr>
              <a:t>fringe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benefits</a:t>
            </a:r>
            <a:r>
              <a:rPr lang="cs-CZ" altLang="cs-CZ" sz="2200" dirty="0">
                <a:latin typeface="Arial" panose="020B0604020202020204" pitchFamily="34" charset="0"/>
              </a:rPr>
              <a:t>, </a:t>
            </a:r>
            <a:r>
              <a:rPr lang="cs-CZ" altLang="cs-CZ" sz="2200" dirty="0" err="1">
                <a:latin typeface="Arial" panose="020B0604020202020204" pitchFamily="34" charset="0"/>
              </a:rPr>
              <a:t>payroll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taxes</a:t>
            </a:r>
            <a:r>
              <a:rPr lang="cs-CZ" altLang="cs-CZ" sz="2200" dirty="0">
                <a:latin typeface="Arial" panose="020B0604020202020204" pitchFamily="34" charset="0"/>
              </a:rPr>
              <a:t>, and </a:t>
            </a:r>
            <a:r>
              <a:rPr lang="cs-CZ" altLang="cs-CZ" sz="2200" dirty="0" err="1">
                <a:latin typeface="Arial" panose="020B0604020202020204" pitchFamily="34" charset="0"/>
              </a:rPr>
              <a:t>cost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of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idle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time</a:t>
            </a:r>
            <a:r>
              <a:rPr lang="cs-CZ" altLang="cs-CZ" sz="2200" dirty="0">
                <a:latin typeface="Arial" panose="020B0604020202020204" pitchFamily="34" charset="0"/>
              </a:rPr>
              <a:t>.</a:t>
            </a: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 err="1">
                <a:latin typeface="Arial" panose="020B0604020202020204" pitchFamily="34" charset="0"/>
              </a:rPr>
              <a:t>Factory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overhead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is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also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called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i="1" dirty="0" err="1">
                <a:latin typeface="Arial" panose="020B0604020202020204" pitchFamily="34" charset="0"/>
              </a:rPr>
              <a:t>manufacturing</a:t>
            </a:r>
            <a:r>
              <a:rPr lang="cs-CZ" altLang="cs-CZ" sz="2200" i="1" dirty="0">
                <a:latin typeface="Arial" panose="020B0604020202020204" pitchFamily="34" charset="0"/>
              </a:rPr>
              <a:t> </a:t>
            </a:r>
            <a:r>
              <a:rPr lang="cs-CZ" altLang="cs-CZ" sz="2200" i="1" dirty="0" err="1">
                <a:latin typeface="Arial" panose="020B0604020202020204" pitchFamily="34" charset="0"/>
              </a:rPr>
              <a:t>overhead</a:t>
            </a:r>
            <a:r>
              <a:rPr lang="cs-CZ" altLang="cs-CZ" sz="2200" i="1" dirty="0">
                <a:latin typeface="Arial" panose="020B0604020202020204" pitchFamily="34" charset="0"/>
              </a:rPr>
              <a:t>, </a:t>
            </a:r>
            <a:r>
              <a:rPr lang="cs-CZ" altLang="cs-CZ" sz="2200" i="1" dirty="0" err="1">
                <a:latin typeface="Arial" panose="020B0604020202020204" pitchFamily="34" charset="0"/>
              </a:rPr>
              <a:t>indirect</a:t>
            </a:r>
            <a:r>
              <a:rPr lang="cs-CZ" altLang="cs-CZ" sz="2200" i="1" dirty="0">
                <a:latin typeface="Arial" panose="020B0604020202020204" pitchFamily="34" charset="0"/>
              </a:rPr>
              <a:t> </a:t>
            </a:r>
            <a:r>
              <a:rPr lang="cs-CZ" altLang="cs-CZ" sz="2200" i="1" dirty="0" err="1">
                <a:latin typeface="Arial" panose="020B0604020202020204" pitchFamily="34" charset="0"/>
              </a:rPr>
              <a:t>manufacturing</a:t>
            </a:r>
            <a:r>
              <a:rPr lang="cs-CZ" altLang="cs-CZ" sz="2200" i="1" dirty="0">
                <a:latin typeface="Arial" panose="020B0604020202020204" pitchFamily="34" charset="0"/>
              </a:rPr>
              <a:t> </a:t>
            </a:r>
            <a:r>
              <a:rPr lang="cs-CZ" altLang="cs-CZ" sz="2200" i="1" dirty="0" err="1">
                <a:latin typeface="Arial" panose="020B0604020202020204" pitchFamily="34" charset="0"/>
              </a:rPr>
              <a:t>expenses</a:t>
            </a:r>
            <a:r>
              <a:rPr lang="cs-CZ" altLang="cs-CZ" sz="2200" i="1" dirty="0">
                <a:latin typeface="Arial" panose="020B0604020202020204" pitchFamily="34" charset="0"/>
              </a:rPr>
              <a:t> and </a:t>
            </a:r>
            <a:r>
              <a:rPr lang="cs-CZ" altLang="cs-CZ" sz="2200" i="1" dirty="0" err="1">
                <a:latin typeface="Arial" panose="020B0604020202020204" pitchFamily="34" charset="0"/>
              </a:rPr>
              <a:t>factory</a:t>
            </a:r>
            <a:r>
              <a:rPr lang="cs-CZ" altLang="cs-CZ" sz="2200" i="1" dirty="0">
                <a:latin typeface="Arial" panose="020B0604020202020204" pitchFamily="34" charset="0"/>
              </a:rPr>
              <a:t> </a:t>
            </a:r>
            <a:r>
              <a:rPr lang="cs-CZ" altLang="cs-CZ" sz="2200" i="1" dirty="0" err="1">
                <a:latin typeface="Arial" panose="020B0604020202020204" pitchFamily="34" charset="0"/>
              </a:rPr>
              <a:t>burden</a:t>
            </a:r>
            <a:r>
              <a:rPr lang="cs-CZ" altLang="cs-CZ" sz="2200" i="1" dirty="0">
                <a:latin typeface="Arial" panose="020B0604020202020204" pitchFamily="34" charset="0"/>
              </a:rPr>
              <a:t>.</a:t>
            </a:r>
            <a:endParaRPr lang="en-GB" altLang="cs-CZ" sz="2200" i="1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17716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MANAGERIAL ACCOUNTING AND COST CONCEPTS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PRIME COSTS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20675" y="2055299"/>
            <a:ext cx="847725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Direct </a:t>
            </a:r>
            <a:r>
              <a:rPr lang="cs-CZ" altLang="cs-CZ" sz="2200" dirty="0" err="1">
                <a:latin typeface="Arial" panose="020B0604020202020204" pitchFamily="34" charset="0"/>
              </a:rPr>
              <a:t>materials</a:t>
            </a:r>
            <a:r>
              <a:rPr lang="cs-CZ" altLang="cs-CZ" sz="2200" dirty="0">
                <a:latin typeface="Arial" panose="020B0604020202020204" pitchFamily="34" charset="0"/>
              </a:rPr>
              <a:t> and direct </a:t>
            </a:r>
            <a:r>
              <a:rPr lang="cs-CZ" altLang="cs-CZ" sz="2200" dirty="0" err="1">
                <a:latin typeface="Arial" panose="020B0604020202020204" pitchFamily="34" charset="0"/>
              </a:rPr>
              <a:t>labour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when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combined</a:t>
            </a:r>
            <a:r>
              <a:rPr lang="cs-CZ" altLang="cs-CZ" sz="2200" dirty="0">
                <a:latin typeface="Arial" panose="020B0604020202020204" pitchFamily="34" charset="0"/>
              </a:rPr>
              <a:t> are </a:t>
            </a:r>
            <a:r>
              <a:rPr lang="cs-CZ" altLang="cs-CZ" sz="2200" dirty="0" err="1">
                <a:latin typeface="Arial" panose="020B0604020202020204" pitchFamily="34" charset="0"/>
              </a:rPr>
              <a:t>called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b="1" dirty="0">
                <a:latin typeface="Arial" panose="020B0604020202020204" pitchFamily="34" charset="0"/>
              </a:rPr>
              <a:t>prime </a:t>
            </a:r>
            <a:r>
              <a:rPr lang="cs-CZ" altLang="cs-CZ" sz="2200" b="1" dirty="0" err="1">
                <a:latin typeface="Arial" panose="020B0604020202020204" pitchFamily="34" charset="0"/>
              </a:rPr>
              <a:t>costs</a:t>
            </a:r>
            <a:endParaRPr lang="en-GB" altLang="cs-CZ" sz="2200" b="1" i="1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300396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_OPF_návrh [režim kompatibility]" id="{F70FC462-D9F3-4EB2-B923-5E5330675293}" vid="{CCD9E1B5-EE89-42D1-936D-BB4AE5A7B3F6}"/>
    </a:ext>
  </a:extLst>
</a:theme>
</file>

<file path=ppt/theme/theme2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šablona</Template>
  <TotalTime>2120</TotalTime>
  <Words>1820</Words>
  <Application>Microsoft Office PowerPoint</Application>
  <PresentationFormat>Předvádění na obrazovce (4:3)</PresentationFormat>
  <Paragraphs>263</Paragraphs>
  <Slides>35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35</vt:i4>
      </vt:variant>
    </vt:vector>
  </HeadingPairs>
  <TitlesOfParts>
    <vt:vector size="42" baseType="lpstr">
      <vt:lpstr>Arial</vt:lpstr>
      <vt:lpstr>Calibri</vt:lpstr>
      <vt:lpstr>Calibri Light</vt:lpstr>
      <vt:lpstr>Times New Roman</vt:lpstr>
      <vt:lpstr>Wingdings</vt:lpstr>
      <vt:lpstr>Motiv sady Office</vt:lpstr>
      <vt:lpstr>Vlastní návrh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Roman Šperka</dc:creator>
  <cp:lastModifiedBy>student</cp:lastModifiedBy>
  <cp:revision>110</cp:revision>
  <dcterms:created xsi:type="dcterms:W3CDTF">2016-03-17T12:08:01Z</dcterms:created>
  <dcterms:modified xsi:type="dcterms:W3CDTF">2023-10-23T06:48:31Z</dcterms:modified>
</cp:coreProperties>
</file>