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94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292" r:id="rId1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92" y="40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02.11.2023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atin typeface="Arial" pitchFamily="34" charset="0"/>
                <a:cs typeface="Arial" pitchFamily="34" charset="0"/>
              </a:rPr>
              <a:t>COST</a:t>
            </a:r>
            <a:r>
              <a:rPr lang="cs-CZ" sz="3600" b="1" dirty="0">
                <a:latin typeface="Arial" pitchFamily="34" charset="0"/>
                <a:cs typeface="Arial" pitchFamily="34" charset="0"/>
              </a:rPr>
              <a:t>-VOLUME-PROFIT AND BREAK-EVEN ANALYSIS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1800" dirty="0">
                <a:latin typeface="Arial" panose="020B0604020202020204" pitchFamily="34" charset="0"/>
              </a:rPr>
              <a:t>Ing. </a:t>
            </a:r>
            <a:r>
              <a:rPr lang="cs-CZ" altLang="cs-CZ" sz="1800" dirty="0">
                <a:latin typeface="Arial" panose="020B0604020202020204" pitchFamily="34" charset="0"/>
              </a:rPr>
              <a:t>Markéta </a:t>
            </a:r>
            <a:r>
              <a:rPr lang="cs-CZ" altLang="cs-CZ" sz="1800" dirty="0" err="1">
                <a:latin typeface="Arial" panose="020B0604020202020204" pitchFamily="34" charset="0"/>
              </a:rPr>
              <a:t>Skupieňová</a:t>
            </a:r>
            <a:r>
              <a:rPr lang="cs-CZ" altLang="cs-CZ" sz="1800" dirty="0">
                <a:latin typeface="Arial" panose="020B0604020202020204" pitchFamily="34" charset="0"/>
              </a:rPr>
              <a:t>, Ph.D.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>
                <a:latin typeface="Arial" panose="020B0604020202020204" pitchFamily="34" charset="0"/>
              </a:rPr>
              <a:t>MANAGERIAL ACCOUNTING</a:t>
            </a:r>
            <a:r>
              <a:rPr lang="en-GB" altLang="cs-CZ" sz="1800" dirty="0">
                <a:latin typeface="Arial" panose="020B0604020202020204" pitchFamily="34" charset="0"/>
              </a:rPr>
              <a:t>/</a:t>
            </a:r>
            <a:r>
              <a:rPr lang="cs-CZ" altLang="cs-CZ" sz="1800" dirty="0">
                <a:latin typeface="Arial" panose="020B0604020202020204" pitchFamily="34" charset="0"/>
              </a:rPr>
              <a:t>NANMU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-VOLUME-PROFIT AND BREAK-EVEN 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BREAK-EVEN POINT – THE CONTRIBUTION MARGIN APPROACH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20675" y="1351556"/>
                <a:ext cx="8477250" cy="5353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None/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contribution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margin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approach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,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another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technique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for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computing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break-even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point,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based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on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solving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cost-volume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equation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.</a:t>
                </a:r>
              </a:p>
              <a:p>
                <a:pPr marL="342900" indent="-342900" algn="ctr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ctr" eaLnBrk="1" hangingPunct="1">
                  <a:spcBef>
                    <a:spcPct val="0"/>
                  </a:spcBef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𝐵𝐸𝑃</m:t>
                        </m:r>
                      </m:sub>
                    </m:sSub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𝐹𝑖𝑥𝑒𝑑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𝑐𝑜𝑠𝑡𝑠</m:t>
                        </m:r>
                      </m:num>
                      <m:den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𝑢𝑛𝑖𝑡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𝑠𝑒𝑙𝑙𝑖𝑛𝑔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𝑝𝑟𝑖𝑐𝑒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𝑢𝑛𝑖𝑡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𝑣𝑎𝑟𝑖𝑎𝑏𝑙𝑒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</m:den>
                    </m:f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𝐹𝐶</m:t>
                        </m:r>
                      </m:num>
                      <m:den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den>
                    </m:f>
                  </m:oMath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ctr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ctr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BEP in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dollars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= BEP in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units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en-GB" altLang="cs-CZ" sz="2200" dirty="0">
                    <a:latin typeface="Arial" panose="020B0604020202020204" pitchFamily="34" charset="0"/>
                  </a:rPr>
                  <a:t>*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unit sales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price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or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ctr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BEP in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dollars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20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altLang="cs-CZ" sz="2200" b="0" i="0" smtClean="0">
                            <a:latin typeface="Cambria Math" panose="02040503050406030204" pitchFamily="18" charset="0"/>
                          </a:rPr>
                          <m:t>Fixed</m:t>
                        </m:r>
                        <m:r>
                          <a:rPr lang="cs-CZ" altLang="cs-CZ" sz="22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altLang="cs-CZ" sz="2200" b="0" i="0" smtClean="0">
                            <a:latin typeface="Cambria Math" panose="02040503050406030204" pitchFamily="18" charset="0"/>
                          </a:rPr>
                          <m:t>costs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altLang="cs-CZ" sz="2200" b="0" i="0" smtClean="0">
                            <a:latin typeface="Cambria Math" panose="02040503050406030204" pitchFamily="18" charset="0"/>
                          </a:rPr>
                          <m:t>CM</m:t>
                        </m:r>
                        <m:r>
                          <a:rPr lang="cs-CZ" altLang="cs-CZ" sz="22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altLang="cs-CZ" sz="2200" b="0" i="0" smtClean="0">
                            <a:latin typeface="Cambria Math" panose="02040503050406030204" pitchFamily="18" charset="0"/>
                          </a:rPr>
                          <m:t>ratio</m:t>
                        </m:r>
                      </m:den>
                    </m:f>
                  </m:oMath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BEP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with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profit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𝐹𝑖𝑥𝑒𝑑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𝑐𝑜𝑠𝑡𝑠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𝑡𝑎𝑟𝑔𝑒𝑡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𝑝𝑟𝑜𝑓𝑖𝑡</m:t>
                        </m:r>
                      </m:num>
                      <m:den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𝑢𝑛𝑖𝑡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𝑠𝑒𝑙𝑙𝑖𝑛𝑔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𝑝𝑟𝑖𝑐𝑒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cs-CZ" altLang="cs-CZ" sz="2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altLang="cs-CZ" sz="22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𝑢𝑛𝑖𝑡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𝑣𝑎𝑟𝑖𝑎𝑏𝑙𝑒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𝑐𝑜𝑠𝑡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675" y="1351556"/>
                <a:ext cx="8477250" cy="5353581"/>
              </a:xfrm>
              <a:prstGeom prst="rect">
                <a:avLst/>
              </a:prstGeom>
              <a:blipFill>
                <a:blip r:embed="rId2"/>
                <a:stretch>
                  <a:fillRect l="-863" r="-9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8600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-VOLUME-PROFIT AND BREAK-EVEN 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MARGIN OF SAFETY (MS)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20675" y="1351556"/>
                <a:ext cx="8477250" cy="56969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None/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margin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safety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a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measure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difference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between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actual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level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sales and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break-even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sales.</a:t>
                </a: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It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amount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by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which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sales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revenue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may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drop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before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losses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begin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, and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expressed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as a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percentage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budgeted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sales:</a:t>
                </a: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ctr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MS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𝐵𝑢𝑑𝑔𝑒𝑡𝑒𝑑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𝑠𝑎𝑙𝑒𝑠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𝑏𝑟𝑒𝑎𝑘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𝑒𝑣𝑒𝑛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𝑠𝑎𝑙𝑒𝑠</m:t>
                        </m:r>
                      </m:num>
                      <m:den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𝐵𝑢𝑑𝑔𝑒𝑡𝑒𝑑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𝑠𝑎𝑙𝑒𝑠</m:t>
                        </m:r>
                      </m:den>
                    </m:f>
                  </m:oMath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margin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safety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often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used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as a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measure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risk.</a:t>
                </a:r>
              </a:p>
              <a:p>
                <a:pPr marL="342900" indent="-342900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larger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ratio,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safer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situation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,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sinced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there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less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risk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reaching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break-even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point.</a:t>
                </a: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675" y="1351556"/>
                <a:ext cx="8477250" cy="5696944"/>
              </a:xfrm>
              <a:prstGeom prst="rect">
                <a:avLst/>
              </a:prstGeom>
              <a:blipFill>
                <a:blip r:embed="rId2"/>
                <a:stretch>
                  <a:fillRect l="-863" r="-9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4438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00386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5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2" name="Obdélník 1"/>
          <p:cNvSpPr/>
          <p:nvPr/>
        </p:nvSpPr>
        <p:spPr>
          <a:xfrm>
            <a:off x="1983793" y="3290501"/>
            <a:ext cx="5176417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cs-CZ" sz="33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your attention.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191753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-VOLUME-PROFIT AND BREAK-EVEN 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COST-VOLUME-PROFIT (CVP) ANALYSIS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656289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CVP analysis, together with cost </a:t>
            </a:r>
            <a:r>
              <a:rPr lang="en-GB" altLang="cs-CZ" sz="2200" dirty="0" err="1">
                <a:latin typeface="Arial" panose="020B0604020202020204" pitchFamily="34" charset="0"/>
              </a:rPr>
              <a:t>behavior</a:t>
            </a:r>
            <a:r>
              <a:rPr lang="en-GB" altLang="cs-CZ" sz="2200" dirty="0">
                <a:latin typeface="Arial" panose="020B0604020202020204" pitchFamily="34" charset="0"/>
              </a:rPr>
              <a:t> information, helps managers perform many useful analyses.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More specifically, it looks at the effects on profits of changes in such factors as variable costs, fixed costs, selling prices, volume, and mix of products sold.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By studying the relationships among costs, sales and net income, management is better able to cope with many planning decisions. 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838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-VOLUME-PROFIT AND BREAK-EVEN 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BREAK-EVEN ANALYSIS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656289"/>
            <a:ext cx="847725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Break-even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analysis</a:t>
            </a:r>
            <a:r>
              <a:rPr lang="cs-CZ" altLang="cs-CZ" sz="2200" dirty="0">
                <a:latin typeface="Arial" panose="020B0604020202020204" pitchFamily="34" charset="0"/>
              </a:rPr>
              <a:t>, a </a:t>
            </a:r>
            <a:r>
              <a:rPr lang="cs-CZ" altLang="cs-CZ" sz="2200" dirty="0" err="1">
                <a:latin typeface="Arial" panose="020B0604020202020204" pitchFamily="34" charset="0"/>
              </a:rPr>
              <a:t>branch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CVP </a:t>
            </a:r>
            <a:r>
              <a:rPr lang="cs-CZ" altLang="cs-CZ" sz="2200" dirty="0" err="1">
                <a:latin typeface="Arial" panose="020B0604020202020204" pitchFamily="34" charset="0"/>
              </a:rPr>
              <a:t>analysis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determines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break-even</a:t>
            </a:r>
            <a:r>
              <a:rPr lang="cs-CZ" altLang="cs-CZ" sz="2200" dirty="0">
                <a:latin typeface="Arial" panose="020B0604020202020204" pitchFamily="34" charset="0"/>
              </a:rPr>
              <a:t> sales, </a:t>
            </a:r>
            <a:r>
              <a:rPr lang="cs-CZ" altLang="cs-CZ" sz="2200" dirty="0" err="1">
                <a:latin typeface="Arial" panose="020B0604020202020204" pitchFamily="34" charset="0"/>
              </a:rPr>
              <a:t>which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level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sales </a:t>
            </a:r>
            <a:r>
              <a:rPr lang="cs-CZ" altLang="cs-CZ" sz="2200" dirty="0" err="1">
                <a:latin typeface="Arial" panose="020B0604020202020204" pitchFamily="34" charset="0"/>
              </a:rPr>
              <a:t>at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which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total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equal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total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revenue</a:t>
            </a:r>
            <a:r>
              <a:rPr lang="cs-CZ" altLang="cs-CZ" sz="2200" dirty="0">
                <a:latin typeface="Arial" panose="020B0604020202020204" pitchFamily="34" charset="0"/>
              </a:rPr>
              <a:t>. 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08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-VOLUME-PROFIT AND BREAK-EVEN 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QUESTIONS ANSWERED BY CVP ANALYSIS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656289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en-GB" altLang="cs-CZ" sz="2200" dirty="0">
                <a:latin typeface="Arial" panose="020B0604020202020204" pitchFamily="34" charset="0"/>
              </a:rPr>
              <a:t>CVP analysis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tries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answer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following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questions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What</a:t>
            </a:r>
            <a:r>
              <a:rPr lang="cs-CZ" altLang="cs-CZ" sz="2200" dirty="0">
                <a:latin typeface="Arial" panose="020B0604020202020204" pitchFamily="34" charset="0"/>
              </a:rPr>
              <a:t> sales </a:t>
            </a:r>
            <a:r>
              <a:rPr lang="cs-CZ" altLang="cs-CZ" sz="2200" dirty="0" err="1">
                <a:latin typeface="Arial" panose="020B0604020202020204" pitchFamily="34" charset="0"/>
              </a:rPr>
              <a:t>volume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required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break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even</a:t>
            </a:r>
            <a:r>
              <a:rPr lang="cs-CZ" altLang="cs-CZ" sz="2200" dirty="0">
                <a:latin typeface="Arial" panose="020B0604020202020204" pitchFamily="34" charset="0"/>
              </a:rPr>
              <a:t>?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What</a:t>
            </a:r>
            <a:r>
              <a:rPr lang="cs-CZ" altLang="cs-CZ" sz="2200" dirty="0">
                <a:latin typeface="Arial" panose="020B0604020202020204" pitchFamily="34" charset="0"/>
              </a:rPr>
              <a:t> sales </a:t>
            </a:r>
            <a:r>
              <a:rPr lang="cs-CZ" altLang="cs-CZ" sz="2200" dirty="0" err="1">
                <a:latin typeface="Arial" panose="020B0604020202020204" pitchFamily="34" charset="0"/>
              </a:rPr>
              <a:t>volume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necessary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order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earn</a:t>
            </a:r>
            <a:r>
              <a:rPr lang="cs-CZ" altLang="cs-CZ" sz="2200" dirty="0">
                <a:latin typeface="Arial" panose="020B0604020202020204" pitchFamily="34" charset="0"/>
              </a:rPr>
              <a:t> a </a:t>
            </a:r>
            <a:r>
              <a:rPr lang="cs-CZ" altLang="cs-CZ" sz="2200" dirty="0" err="1">
                <a:latin typeface="Arial" panose="020B0604020202020204" pitchFamily="34" charset="0"/>
              </a:rPr>
              <a:t>desired</a:t>
            </a:r>
            <a:r>
              <a:rPr lang="cs-CZ" altLang="cs-CZ" sz="2200" dirty="0">
                <a:latin typeface="Arial" panose="020B0604020202020204" pitchFamily="34" charset="0"/>
              </a:rPr>
              <a:t> profit?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What</a:t>
            </a:r>
            <a:r>
              <a:rPr lang="cs-CZ" altLang="cs-CZ" sz="2200" dirty="0">
                <a:latin typeface="Arial" panose="020B0604020202020204" pitchFamily="34" charset="0"/>
              </a:rPr>
              <a:t> profit </a:t>
            </a:r>
            <a:r>
              <a:rPr lang="cs-CZ" altLang="cs-CZ" sz="2200" dirty="0" err="1">
                <a:latin typeface="Arial" panose="020B0604020202020204" pitchFamily="34" charset="0"/>
              </a:rPr>
              <a:t>can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expected</a:t>
            </a:r>
            <a:r>
              <a:rPr lang="cs-CZ" altLang="cs-CZ" sz="2200" dirty="0">
                <a:latin typeface="Arial" panose="020B0604020202020204" pitchFamily="34" charset="0"/>
              </a:rPr>
              <a:t> on a </a:t>
            </a:r>
            <a:r>
              <a:rPr lang="cs-CZ" altLang="cs-CZ" sz="2200" dirty="0" err="1">
                <a:latin typeface="Arial" panose="020B0604020202020204" pitchFamily="34" charset="0"/>
              </a:rPr>
              <a:t>given</a:t>
            </a:r>
            <a:r>
              <a:rPr lang="cs-CZ" altLang="cs-CZ" sz="2200" dirty="0">
                <a:latin typeface="Arial" panose="020B0604020202020204" pitchFamily="34" charset="0"/>
              </a:rPr>
              <a:t> sales </a:t>
            </a:r>
            <a:r>
              <a:rPr lang="cs-CZ" altLang="cs-CZ" sz="2200" dirty="0" err="1">
                <a:latin typeface="Arial" panose="020B0604020202020204" pitchFamily="34" charset="0"/>
              </a:rPr>
              <a:t>volume</a:t>
            </a:r>
            <a:r>
              <a:rPr lang="cs-CZ" altLang="cs-CZ" sz="2200" dirty="0">
                <a:latin typeface="Arial" panose="020B0604020202020204" pitchFamily="34" charset="0"/>
              </a:rPr>
              <a:t>?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How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would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changes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selling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fixed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costs,m</a:t>
            </a:r>
            <a:r>
              <a:rPr lang="cs-CZ" altLang="cs-CZ" sz="2200" dirty="0">
                <a:latin typeface="Arial" panose="020B0604020202020204" pitchFamily="34" charset="0"/>
              </a:rPr>
              <a:t> and output </a:t>
            </a:r>
            <a:r>
              <a:rPr lang="cs-CZ" altLang="cs-CZ" sz="2200" dirty="0" err="1">
                <a:latin typeface="Arial" panose="020B0604020202020204" pitchFamily="34" charset="0"/>
              </a:rPr>
              <a:t>affect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profits</a:t>
            </a:r>
            <a:r>
              <a:rPr lang="cs-CZ" altLang="cs-CZ" sz="2200" dirty="0">
                <a:latin typeface="Arial" panose="020B0604020202020204" pitchFamily="34" charset="0"/>
              </a:rPr>
              <a:t>?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How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would</a:t>
            </a:r>
            <a:r>
              <a:rPr lang="cs-CZ" altLang="cs-CZ" sz="2200" dirty="0">
                <a:latin typeface="Arial" panose="020B0604020202020204" pitchFamily="34" charset="0"/>
              </a:rPr>
              <a:t> a </a:t>
            </a:r>
            <a:r>
              <a:rPr lang="cs-CZ" altLang="cs-CZ" sz="2200" dirty="0" err="1">
                <a:latin typeface="Arial" panose="020B0604020202020204" pitchFamily="34" charset="0"/>
              </a:rPr>
              <a:t>change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mix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products</a:t>
            </a:r>
            <a:r>
              <a:rPr lang="cs-CZ" altLang="cs-CZ" sz="2200" dirty="0">
                <a:latin typeface="Arial" panose="020B0604020202020204" pitchFamily="34" charset="0"/>
              </a:rPr>
              <a:t> sold </a:t>
            </a:r>
            <a:r>
              <a:rPr lang="cs-CZ" altLang="cs-CZ" sz="2200" dirty="0" err="1">
                <a:latin typeface="Arial" panose="020B0604020202020204" pitchFamily="34" charset="0"/>
              </a:rPr>
              <a:t>affect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break-even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target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income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volume</a:t>
            </a:r>
            <a:r>
              <a:rPr lang="cs-CZ" altLang="cs-CZ" sz="2200" dirty="0">
                <a:latin typeface="Arial" panose="020B0604020202020204" pitchFamily="34" charset="0"/>
              </a:rPr>
              <a:t> and profit </a:t>
            </a:r>
            <a:r>
              <a:rPr lang="cs-CZ" altLang="cs-CZ" sz="2200" dirty="0" err="1">
                <a:latin typeface="Arial" panose="020B0604020202020204" pitchFamily="34" charset="0"/>
              </a:rPr>
              <a:t>potential</a:t>
            </a:r>
            <a:r>
              <a:rPr lang="cs-CZ" altLang="cs-CZ" sz="2200" dirty="0">
                <a:latin typeface="Arial" panose="020B0604020202020204" pitchFamily="34" charset="0"/>
              </a:rPr>
              <a:t>?</a:t>
            </a: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290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-VOLUME-PROFIT AND BREAK-EVEN 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CONTRIBUTION MARGIN (CM)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656289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contribution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margin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excess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sales (S) </a:t>
            </a:r>
            <a:r>
              <a:rPr lang="cs-CZ" altLang="cs-CZ" sz="2200" dirty="0" err="1">
                <a:latin typeface="Arial" panose="020B0604020202020204" pitchFamily="34" charset="0"/>
              </a:rPr>
              <a:t>over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(VC)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product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amount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money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available</a:t>
            </a:r>
            <a:r>
              <a:rPr lang="cs-CZ" altLang="cs-CZ" sz="2200" dirty="0">
                <a:latin typeface="Arial" panose="020B0604020202020204" pitchFamily="34" charset="0"/>
              </a:rPr>
              <a:t> to </a:t>
            </a:r>
            <a:r>
              <a:rPr lang="cs-CZ" altLang="cs-CZ" sz="2200" dirty="0" err="1">
                <a:latin typeface="Arial" panose="020B0604020202020204" pitchFamily="34" charset="0"/>
              </a:rPr>
              <a:t>cover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fixed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(FC) and to </a:t>
            </a:r>
            <a:r>
              <a:rPr lang="cs-CZ" altLang="cs-CZ" sz="2200" dirty="0" err="1">
                <a:latin typeface="Arial" panose="020B0604020202020204" pitchFamily="34" charset="0"/>
              </a:rPr>
              <a:t>generate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profits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ctr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CM = sales (S) –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 (VC)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13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-VOLUME-PROFIT AND BREAK-EVEN 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UNIT CONTRIBUTION MARGIN (CM)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656289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unit </a:t>
            </a:r>
            <a:r>
              <a:rPr lang="cs-CZ" altLang="cs-CZ" sz="2200" dirty="0" err="1">
                <a:latin typeface="Arial" panose="020B0604020202020204" pitchFamily="34" charset="0"/>
              </a:rPr>
              <a:t>contribution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margin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excess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unit </a:t>
            </a:r>
            <a:r>
              <a:rPr lang="cs-CZ" altLang="cs-CZ" sz="2200" dirty="0" err="1">
                <a:latin typeface="Arial" panose="020B0604020202020204" pitchFamily="34" charset="0"/>
              </a:rPr>
              <a:t>selling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cs-CZ" altLang="cs-CZ" sz="2200" dirty="0">
                <a:latin typeface="Arial" panose="020B0604020202020204" pitchFamily="34" charset="0"/>
              </a:rPr>
              <a:t> (p) </a:t>
            </a:r>
            <a:r>
              <a:rPr lang="cs-CZ" altLang="cs-CZ" sz="2200" dirty="0" err="1">
                <a:latin typeface="Arial" panose="020B0604020202020204" pitchFamily="34" charset="0"/>
              </a:rPr>
              <a:t>over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unit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(v)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ctr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Unit CM = unit </a:t>
            </a:r>
            <a:r>
              <a:rPr lang="cs-CZ" altLang="cs-CZ" sz="2200" dirty="0" err="1">
                <a:latin typeface="Arial" panose="020B0604020202020204" pitchFamily="34" charset="0"/>
              </a:rPr>
              <a:t>selling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price</a:t>
            </a:r>
            <a:r>
              <a:rPr lang="cs-CZ" altLang="cs-CZ" sz="2200" dirty="0">
                <a:latin typeface="Arial" panose="020B0604020202020204" pitchFamily="34" charset="0"/>
              </a:rPr>
              <a:t> (p) – unit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</a:t>
            </a:r>
            <a:r>
              <a:rPr lang="cs-CZ" altLang="cs-CZ" sz="2200" dirty="0">
                <a:latin typeface="Arial" panose="020B0604020202020204" pitchFamily="34" charset="0"/>
              </a:rPr>
              <a:t> (v)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635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-VOLUME-PROFIT AND BREAK-EVEN 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CONTRIBUTION MARGIN RATIO (CM ratio)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20675" y="1351556"/>
                <a:ext cx="8477250" cy="55064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just" eaLnBrk="1" hangingPunct="1">
                  <a:spcBef>
                    <a:spcPct val="0"/>
                  </a:spcBef>
                  <a:buNone/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contribution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margin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ratio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contribution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margin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as a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percentage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sales,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i.e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.,</a:t>
                </a: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ctr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CM ratio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𝐶𝑀</m:t>
                        </m:r>
                      </m:num>
                      <m:den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𝑉𝐶</m:t>
                        </m:r>
                      </m:num>
                      <m:den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𝑉𝐶</m:t>
                        </m:r>
                      </m:num>
                      <m:den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CM ratio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can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also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be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computed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using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 per-unit data as </a:t>
                </a:r>
                <a:r>
                  <a:rPr lang="cs-CZ" altLang="cs-CZ" sz="2200" dirty="0" err="1">
                    <a:latin typeface="Arial" panose="020B0604020202020204" pitchFamily="34" charset="0"/>
                  </a:rPr>
                  <a:t>follows</a:t>
                </a:r>
                <a:r>
                  <a:rPr lang="cs-CZ" altLang="cs-CZ" sz="2200" dirty="0">
                    <a:latin typeface="Arial" panose="020B0604020202020204" pitchFamily="34" charset="0"/>
                  </a:rPr>
                  <a:t>:</a:t>
                </a: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ctr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>
                    <a:latin typeface="Arial" panose="020B0604020202020204" pitchFamily="34" charset="0"/>
                  </a:rPr>
                  <a:t>CM ratio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𝑈𝑛𝑖𝑡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𝐶𝑀</m:t>
                        </m:r>
                      </m:num>
                      <m:den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cs-CZ" altLang="cs-CZ" sz="2200" b="0" i="1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num>
                      <m:den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just" eaLnBrk="1" hangingPunct="1">
                  <a:spcBef>
                    <a:spcPct val="0"/>
                  </a:spcBef>
                  <a:buNone/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marL="342900" indent="-34290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>
                    <a:latin typeface="Arial" panose="020B0604020202020204" pitchFamily="34" charset="0"/>
                  </a:rPr>
                  <a:t>For example, if variable costs account for 70 percent of the price, the CM ratio is 30 percent. </a:t>
                </a: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just" eaLnBrk="1" hangingPunct="1">
                  <a:spcBef>
                    <a:spcPct val="0"/>
                  </a:spcBef>
                  <a:buNone/>
                  <a:defRPr/>
                </a:pPr>
                <a:endParaRPr lang="en-GB" altLang="cs-CZ" sz="2200" dirty="0">
                  <a:latin typeface="Arial" panose="020B0604020202020204" pitchFamily="34" charset="0"/>
                </a:endParaRPr>
              </a:p>
              <a:p>
                <a:pPr eaLnBrk="1" hangingPunct="1">
                  <a:spcBef>
                    <a:spcPct val="0"/>
                  </a:spcBef>
                  <a:buFont typeface="Arial" panose="020B0604020202020204" pitchFamily="34" charset="0"/>
                  <a:buNone/>
                  <a:defRPr/>
                </a:pPr>
                <a:endParaRPr lang="en-GB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675" y="1351556"/>
                <a:ext cx="8477250" cy="5506444"/>
              </a:xfrm>
              <a:prstGeom prst="rect">
                <a:avLst/>
              </a:prstGeom>
              <a:blipFill>
                <a:blip r:embed="rId2"/>
                <a:stretch>
                  <a:fillRect l="-863" r="-9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992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-VOLUME-PROFIT AND BREAK-EVEN 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BREAK-EVEN ANALYSIS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0675" y="1351556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break-even</a:t>
            </a:r>
            <a:r>
              <a:rPr lang="cs-CZ" altLang="cs-CZ" sz="2200" dirty="0">
                <a:latin typeface="Arial" panose="020B0604020202020204" pitchFamily="34" charset="0"/>
              </a:rPr>
              <a:t> point,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point </a:t>
            </a:r>
            <a:r>
              <a:rPr lang="cs-CZ" altLang="cs-CZ" sz="2200" dirty="0" err="1">
                <a:latin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</a:rPr>
              <a:t> no profit and no </a:t>
            </a:r>
            <a:r>
              <a:rPr lang="cs-CZ" altLang="cs-CZ" sz="2200" dirty="0" err="1">
                <a:latin typeface="Arial" panose="020B0604020202020204" pitchFamily="34" charset="0"/>
              </a:rPr>
              <a:t>loss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provides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managers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with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insights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into</a:t>
            </a:r>
            <a:r>
              <a:rPr lang="cs-CZ" altLang="cs-CZ" sz="2200" dirty="0">
                <a:latin typeface="Arial" panose="020B0604020202020204" pitchFamily="34" charset="0"/>
              </a:rPr>
              <a:t> profit </a:t>
            </a:r>
            <a:r>
              <a:rPr lang="cs-CZ" altLang="cs-CZ" sz="2200" dirty="0" err="1">
                <a:latin typeface="Arial" panose="020B0604020202020204" pitchFamily="34" charset="0"/>
              </a:rPr>
              <a:t>planning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It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can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computed</a:t>
            </a:r>
            <a:r>
              <a:rPr lang="cs-CZ" altLang="cs-CZ" sz="2200" dirty="0">
                <a:latin typeface="Arial" panose="020B0604020202020204" pitchFamily="34" charset="0"/>
              </a:rPr>
              <a:t> in </a:t>
            </a:r>
            <a:r>
              <a:rPr lang="cs-CZ" altLang="cs-CZ" sz="2200" dirty="0" err="1">
                <a:latin typeface="Arial" panose="020B0604020202020204" pitchFamily="34" charset="0"/>
              </a:rPr>
              <a:t>three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different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ways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1085850" lvl="1" indent="-342900" algn="just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equation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approach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085850" lvl="1" indent="-342900" algn="just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contribution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approach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1085850" lvl="1" indent="-342900" algn="just"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graphical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approach</a:t>
            </a:r>
            <a:endParaRPr lang="en-GB" altLang="cs-CZ" sz="22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06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COST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-VOLUME-PROFIT AND BREAK-EVEN ANALYSIS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>
                <a:latin typeface="Arial" panose="020B0604020202020204" pitchFamily="34" charset="0"/>
              </a:rPr>
              <a:t>BREAK-EVEN POINT – THE EQUATION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20675" y="1351556"/>
            <a:ext cx="847725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equation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approach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based</a:t>
            </a:r>
            <a:r>
              <a:rPr lang="cs-CZ" altLang="cs-CZ" sz="2200" dirty="0">
                <a:latin typeface="Arial" panose="020B0604020202020204" pitchFamily="34" charset="0"/>
              </a:rPr>
              <a:t> on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cost-volume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equation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which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shows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relationships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among</a:t>
            </a:r>
            <a:r>
              <a:rPr lang="cs-CZ" altLang="cs-CZ" sz="2200" dirty="0">
                <a:latin typeface="Arial" panose="020B0604020202020204" pitchFamily="34" charset="0"/>
              </a:rPr>
              <a:t> sales, </a:t>
            </a:r>
            <a:r>
              <a:rPr lang="cs-CZ" altLang="cs-CZ" sz="2200" dirty="0" err="1">
                <a:latin typeface="Arial" panose="020B0604020202020204" pitchFamily="34" charset="0"/>
              </a:rPr>
              <a:t>variable</a:t>
            </a:r>
            <a:r>
              <a:rPr lang="cs-CZ" altLang="cs-CZ" sz="2200" dirty="0">
                <a:latin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</a:rPr>
              <a:t>fixed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costs</a:t>
            </a:r>
            <a:r>
              <a:rPr lang="cs-CZ" altLang="cs-CZ" sz="2200" dirty="0">
                <a:latin typeface="Arial" panose="020B0604020202020204" pitchFamily="34" charset="0"/>
              </a:rPr>
              <a:t>, and profit. 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ctr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 = VC + FC + profit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At </a:t>
            </a:r>
            <a:r>
              <a:rPr lang="cs-CZ" altLang="cs-CZ" sz="2200" dirty="0" err="1">
                <a:latin typeface="Arial" panose="020B0604020202020204" pitchFamily="34" charset="0"/>
              </a:rPr>
              <a:t>the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break-even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volume</a:t>
            </a:r>
            <a:r>
              <a:rPr lang="cs-CZ" altLang="cs-CZ" sz="2200" dirty="0">
                <a:latin typeface="Arial" panose="020B0604020202020204" pitchFamily="34" charset="0"/>
              </a:rPr>
              <a:t>: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ctr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 = VC + FC + 0  </a:t>
            </a: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r>
              <a:rPr lang="cs-CZ" altLang="cs-CZ" sz="2200" dirty="0" err="1">
                <a:latin typeface="Arial" panose="020B0604020202020204" pitchFamily="34" charset="0"/>
              </a:rPr>
              <a:t>or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342900" indent="-342900" algn="ctr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Profit = S – VC – FC</a:t>
            </a:r>
          </a:p>
          <a:p>
            <a:pPr marL="342900" indent="-342900" algn="ctr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0 = P</a:t>
            </a:r>
            <a:r>
              <a:rPr lang="en-GB" altLang="cs-CZ" sz="2200" dirty="0">
                <a:latin typeface="Arial" panose="020B0604020202020204" pitchFamily="34" charset="0"/>
              </a:rPr>
              <a:t>*</a:t>
            </a:r>
            <a:r>
              <a:rPr lang="cs-CZ" altLang="cs-CZ" sz="2200" dirty="0">
                <a:latin typeface="Arial" panose="020B0604020202020204" pitchFamily="34" charset="0"/>
              </a:rPr>
              <a:t>Q – v</a:t>
            </a:r>
            <a:r>
              <a:rPr lang="en-GB" altLang="cs-CZ" sz="2200" dirty="0">
                <a:latin typeface="Arial" panose="020B0604020202020204" pitchFamily="34" charset="0"/>
              </a:rPr>
              <a:t>*</a:t>
            </a:r>
            <a:r>
              <a:rPr lang="cs-CZ" altLang="cs-CZ" sz="2200" dirty="0">
                <a:latin typeface="Arial" panose="020B0604020202020204" pitchFamily="34" charset="0"/>
              </a:rPr>
              <a:t>Q – FC</a:t>
            </a:r>
          </a:p>
        </p:txBody>
      </p:sp>
    </p:spTree>
    <p:extLst>
      <p:ext uri="{BB962C8B-B14F-4D97-AF65-F5344CB8AC3E}">
        <p14:creationId xmlns:p14="http://schemas.microsoft.com/office/powerpoint/2010/main" val="32387749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2228</TotalTime>
  <Words>703</Words>
  <Application>Microsoft Office PowerPoint</Application>
  <PresentationFormat>Předvádění na obrazovce (4:3)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Markéta Skupieňová</cp:lastModifiedBy>
  <cp:revision>133</cp:revision>
  <dcterms:created xsi:type="dcterms:W3CDTF">2016-03-17T12:08:01Z</dcterms:created>
  <dcterms:modified xsi:type="dcterms:W3CDTF">2023-11-02T11:30:39Z</dcterms:modified>
</cp:coreProperties>
</file>