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94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292" r:id="rId14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  <a:srgbClr val="9C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92" y="40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DD7FA-A0FA-4012-A98F-15A09618F799}" type="datetimeFigureOut">
              <a:rPr lang="cs-CZ"/>
              <a:pPr>
                <a:defRPr/>
              </a:pPr>
              <a:t>02.11.2023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ADDDF-1264-4F28-8338-EC1E07F3DEE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712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2B50E-3DA8-4309-9076-4D02E7FD53CC}" type="datetimeFigureOut">
              <a:rPr lang="cs-CZ"/>
              <a:pPr>
                <a:defRPr/>
              </a:pPr>
              <a:t>02.11.2023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B83C9-5B4C-4800-9FD3-945C60804B3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021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E6D05-4501-4B0C-91E8-06A0EFE8D207}" type="datetimeFigureOut">
              <a:rPr lang="cs-CZ"/>
              <a:pPr>
                <a:defRPr/>
              </a:pPr>
              <a:t>02.11.2023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71501-7BD9-4790-9FCF-670D1CE8DC9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58189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004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76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283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126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946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140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052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76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700F2-724B-4B1E-B123-094AE7CD8C2F}" type="datetimeFigureOut">
              <a:rPr lang="cs-CZ"/>
              <a:pPr>
                <a:defRPr/>
              </a:pPr>
              <a:t>02.11.2023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F7D87-A4E6-4B6E-9D27-4FA8003DE0F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052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289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38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33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BFADF-DDC1-4400-8B64-5715C51EA3D1}" type="datetimeFigureOut">
              <a:rPr lang="cs-CZ"/>
              <a:pPr>
                <a:defRPr/>
              </a:pPr>
              <a:t>02.11.2023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3CB71-E416-464C-86CB-A55091E5F1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9535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AE38D-4CF5-4C80-ABE4-FD162976B94B}" type="datetimeFigureOut">
              <a:rPr lang="cs-CZ"/>
              <a:pPr>
                <a:defRPr/>
              </a:pPr>
              <a:t>02.11.2023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58CE5-2EB2-412A-9C0F-D009C00C834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208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E249-19AE-459C-A3E5-D1C2CC123D00}" type="datetimeFigureOut">
              <a:rPr lang="cs-CZ"/>
              <a:pPr>
                <a:defRPr/>
              </a:pPr>
              <a:t>02.11.2023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7C48E-035A-429E-9ADF-79C48A0AD2F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82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BDA44-4CAA-4345-A756-4703360EE242}" type="datetimeFigureOut">
              <a:rPr lang="cs-CZ"/>
              <a:pPr>
                <a:defRPr/>
              </a:pPr>
              <a:t>02.11.2023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A00D4-7926-404C-B321-BFF026D8C31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3352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782F0-DC46-4F00-81DD-2ACBA3C3B310}" type="datetimeFigureOut">
              <a:rPr lang="cs-CZ"/>
              <a:pPr>
                <a:defRPr/>
              </a:pPr>
              <a:t>02.11.2023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82D61-01CE-4948-92AE-A6ED95CD8D1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6688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3C5B-64DA-40ED-9576-975ED67AA1C3}" type="datetimeFigureOut">
              <a:rPr lang="cs-CZ"/>
              <a:pPr>
                <a:defRPr/>
              </a:pPr>
              <a:t>02.11.2023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33F4D-D45C-4D32-B9B4-4DB8B4F8A3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510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4C866-D28D-46D0-B7D5-63035B3504AF}" type="datetimeFigureOut">
              <a:rPr lang="cs-CZ"/>
              <a:pPr>
                <a:defRPr/>
              </a:pPr>
              <a:t>02.11.2023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421B-2210-4A7E-ABDE-6C42E3F47FF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531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90FB15-455F-4099-B3EC-126F10F4A8D9}" type="datetimeFigureOut">
              <a:rPr lang="cs-CZ"/>
              <a:pPr>
                <a:defRPr/>
              </a:pPr>
              <a:t>02.11.2023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F082D34-91F0-4445-8CCE-2A9DBE25484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B6CF5-6D0E-4832-A128-5D76418DBB90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01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atin typeface="Arial" pitchFamily="34" charset="0"/>
                <a:cs typeface="Arial" pitchFamily="34" charset="0"/>
              </a:rPr>
              <a:t>COST</a:t>
            </a:r>
            <a:r>
              <a:rPr lang="cs-CZ" sz="3600" b="1" dirty="0">
                <a:latin typeface="Arial" pitchFamily="34" charset="0"/>
                <a:cs typeface="Arial" pitchFamily="34" charset="0"/>
              </a:rPr>
              <a:t>-VOLUME-PROFIT AND BREAK-EVEN ANALYSIS</a:t>
            </a:r>
            <a:endParaRPr lang="en-GB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cs-CZ" sz="1800" dirty="0">
                <a:latin typeface="Arial" panose="020B0604020202020204" pitchFamily="34" charset="0"/>
              </a:rPr>
              <a:t>Ing. </a:t>
            </a:r>
            <a:r>
              <a:rPr lang="cs-CZ" altLang="cs-CZ" sz="1800" dirty="0">
                <a:latin typeface="Arial" panose="020B0604020202020204" pitchFamily="34" charset="0"/>
              </a:rPr>
              <a:t>Markéta </a:t>
            </a:r>
            <a:r>
              <a:rPr lang="cs-CZ" altLang="cs-CZ" sz="1800" dirty="0" err="1">
                <a:latin typeface="Arial" panose="020B0604020202020204" pitchFamily="34" charset="0"/>
              </a:rPr>
              <a:t>Skupieňová</a:t>
            </a:r>
            <a:r>
              <a:rPr lang="cs-CZ" altLang="cs-CZ" sz="1800" dirty="0">
                <a:latin typeface="Arial" panose="020B0604020202020204" pitchFamily="34" charset="0"/>
              </a:rPr>
              <a:t>, Ph.D.</a:t>
            </a:r>
            <a:endParaRPr lang="en-GB" altLang="cs-CZ" sz="18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>
                <a:latin typeface="Arial" panose="020B0604020202020204" pitchFamily="34" charset="0"/>
              </a:rPr>
              <a:t>MANAGERIAL ACCOUNTING</a:t>
            </a:r>
            <a:r>
              <a:rPr lang="en-GB" altLang="cs-CZ" sz="1800" dirty="0">
                <a:latin typeface="Arial" panose="020B0604020202020204" pitchFamily="34" charset="0"/>
              </a:rPr>
              <a:t>/</a:t>
            </a:r>
            <a:r>
              <a:rPr lang="cs-CZ" altLang="cs-CZ" sz="1800" dirty="0">
                <a:latin typeface="Arial" panose="020B0604020202020204" pitchFamily="34" charset="0"/>
              </a:rPr>
              <a:t>NANMU</a:t>
            </a:r>
            <a:endParaRPr lang="en-GB" altLang="cs-CZ" sz="18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28" y="185153"/>
            <a:ext cx="2668801" cy="205492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COST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-VOLUME-PROFIT AND BREAK-EVEN 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BREAK-EVEN POINT – THE CONTRIBUTION MARGIN APPROACH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20675" y="1351556"/>
                <a:ext cx="8477250" cy="53535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just" eaLnBrk="1" hangingPunct="1">
                  <a:spcBef>
                    <a:spcPct val="0"/>
                  </a:spcBef>
                  <a:buNone/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contribution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margin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approach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,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another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technique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for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computing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break-even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point,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based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on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solving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cost-volume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equation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.</a:t>
                </a:r>
              </a:p>
              <a:p>
                <a:pPr marL="342900" indent="-342900" algn="ctr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ctr" eaLnBrk="1" hangingPunct="1">
                  <a:spcBef>
                    <a:spcPct val="0"/>
                  </a:spcBef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altLang="cs-CZ" sz="2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𝐵𝐸𝑃</m:t>
                        </m:r>
                      </m:sub>
                    </m:sSub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𝐹𝑖𝑥𝑒𝑑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𝑐𝑜𝑠𝑡𝑠</m:t>
                        </m:r>
                      </m:num>
                      <m:den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𝑢𝑛𝑖𝑡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𝑠𝑒𝑙𝑙𝑖𝑛𝑔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𝑝𝑟𝑖𝑐𝑒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𝑢𝑛𝑖𝑡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𝑣𝑎𝑟𝑖𝑎𝑏𝑙𝑒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𝑐𝑜𝑠𝑡</m:t>
                        </m:r>
                      </m:den>
                    </m:f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𝐹𝐶</m:t>
                        </m:r>
                      </m:num>
                      <m:den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den>
                    </m:f>
                  </m:oMath>
                </a14:m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ctr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ctr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>
                    <a:latin typeface="Arial" panose="020B0604020202020204" pitchFamily="34" charset="0"/>
                  </a:rPr>
                  <a:t>BEP in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dollars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= BEP in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units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GB" altLang="cs-CZ" sz="2200" dirty="0">
                    <a:latin typeface="Arial" panose="020B0604020202020204" pitchFamily="34" charset="0"/>
                  </a:rPr>
                  <a:t>*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unit sales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price</a:t>
                </a: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:r>
                  <a:rPr lang="cs-CZ" altLang="cs-CZ" sz="2200" dirty="0" err="1">
                    <a:latin typeface="Arial" panose="020B0604020202020204" pitchFamily="34" charset="0"/>
                  </a:rPr>
                  <a:t>or</a:t>
                </a: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ctr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>
                    <a:latin typeface="Arial" panose="020B0604020202020204" pitchFamily="34" charset="0"/>
                  </a:rPr>
                  <a:t>BEP in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dollars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altLang="cs-CZ" sz="22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altLang="cs-CZ" sz="2200" b="0" i="0" smtClean="0">
                            <a:latin typeface="Cambria Math" panose="02040503050406030204" pitchFamily="18" charset="0"/>
                          </a:rPr>
                          <m:t>Fixed</m:t>
                        </m:r>
                        <m:r>
                          <a:rPr lang="cs-CZ" altLang="cs-CZ" sz="22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cs-CZ" altLang="cs-CZ" sz="2200" b="0" i="0" smtClean="0">
                            <a:latin typeface="Cambria Math" panose="02040503050406030204" pitchFamily="18" charset="0"/>
                          </a:rPr>
                          <m:t>costs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altLang="cs-CZ" sz="2200" b="0" i="0" smtClean="0">
                            <a:latin typeface="Cambria Math" panose="02040503050406030204" pitchFamily="18" charset="0"/>
                          </a:rPr>
                          <m:t>CM</m:t>
                        </m:r>
                        <m:r>
                          <a:rPr lang="cs-CZ" altLang="cs-CZ" sz="22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cs-CZ" altLang="cs-CZ" sz="2200" b="0" i="0" smtClean="0">
                            <a:latin typeface="Cambria Math" panose="02040503050406030204" pitchFamily="18" charset="0"/>
                          </a:rPr>
                          <m:t>ratio</m:t>
                        </m:r>
                      </m:den>
                    </m:f>
                  </m:oMath>
                </a14:m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>
                    <a:latin typeface="Arial" panose="020B0604020202020204" pitchFamily="34" charset="0"/>
                  </a:rPr>
                  <a:t>BEP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with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profit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altLang="cs-CZ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𝐹𝑖𝑥𝑒𝑑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𝑐𝑜𝑠𝑡𝑠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𝑡𝑎𝑟𝑔𝑒𝑡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𝑝𝑟𝑜𝑓𝑖𝑡</m:t>
                        </m:r>
                      </m:num>
                      <m:den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𝑢𝑛𝑖𝑡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𝑠𝑒𝑙𝑙𝑖𝑛𝑔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𝑝𝑟𝑖𝑐𝑒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cs-CZ" altLang="cs-CZ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altLang="cs-CZ" sz="2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𝑢𝑛𝑖𝑡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𝑣𝑎𝑟𝑖𝑎𝑏𝑙𝑒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𝑐𝑜𝑠𝑡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675" y="1351556"/>
                <a:ext cx="8477250" cy="5353581"/>
              </a:xfrm>
              <a:prstGeom prst="rect">
                <a:avLst/>
              </a:prstGeom>
              <a:blipFill>
                <a:blip r:embed="rId2"/>
                <a:stretch>
                  <a:fillRect l="-863" r="-93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8600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COST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-VOLUME-PROFIT AND BREAK-EVEN 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MARGIN OF SAFETY (MS)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20675" y="1351556"/>
                <a:ext cx="8477250" cy="56969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just" eaLnBrk="1" hangingPunct="1">
                  <a:spcBef>
                    <a:spcPct val="0"/>
                  </a:spcBef>
                  <a:buNone/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margin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safety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a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measure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difference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between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actual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level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sales and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break-even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sales.</a:t>
                </a: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 err="1">
                    <a:latin typeface="Arial" panose="020B0604020202020204" pitchFamily="34" charset="0"/>
                  </a:rPr>
                  <a:t>It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amount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by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which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sales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revenue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may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drop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before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losses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begin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, and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expressed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as a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percentage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budgeted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sales:</a:t>
                </a: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ctr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>
                    <a:latin typeface="Arial" panose="020B0604020202020204" pitchFamily="34" charset="0"/>
                  </a:rPr>
                  <a:t>MS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altLang="cs-CZ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𝐵𝑢𝑑𝑔𝑒𝑡𝑒𝑑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𝑠𝑎𝑙𝑒𝑠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𝑏𝑟𝑒𝑎𝑘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𝑒𝑣𝑒𝑛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𝑠𝑎𝑙𝑒𝑠</m:t>
                        </m:r>
                      </m:num>
                      <m:den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𝐵𝑢𝑑𝑔𝑒𝑡𝑒𝑑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𝑠𝑎𝑙𝑒𝑠</m:t>
                        </m:r>
                      </m:den>
                    </m:f>
                  </m:oMath>
                </a14:m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margin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safety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often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used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as a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measure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risk.</a:t>
                </a:r>
              </a:p>
              <a:p>
                <a:pPr marL="342900" indent="-342900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larger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ratio,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safer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situation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,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sinced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there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less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risk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reaching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break-even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point.</a:t>
                </a: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675" y="1351556"/>
                <a:ext cx="8477250" cy="5696944"/>
              </a:xfrm>
              <a:prstGeom prst="rect">
                <a:avLst/>
              </a:prstGeom>
              <a:blipFill>
                <a:blip r:embed="rId2"/>
                <a:stretch>
                  <a:fillRect l="-863" r="-93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4438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00386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2" name="Obdélník 1"/>
          <p:cNvSpPr/>
          <p:nvPr/>
        </p:nvSpPr>
        <p:spPr>
          <a:xfrm>
            <a:off x="1983793" y="3290501"/>
            <a:ext cx="5176417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cs-CZ" sz="33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your attention.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191753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COST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-VOLUME-PROFIT AND BREAK-EVEN 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COST-VOLUME-PROFIT (CVP) ANALYSIS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656289"/>
            <a:ext cx="847725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CVP analysis, together with cost </a:t>
            </a:r>
            <a:r>
              <a:rPr lang="en-GB" altLang="cs-CZ" sz="2200" dirty="0" err="1">
                <a:latin typeface="Arial" panose="020B0604020202020204" pitchFamily="34" charset="0"/>
              </a:rPr>
              <a:t>behavior</a:t>
            </a:r>
            <a:r>
              <a:rPr lang="en-GB" altLang="cs-CZ" sz="2200" dirty="0">
                <a:latin typeface="Arial" panose="020B0604020202020204" pitchFamily="34" charset="0"/>
              </a:rPr>
              <a:t> information, helps managers perform many useful analyses.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More specifically, it looks at the effects on profits of changes in such factors as variable costs, fixed costs, selling prices, volume, and mix of products sold.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By studying the relationships among costs, sales and net income, management is better able to cope with many planning decisions. </a:t>
            </a: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838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COST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-VOLUME-PROFIT AND BREAK-EVEN 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BREAK-EVEN ANALYSIS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656289"/>
            <a:ext cx="847725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Break-even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analysis</a:t>
            </a:r>
            <a:r>
              <a:rPr lang="cs-CZ" altLang="cs-CZ" sz="2200" dirty="0">
                <a:latin typeface="Arial" panose="020B0604020202020204" pitchFamily="34" charset="0"/>
              </a:rPr>
              <a:t>, a </a:t>
            </a:r>
            <a:r>
              <a:rPr lang="cs-CZ" altLang="cs-CZ" sz="2200" dirty="0" err="1">
                <a:latin typeface="Arial" panose="020B0604020202020204" pitchFamily="34" charset="0"/>
              </a:rPr>
              <a:t>branch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CVP </a:t>
            </a:r>
            <a:r>
              <a:rPr lang="cs-CZ" altLang="cs-CZ" sz="2200" dirty="0" err="1">
                <a:latin typeface="Arial" panose="020B0604020202020204" pitchFamily="34" charset="0"/>
              </a:rPr>
              <a:t>analysis</a:t>
            </a:r>
            <a:r>
              <a:rPr lang="cs-CZ" altLang="cs-CZ" sz="2200" dirty="0">
                <a:latin typeface="Arial" panose="020B0604020202020204" pitchFamily="34" charset="0"/>
              </a:rPr>
              <a:t>, </a:t>
            </a:r>
            <a:r>
              <a:rPr lang="cs-CZ" altLang="cs-CZ" sz="2200" dirty="0" err="1">
                <a:latin typeface="Arial" panose="020B0604020202020204" pitchFamily="34" charset="0"/>
              </a:rPr>
              <a:t>determines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break-even</a:t>
            </a:r>
            <a:r>
              <a:rPr lang="cs-CZ" altLang="cs-CZ" sz="2200" dirty="0">
                <a:latin typeface="Arial" panose="020B0604020202020204" pitchFamily="34" charset="0"/>
              </a:rPr>
              <a:t> sales, </a:t>
            </a:r>
            <a:r>
              <a:rPr lang="cs-CZ" altLang="cs-CZ" sz="2200" dirty="0" err="1">
                <a:latin typeface="Arial" panose="020B0604020202020204" pitchFamily="34" charset="0"/>
              </a:rPr>
              <a:t>which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level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sales </a:t>
            </a:r>
            <a:r>
              <a:rPr lang="cs-CZ" altLang="cs-CZ" sz="2200" dirty="0" err="1">
                <a:latin typeface="Arial" panose="020B0604020202020204" pitchFamily="34" charset="0"/>
              </a:rPr>
              <a:t>at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which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total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costs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equal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total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revenue</a:t>
            </a:r>
            <a:r>
              <a:rPr lang="cs-CZ" altLang="cs-CZ" sz="2200" dirty="0">
                <a:latin typeface="Arial" panose="020B0604020202020204" pitchFamily="34" charset="0"/>
              </a:rPr>
              <a:t>. 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086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COST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-VOLUME-PROFIT AND BREAK-EVEN 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QUESTIONS ANSWERED BY CVP ANALYSIS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656289"/>
            <a:ext cx="847725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CVP analysis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tries</a:t>
            </a:r>
            <a:r>
              <a:rPr lang="cs-CZ" altLang="cs-CZ" sz="2200" dirty="0">
                <a:latin typeface="Arial" panose="020B0604020202020204" pitchFamily="34" charset="0"/>
              </a:rPr>
              <a:t> to </a:t>
            </a:r>
            <a:r>
              <a:rPr lang="cs-CZ" altLang="cs-CZ" sz="2200" dirty="0" err="1">
                <a:latin typeface="Arial" panose="020B0604020202020204" pitchFamily="34" charset="0"/>
              </a:rPr>
              <a:t>answer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following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questions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What</a:t>
            </a:r>
            <a:r>
              <a:rPr lang="cs-CZ" altLang="cs-CZ" sz="2200" dirty="0">
                <a:latin typeface="Arial" panose="020B0604020202020204" pitchFamily="34" charset="0"/>
              </a:rPr>
              <a:t> sales </a:t>
            </a:r>
            <a:r>
              <a:rPr lang="cs-CZ" altLang="cs-CZ" sz="2200" dirty="0" err="1">
                <a:latin typeface="Arial" panose="020B0604020202020204" pitchFamily="34" charset="0"/>
              </a:rPr>
              <a:t>volume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required</a:t>
            </a:r>
            <a:r>
              <a:rPr lang="cs-CZ" altLang="cs-CZ" sz="2200" dirty="0">
                <a:latin typeface="Arial" panose="020B0604020202020204" pitchFamily="34" charset="0"/>
              </a:rPr>
              <a:t> to </a:t>
            </a:r>
            <a:r>
              <a:rPr lang="cs-CZ" altLang="cs-CZ" sz="2200" dirty="0" err="1">
                <a:latin typeface="Arial" panose="020B0604020202020204" pitchFamily="34" charset="0"/>
              </a:rPr>
              <a:t>break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even</a:t>
            </a:r>
            <a:r>
              <a:rPr lang="cs-CZ" altLang="cs-CZ" sz="2200" dirty="0">
                <a:latin typeface="Arial" panose="020B0604020202020204" pitchFamily="34" charset="0"/>
              </a:rPr>
              <a:t>?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What</a:t>
            </a:r>
            <a:r>
              <a:rPr lang="cs-CZ" altLang="cs-CZ" sz="2200" dirty="0">
                <a:latin typeface="Arial" panose="020B0604020202020204" pitchFamily="34" charset="0"/>
              </a:rPr>
              <a:t> sales </a:t>
            </a:r>
            <a:r>
              <a:rPr lang="cs-CZ" altLang="cs-CZ" sz="2200" dirty="0" err="1">
                <a:latin typeface="Arial" panose="020B0604020202020204" pitchFamily="34" charset="0"/>
              </a:rPr>
              <a:t>volume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necessary</a:t>
            </a:r>
            <a:r>
              <a:rPr lang="cs-CZ" altLang="cs-CZ" sz="2200" dirty="0">
                <a:latin typeface="Arial" panose="020B0604020202020204" pitchFamily="34" charset="0"/>
              </a:rPr>
              <a:t> in </a:t>
            </a:r>
            <a:r>
              <a:rPr lang="cs-CZ" altLang="cs-CZ" sz="2200" dirty="0" err="1">
                <a:latin typeface="Arial" panose="020B0604020202020204" pitchFamily="34" charset="0"/>
              </a:rPr>
              <a:t>order</a:t>
            </a:r>
            <a:r>
              <a:rPr lang="cs-CZ" altLang="cs-CZ" sz="2200" dirty="0">
                <a:latin typeface="Arial" panose="020B0604020202020204" pitchFamily="34" charset="0"/>
              </a:rPr>
              <a:t> to </a:t>
            </a:r>
            <a:r>
              <a:rPr lang="cs-CZ" altLang="cs-CZ" sz="2200" dirty="0" err="1">
                <a:latin typeface="Arial" panose="020B0604020202020204" pitchFamily="34" charset="0"/>
              </a:rPr>
              <a:t>earn</a:t>
            </a:r>
            <a:r>
              <a:rPr lang="cs-CZ" altLang="cs-CZ" sz="2200" dirty="0">
                <a:latin typeface="Arial" panose="020B0604020202020204" pitchFamily="34" charset="0"/>
              </a:rPr>
              <a:t> a </a:t>
            </a:r>
            <a:r>
              <a:rPr lang="cs-CZ" altLang="cs-CZ" sz="2200" dirty="0" err="1">
                <a:latin typeface="Arial" panose="020B0604020202020204" pitchFamily="34" charset="0"/>
              </a:rPr>
              <a:t>desired</a:t>
            </a:r>
            <a:r>
              <a:rPr lang="cs-CZ" altLang="cs-CZ" sz="2200" dirty="0">
                <a:latin typeface="Arial" panose="020B0604020202020204" pitchFamily="34" charset="0"/>
              </a:rPr>
              <a:t> profit?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What</a:t>
            </a:r>
            <a:r>
              <a:rPr lang="cs-CZ" altLang="cs-CZ" sz="2200" dirty="0">
                <a:latin typeface="Arial" panose="020B0604020202020204" pitchFamily="34" charset="0"/>
              </a:rPr>
              <a:t> profit </a:t>
            </a:r>
            <a:r>
              <a:rPr lang="cs-CZ" altLang="cs-CZ" sz="2200" dirty="0" err="1">
                <a:latin typeface="Arial" panose="020B0604020202020204" pitchFamily="34" charset="0"/>
              </a:rPr>
              <a:t>can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be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expected</a:t>
            </a:r>
            <a:r>
              <a:rPr lang="cs-CZ" altLang="cs-CZ" sz="2200" dirty="0">
                <a:latin typeface="Arial" panose="020B0604020202020204" pitchFamily="34" charset="0"/>
              </a:rPr>
              <a:t> on a </a:t>
            </a:r>
            <a:r>
              <a:rPr lang="cs-CZ" altLang="cs-CZ" sz="2200" dirty="0" err="1">
                <a:latin typeface="Arial" panose="020B0604020202020204" pitchFamily="34" charset="0"/>
              </a:rPr>
              <a:t>given</a:t>
            </a:r>
            <a:r>
              <a:rPr lang="cs-CZ" altLang="cs-CZ" sz="2200" dirty="0">
                <a:latin typeface="Arial" panose="020B0604020202020204" pitchFamily="34" charset="0"/>
              </a:rPr>
              <a:t> sales </a:t>
            </a:r>
            <a:r>
              <a:rPr lang="cs-CZ" altLang="cs-CZ" sz="2200" dirty="0" err="1">
                <a:latin typeface="Arial" panose="020B0604020202020204" pitchFamily="34" charset="0"/>
              </a:rPr>
              <a:t>volume</a:t>
            </a:r>
            <a:r>
              <a:rPr lang="cs-CZ" altLang="cs-CZ" sz="2200" dirty="0">
                <a:latin typeface="Arial" panose="020B0604020202020204" pitchFamily="34" charset="0"/>
              </a:rPr>
              <a:t>?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How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would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changes</a:t>
            </a:r>
            <a:r>
              <a:rPr lang="cs-CZ" altLang="cs-CZ" sz="2200" dirty="0">
                <a:latin typeface="Arial" panose="020B0604020202020204" pitchFamily="34" charset="0"/>
              </a:rPr>
              <a:t> in </a:t>
            </a:r>
            <a:r>
              <a:rPr lang="cs-CZ" altLang="cs-CZ" sz="2200" dirty="0" err="1">
                <a:latin typeface="Arial" panose="020B0604020202020204" pitchFamily="34" charset="0"/>
              </a:rPr>
              <a:t>selling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price</a:t>
            </a:r>
            <a:r>
              <a:rPr lang="cs-CZ" altLang="cs-CZ" sz="2200" dirty="0">
                <a:latin typeface="Arial" panose="020B0604020202020204" pitchFamily="34" charset="0"/>
              </a:rPr>
              <a:t>, </a:t>
            </a:r>
            <a:r>
              <a:rPr lang="cs-CZ" altLang="cs-CZ" sz="2200" dirty="0" err="1">
                <a:latin typeface="Arial" panose="020B0604020202020204" pitchFamily="34" charset="0"/>
              </a:rPr>
              <a:t>variable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costs</a:t>
            </a:r>
            <a:r>
              <a:rPr lang="cs-CZ" altLang="cs-CZ" sz="2200" dirty="0">
                <a:latin typeface="Arial" panose="020B0604020202020204" pitchFamily="34" charset="0"/>
              </a:rPr>
              <a:t>, </a:t>
            </a:r>
            <a:r>
              <a:rPr lang="cs-CZ" altLang="cs-CZ" sz="2200" dirty="0" err="1">
                <a:latin typeface="Arial" panose="020B0604020202020204" pitchFamily="34" charset="0"/>
              </a:rPr>
              <a:t>fixed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costs,m</a:t>
            </a:r>
            <a:r>
              <a:rPr lang="cs-CZ" altLang="cs-CZ" sz="2200" dirty="0">
                <a:latin typeface="Arial" panose="020B0604020202020204" pitchFamily="34" charset="0"/>
              </a:rPr>
              <a:t> and output </a:t>
            </a:r>
            <a:r>
              <a:rPr lang="cs-CZ" altLang="cs-CZ" sz="2200" dirty="0" err="1">
                <a:latin typeface="Arial" panose="020B0604020202020204" pitchFamily="34" charset="0"/>
              </a:rPr>
              <a:t>affect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profits</a:t>
            </a:r>
            <a:r>
              <a:rPr lang="cs-CZ" altLang="cs-CZ" sz="2200" dirty="0">
                <a:latin typeface="Arial" panose="020B0604020202020204" pitchFamily="34" charset="0"/>
              </a:rPr>
              <a:t>?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How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would</a:t>
            </a:r>
            <a:r>
              <a:rPr lang="cs-CZ" altLang="cs-CZ" sz="2200" dirty="0">
                <a:latin typeface="Arial" panose="020B0604020202020204" pitchFamily="34" charset="0"/>
              </a:rPr>
              <a:t> a </a:t>
            </a:r>
            <a:r>
              <a:rPr lang="cs-CZ" altLang="cs-CZ" sz="2200" dirty="0" err="1">
                <a:latin typeface="Arial" panose="020B0604020202020204" pitchFamily="34" charset="0"/>
              </a:rPr>
              <a:t>change</a:t>
            </a:r>
            <a:r>
              <a:rPr lang="cs-CZ" altLang="cs-CZ" sz="2200" dirty="0">
                <a:latin typeface="Arial" panose="020B0604020202020204" pitchFamily="34" charset="0"/>
              </a:rPr>
              <a:t> in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mix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products</a:t>
            </a:r>
            <a:r>
              <a:rPr lang="cs-CZ" altLang="cs-CZ" sz="2200" dirty="0">
                <a:latin typeface="Arial" panose="020B0604020202020204" pitchFamily="34" charset="0"/>
              </a:rPr>
              <a:t> sold </a:t>
            </a:r>
            <a:r>
              <a:rPr lang="cs-CZ" altLang="cs-CZ" sz="2200" dirty="0" err="1">
                <a:latin typeface="Arial" panose="020B0604020202020204" pitchFamily="34" charset="0"/>
              </a:rPr>
              <a:t>affect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break-even</a:t>
            </a:r>
            <a:r>
              <a:rPr lang="cs-CZ" altLang="cs-CZ" sz="2200" dirty="0">
                <a:latin typeface="Arial" panose="020B0604020202020204" pitchFamily="34" charset="0"/>
              </a:rPr>
              <a:t> and </a:t>
            </a:r>
            <a:r>
              <a:rPr lang="cs-CZ" altLang="cs-CZ" sz="2200" dirty="0" err="1">
                <a:latin typeface="Arial" panose="020B0604020202020204" pitchFamily="34" charset="0"/>
              </a:rPr>
              <a:t>target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income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volume</a:t>
            </a:r>
            <a:r>
              <a:rPr lang="cs-CZ" altLang="cs-CZ" sz="2200" dirty="0">
                <a:latin typeface="Arial" panose="020B0604020202020204" pitchFamily="34" charset="0"/>
              </a:rPr>
              <a:t> and profit </a:t>
            </a:r>
            <a:r>
              <a:rPr lang="cs-CZ" altLang="cs-CZ" sz="2200" dirty="0" err="1">
                <a:latin typeface="Arial" panose="020B0604020202020204" pitchFamily="34" charset="0"/>
              </a:rPr>
              <a:t>potential</a:t>
            </a:r>
            <a:r>
              <a:rPr lang="cs-CZ" altLang="cs-CZ" sz="2200" dirty="0">
                <a:latin typeface="Arial" panose="020B0604020202020204" pitchFamily="34" charset="0"/>
              </a:rPr>
              <a:t>?</a:t>
            </a: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01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COST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-VOLUME-PROFIT AND BREAK-EVEN 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CONTRIBUTION MARGIN (CM)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656289"/>
            <a:ext cx="84772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contribution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margin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excess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sales (S) </a:t>
            </a:r>
            <a:r>
              <a:rPr lang="cs-CZ" altLang="cs-CZ" sz="2200" dirty="0" err="1">
                <a:latin typeface="Arial" panose="020B0604020202020204" pitchFamily="34" charset="0"/>
              </a:rPr>
              <a:t>over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variable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costs</a:t>
            </a:r>
            <a:r>
              <a:rPr lang="cs-CZ" altLang="cs-CZ" sz="2200" dirty="0">
                <a:latin typeface="Arial" panose="020B0604020202020204" pitchFamily="34" charset="0"/>
              </a:rPr>
              <a:t> (VC)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product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It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amount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money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available</a:t>
            </a:r>
            <a:r>
              <a:rPr lang="cs-CZ" altLang="cs-CZ" sz="2200" dirty="0">
                <a:latin typeface="Arial" panose="020B0604020202020204" pitchFamily="34" charset="0"/>
              </a:rPr>
              <a:t> to </a:t>
            </a:r>
            <a:r>
              <a:rPr lang="cs-CZ" altLang="cs-CZ" sz="2200" dirty="0" err="1">
                <a:latin typeface="Arial" panose="020B0604020202020204" pitchFamily="34" charset="0"/>
              </a:rPr>
              <a:t>cover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fixed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costs</a:t>
            </a:r>
            <a:r>
              <a:rPr lang="cs-CZ" altLang="cs-CZ" sz="2200" dirty="0">
                <a:latin typeface="Arial" panose="020B0604020202020204" pitchFamily="34" charset="0"/>
              </a:rPr>
              <a:t> (FC) and to </a:t>
            </a:r>
            <a:r>
              <a:rPr lang="cs-CZ" altLang="cs-CZ" sz="2200" dirty="0" err="1">
                <a:latin typeface="Arial" panose="020B0604020202020204" pitchFamily="34" charset="0"/>
              </a:rPr>
              <a:t>generate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profits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ctr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CM = sales (S) – </a:t>
            </a:r>
            <a:r>
              <a:rPr lang="cs-CZ" altLang="cs-CZ" sz="2200" dirty="0" err="1">
                <a:latin typeface="Arial" panose="020B0604020202020204" pitchFamily="34" charset="0"/>
              </a:rPr>
              <a:t>variable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costs</a:t>
            </a:r>
            <a:r>
              <a:rPr lang="cs-CZ" altLang="cs-CZ" sz="2200" dirty="0">
                <a:latin typeface="Arial" panose="020B0604020202020204" pitchFamily="34" charset="0"/>
              </a:rPr>
              <a:t> (VC)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13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COST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-VOLUME-PROFIT AND BREAK-EVEN 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UNIT CONTRIBUTION MARGIN (CM)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656289"/>
            <a:ext cx="847725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unit </a:t>
            </a:r>
            <a:r>
              <a:rPr lang="cs-CZ" altLang="cs-CZ" sz="2200" dirty="0" err="1">
                <a:latin typeface="Arial" panose="020B0604020202020204" pitchFamily="34" charset="0"/>
              </a:rPr>
              <a:t>contribution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margin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excess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unit </a:t>
            </a:r>
            <a:r>
              <a:rPr lang="cs-CZ" altLang="cs-CZ" sz="2200" dirty="0" err="1">
                <a:latin typeface="Arial" panose="020B0604020202020204" pitchFamily="34" charset="0"/>
              </a:rPr>
              <a:t>selling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price</a:t>
            </a:r>
            <a:r>
              <a:rPr lang="cs-CZ" altLang="cs-CZ" sz="2200" dirty="0">
                <a:latin typeface="Arial" panose="020B0604020202020204" pitchFamily="34" charset="0"/>
              </a:rPr>
              <a:t> (p) </a:t>
            </a:r>
            <a:r>
              <a:rPr lang="cs-CZ" altLang="cs-CZ" sz="2200" dirty="0" err="1">
                <a:latin typeface="Arial" panose="020B0604020202020204" pitchFamily="34" charset="0"/>
              </a:rPr>
              <a:t>over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unit </a:t>
            </a:r>
            <a:r>
              <a:rPr lang="cs-CZ" altLang="cs-CZ" sz="2200" dirty="0" err="1">
                <a:latin typeface="Arial" panose="020B0604020202020204" pitchFamily="34" charset="0"/>
              </a:rPr>
              <a:t>variable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cost</a:t>
            </a:r>
            <a:r>
              <a:rPr lang="cs-CZ" altLang="cs-CZ" sz="2200" dirty="0">
                <a:latin typeface="Arial" panose="020B0604020202020204" pitchFamily="34" charset="0"/>
              </a:rPr>
              <a:t> (v)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ctr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Unit CM = unit </a:t>
            </a:r>
            <a:r>
              <a:rPr lang="cs-CZ" altLang="cs-CZ" sz="2200" dirty="0" err="1">
                <a:latin typeface="Arial" panose="020B0604020202020204" pitchFamily="34" charset="0"/>
              </a:rPr>
              <a:t>selling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price</a:t>
            </a:r>
            <a:r>
              <a:rPr lang="cs-CZ" altLang="cs-CZ" sz="2200" dirty="0">
                <a:latin typeface="Arial" panose="020B0604020202020204" pitchFamily="34" charset="0"/>
              </a:rPr>
              <a:t> (p) – unit </a:t>
            </a:r>
            <a:r>
              <a:rPr lang="cs-CZ" altLang="cs-CZ" sz="2200" dirty="0" err="1">
                <a:latin typeface="Arial" panose="020B0604020202020204" pitchFamily="34" charset="0"/>
              </a:rPr>
              <a:t>variable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cost</a:t>
            </a:r>
            <a:r>
              <a:rPr lang="cs-CZ" altLang="cs-CZ" sz="2200" dirty="0">
                <a:latin typeface="Arial" panose="020B0604020202020204" pitchFamily="34" charset="0"/>
              </a:rPr>
              <a:t> (v)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635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COST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-VOLUME-PROFIT AND BREAK-EVEN 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CONTRIBUTION MARGIN RATIO (CM ratio)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20675" y="1351556"/>
                <a:ext cx="8477250" cy="5506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just" eaLnBrk="1" hangingPunct="1">
                  <a:spcBef>
                    <a:spcPct val="0"/>
                  </a:spcBef>
                  <a:buNone/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contribution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margin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ratio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contribution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margin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as a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percentage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sales,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i.e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.,</a:t>
                </a: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ctr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>
                    <a:latin typeface="Arial" panose="020B0604020202020204" pitchFamily="34" charset="0"/>
                  </a:rPr>
                  <a:t>CM ratio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altLang="cs-CZ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𝐶𝑀</m:t>
                        </m:r>
                      </m:num>
                      <m:den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𝑉𝐶</m:t>
                        </m:r>
                      </m:num>
                      <m:den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=1−</m:t>
                    </m:r>
                    <m:f>
                      <m:fPr>
                        <m:ctrlP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𝑉𝐶</m:t>
                        </m:r>
                      </m:num>
                      <m:den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</m:oMath>
                </a14:m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CM ratio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can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also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be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computed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using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per-unit data as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follows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:</a:t>
                </a: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ctr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>
                    <a:latin typeface="Arial" panose="020B0604020202020204" pitchFamily="34" charset="0"/>
                  </a:rPr>
                  <a:t>CM ratio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altLang="cs-CZ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𝑈𝑛𝑖𝑡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𝐶𝑀</m:t>
                        </m:r>
                      </m:num>
                      <m:den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=1−</m:t>
                    </m:r>
                    <m:f>
                      <m:fPr>
                        <m:ctrlP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algn="just" eaLnBrk="1" hangingPunct="1">
                  <a:spcBef>
                    <a:spcPct val="0"/>
                  </a:spcBef>
                  <a:buNone/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For example, if variable costs account for 70 percent of the price, the CM ratio is 30 percent. </a:t>
                </a: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algn="just" eaLnBrk="1" hangingPunct="1">
                  <a:spcBef>
                    <a:spcPct val="0"/>
                  </a:spcBef>
                  <a:buNone/>
                  <a:defRPr/>
                </a:pPr>
                <a:endParaRPr lang="en-GB" altLang="cs-CZ" sz="2200" dirty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Font typeface="Arial" panose="020B0604020202020204" pitchFamily="34" charset="0"/>
                  <a:buNone/>
                  <a:defRPr/>
                </a:pPr>
                <a:endParaRPr lang="en-GB" altLang="cs-CZ" sz="2200" dirty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675" y="1351556"/>
                <a:ext cx="8477250" cy="5506444"/>
              </a:xfrm>
              <a:prstGeom prst="rect">
                <a:avLst/>
              </a:prstGeom>
              <a:blipFill>
                <a:blip r:embed="rId2"/>
                <a:stretch>
                  <a:fillRect l="-863" r="-93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9926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COST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-VOLUME-PROFIT AND BREAK-EVEN 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BREAK-EVEN ANALYSIS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20675" y="1351556"/>
            <a:ext cx="847725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break-even</a:t>
            </a:r>
            <a:r>
              <a:rPr lang="cs-CZ" altLang="cs-CZ" sz="2200" dirty="0">
                <a:latin typeface="Arial" panose="020B0604020202020204" pitchFamily="34" charset="0"/>
              </a:rPr>
              <a:t> point,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point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no profit and no </a:t>
            </a:r>
            <a:r>
              <a:rPr lang="cs-CZ" altLang="cs-CZ" sz="2200" dirty="0" err="1">
                <a:latin typeface="Arial" panose="020B0604020202020204" pitchFamily="34" charset="0"/>
              </a:rPr>
              <a:t>loss</a:t>
            </a:r>
            <a:r>
              <a:rPr lang="cs-CZ" altLang="cs-CZ" sz="2200" dirty="0">
                <a:latin typeface="Arial" panose="020B0604020202020204" pitchFamily="34" charset="0"/>
              </a:rPr>
              <a:t>, </a:t>
            </a:r>
            <a:r>
              <a:rPr lang="cs-CZ" altLang="cs-CZ" sz="2200" dirty="0" err="1">
                <a:latin typeface="Arial" panose="020B0604020202020204" pitchFamily="34" charset="0"/>
              </a:rPr>
              <a:t>provides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managers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with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insights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into</a:t>
            </a:r>
            <a:r>
              <a:rPr lang="cs-CZ" altLang="cs-CZ" sz="2200" dirty="0">
                <a:latin typeface="Arial" panose="020B0604020202020204" pitchFamily="34" charset="0"/>
              </a:rPr>
              <a:t> profit </a:t>
            </a:r>
            <a:r>
              <a:rPr lang="cs-CZ" altLang="cs-CZ" sz="2200" dirty="0" err="1">
                <a:latin typeface="Arial" panose="020B0604020202020204" pitchFamily="34" charset="0"/>
              </a:rPr>
              <a:t>planning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It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can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be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computed</a:t>
            </a:r>
            <a:r>
              <a:rPr lang="cs-CZ" altLang="cs-CZ" sz="2200" dirty="0">
                <a:latin typeface="Arial" panose="020B0604020202020204" pitchFamily="34" charset="0"/>
              </a:rPr>
              <a:t> in </a:t>
            </a:r>
            <a:r>
              <a:rPr lang="cs-CZ" altLang="cs-CZ" sz="2200" dirty="0" err="1">
                <a:latin typeface="Arial" panose="020B0604020202020204" pitchFamily="34" charset="0"/>
              </a:rPr>
              <a:t>three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different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ways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1085850" lvl="1" indent="-342900" algn="just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equation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approach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1085850" lvl="1" indent="-342900" algn="just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contribution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approach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1085850" lvl="1" indent="-342900" algn="just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graphical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approach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6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COST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-VOLUME-PROFIT AND BREAK-EVEN 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BREAK-EVEN POINT – THE EQUATION APPROACH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20675" y="1351556"/>
            <a:ext cx="8477250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equation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approach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based</a:t>
            </a:r>
            <a:r>
              <a:rPr lang="cs-CZ" altLang="cs-CZ" sz="2200" dirty="0">
                <a:latin typeface="Arial" panose="020B0604020202020204" pitchFamily="34" charset="0"/>
              </a:rPr>
              <a:t> on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cost-volume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equation</a:t>
            </a:r>
            <a:r>
              <a:rPr lang="cs-CZ" altLang="cs-CZ" sz="2200" dirty="0">
                <a:latin typeface="Arial" panose="020B0604020202020204" pitchFamily="34" charset="0"/>
              </a:rPr>
              <a:t>, </a:t>
            </a:r>
            <a:r>
              <a:rPr lang="cs-CZ" altLang="cs-CZ" sz="2200" dirty="0" err="1">
                <a:latin typeface="Arial" panose="020B0604020202020204" pitchFamily="34" charset="0"/>
              </a:rPr>
              <a:t>which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shows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relationships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among</a:t>
            </a:r>
            <a:r>
              <a:rPr lang="cs-CZ" altLang="cs-CZ" sz="2200" dirty="0">
                <a:latin typeface="Arial" panose="020B0604020202020204" pitchFamily="34" charset="0"/>
              </a:rPr>
              <a:t> sales, </a:t>
            </a:r>
            <a:r>
              <a:rPr lang="cs-CZ" altLang="cs-CZ" sz="2200" dirty="0" err="1">
                <a:latin typeface="Arial" panose="020B0604020202020204" pitchFamily="34" charset="0"/>
              </a:rPr>
              <a:t>variable</a:t>
            </a:r>
            <a:r>
              <a:rPr lang="cs-CZ" altLang="cs-CZ" sz="2200" dirty="0">
                <a:latin typeface="Arial" panose="020B0604020202020204" pitchFamily="34" charset="0"/>
              </a:rPr>
              <a:t> and </a:t>
            </a:r>
            <a:r>
              <a:rPr lang="cs-CZ" altLang="cs-CZ" sz="2200" dirty="0" err="1">
                <a:latin typeface="Arial" panose="020B0604020202020204" pitchFamily="34" charset="0"/>
              </a:rPr>
              <a:t>fixed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costs</a:t>
            </a:r>
            <a:r>
              <a:rPr lang="cs-CZ" altLang="cs-CZ" sz="2200" dirty="0">
                <a:latin typeface="Arial" panose="020B0604020202020204" pitchFamily="34" charset="0"/>
              </a:rPr>
              <a:t>, and profit. 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ctr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S = VC + FC + profit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At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break-even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volume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ctr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S = VC + FC + 0  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or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ctr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Profit = S – VC – FC</a:t>
            </a:r>
          </a:p>
          <a:p>
            <a:pPr marL="342900" indent="-342900" algn="ctr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0 = P</a:t>
            </a:r>
            <a:r>
              <a:rPr lang="en-GB" altLang="cs-CZ" sz="2200" dirty="0">
                <a:latin typeface="Arial" panose="020B0604020202020204" pitchFamily="34" charset="0"/>
              </a:rPr>
              <a:t>*</a:t>
            </a:r>
            <a:r>
              <a:rPr lang="cs-CZ" altLang="cs-CZ" sz="2200" dirty="0">
                <a:latin typeface="Arial" panose="020B0604020202020204" pitchFamily="34" charset="0"/>
              </a:rPr>
              <a:t>Q – v</a:t>
            </a:r>
            <a:r>
              <a:rPr lang="en-GB" altLang="cs-CZ" sz="2200" dirty="0">
                <a:latin typeface="Arial" panose="020B0604020202020204" pitchFamily="34" charset="0"/>
              </a:rPr>
              <a:t>*</a:t>
            </a:r>
            <a:r>
              <a:rPr lang="cs-CZ" altLang="cs-CZ" sz="2200" dirty="0">
                <a:latin typeface="Arial" panose="020B0604020202020204" pitchFamily="34" charset="0"/>
              </a:rPr>
              <a:t>Q – FC</a:t>
            </a:r>
          </a:p>
        </p:txBody>
      </p:sp>
    </p:spTree>
    <p:extLst>
      <p:ext uri="{BB962C8B-B14F-4D97-AF65-F5344CB8AC3E}">
        <p14:creationId xmlns:p14="http://schemas.microsoft.com/office/powerpoint/2010/main" val="323877492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2228</TotalTime>
  <Words>703</Words>
  <Application>Microsoft Office PowerPoint</Application>
  <PresentationFormat>Předvádění na obrazovce (4:3)</PresentationFormat>
  <Paragraphs>110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Motiv sady Office</vt:lpstr>
      <vt:lpstr>Vlastní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Markéta Skupieňová</cp:lastModifiedBy>
  <cp:revision>133</cp:revision>
  <dcterms:created xsi:type="dcterms:W3CDTF">2016-03-17T12:08:01Z</dcterms:created>
  <dcterms:modified xsi:type="dcterms:W3CDTF">2023-11-02T11:30:39Z</dcterms:modified>
</cp:coreProperties>
</file>