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95" r:id="rId4"/>
    <p:sldId id="296" r:id="rId5"/>
    <p:sldId id="297" r:id="rId6"/>
    <p:sldId id="298" r:id="rId7"/>
    <p:sldId id="299" r:id="rId8"/>
    <p:sldId id="300" r:id="rId9"/>
    <p:sldId id="302" r:id="rId10"/>
    <p:sldId id="301" r:id="rId11"/>
    <p:sldId id="303" r:id="rId12"/>
    <p:sldId id="304" r:id="rId13"/>
    <p:sldId id="305" r:id="rId14"/>
    <p:sldId id="306" r:id="rId15"/>
    <p:sldId id="307" r:id="rId16"/>
    <p:sldId id="308" r:id="rId17"/>
    <p:sldId id="309" r:id="rId18"/>
    <p:sldId id="310" r:id="rId19"/>
    <p:sldId id="311" r:id="rId20"/>
    <p:sldId id="292" r:id="rId21"/>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7" d="100"/>
          <a:sy n="67" d="100"/>
        </p:scale>
        <p:origin x="1092" y="40"/>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10.11.2023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10.11.2023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10.11.2023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825625"/>
            <a:ext cx="386715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10.11.2023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AAB6CF5-6D0E-4832-A128-5D76418DBB90}" type="datetimeFigureOut">
              <a:rPr lang="cs-CZ" smtClean="0"/>
              <a:t>10.11.2023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AAB6CF5-6D0E-4832-A128-5D76418DBB90}" type="datetimeFigureOut">
              <a:rPr lang="cs-CZ" smtClean="0"/>
              <a:t>10.11.2023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10.11.2023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10.11.2023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10.11.2023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10.11.2023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AAB6CF5-6D0E-4832-A128-5D76418DBB90}" type="datetimeFigureOut">
              <a:rPr lang="cs-CZ" smtClean="0"/>
              <a:t>10.11.2023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10.11.2023</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10.11.2023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10.11.2023</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10.11.2023</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10.11.2023</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10.11.2023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10.11.2023</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10.11.2023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10.11.2023</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dirty="0">
                <a:latin typeface="Arial" pitchFamily="34" charset="0"/>
                <a:cs typeface="Arial" pitchFamily="34" charset="0"/>
              </a:rPr>
              <a:t>PRODUCT COSTING METHODS (JOB-ORDER COSTING, PROCESS COSTING</a:t>
            </a:r>
            <a:r>
              <a:rPr lang="cs-CZ" sz="3600" b="1" dirty="0">
                <a:latin typeface="Arial" pitchFamily="34" charset="0"/>
                <a:cs typeface="Arial" pitchFamily="34" charset="0"/>
              </a:rPr>
              <a:t> AND COST</a:t>
            </a:r>
            <a:r>
              <a:rPr lang="en-US" sz="3600" b="1" dirty="0">
                <a:latin typeface="Arial" pitchFamily="34" charset="0"/>
                <a:cs typeface="Arial" pitchFamily="34" charset="0"/>
              </a:rPr>
              <a:t> ALLOCATION)</a:t>
            </a:r>
            <a:endParaRPr lang="en-GB"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a:latin typeface="Arial" panose="020B0604020202020204" pitchFamily="34" charset="0"/>
              </a:rPr>
              <a:t>Markéta </a:t>
            </a:r>
            <a:r>
              <a:rPr lang="cs-CZ" altLang="cs-CZ" sz="1800" dirty="0" err="1">
                <a:latin typeface="Arial" panose="020B0604020202020204" pitchFamily="34" charset="0"/>
              </a:rPr>
              <a:t>Skupieňová</a:t>
            </a:r>
            <a:r>
              <a:rPr lang="cs-CZ" altLang="cs-CZ" sz="1800" dirty="0">
                <a:latin typeface="Arial" panose="020B0604020202020204" pitchFamily="34" charset="0"/>
              </a:rPr>
              <a:t>, Ph.D.</a:t>
            </a:r>
            <a:endParaRPr lang="en-GB" altLang="cs-CZ" sz="1800" dirty="0">
              <a:latin typeface="Arial" panose="020B0604020202020204" pitchFamily="34" charset="0"/>
            </a:endParaRPr>
          </a:p>
          <a:p>
            <a:pPr algn="ctr" eaLnBrk="1" hangingPunct="1">
              <a:spcBef>
                <a:spcPct val="0"/>
              </a:spcBef>
              <a:buFontTx/>
              <a:buNone/>
            </a:pPr>
            <a:r>
              <a:rPr lang="cs-CZ" altLang="cs-CZ" sz="1800" dirty="0">
                <a:latin typeface="Arial" panose="020B0604020202020204" pitchFamily="34" charset="0"/>
              </a:rPr>
              <a:t>MANAGERIAL ACCOUNTING</a:t>
            </a:r>
            <a:r>
              <a:rPr lang="en-GB" altLang="cs-CZ" sz="1800" dirty="0">
                <a:latin typeface="Arial" panose="020B0604020202020204" pitchFamily="34" charset="0"/>
              </a:rPr>
              <a:t>/</a:t>
            </a:r>
            <a:r>
              <a:rPr lang="cs-CZ" altLang="cs-CZ" sz="1800" dirty="0">
                <a:latin typeface="Arial" panose="020B0604020202020204" pitchFamily="34" charset="0"/>
              </a:rPr>
              <a:t>NANMU</a:t>
            </a:r>
            <a:endParaRPr lang="en-GB" altLang="cs-CZ" sz="1800" dirty="0">
              <a:latin typeface="Arial" panose="020B0604020202020204" pitchFamily="34" charset="0"/>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a:t>
            </a:r>
            <a:r>
              <a:rPr lang="cs-CZ" altLang="cs-CZ" sz="2400" b="1" dirty="0">
                <a:latin typeface="Arial" panose="020B0604020202020204" pitchFamily="34" charset="0"/>
              </a:rPr>
              <a:t> COST SHEET</a:t>
            </a:r>
          </a:p>
        </p:txBody>
      </p:sp>
      <p:sp>
        <p:nvSpPr>
          <p:cNvPr id="3079" name="TextovéPole 10"/>
          <p:cNvSpPr txBox="1">
            <a:spLocks noChangeArrowheads="1"/>
          </p:cNvSpPr>
          <p:nvPr/>
        </p:nvSpPr>
        <p:spPr bwMode="auto">
          <a:xfrm>
            <a:off x="338138" y="1656289"/>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A job cost sheet is used to record various production costs for work-in-process inventory.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A separate cost sheet is kept for each identifiable job, accumulating the direct materials, direct labor, and factory overhead assigned to that job as it moves through production.</a:t>
            </a:r>
            <a:r>
              <a:rPr lang="cs-CZ" altLang="cs-CZ" sz="2200" dirty="0">
                <a:latin typeface="Arial" panose="020B0604020202020204" pitchFamily="34" charset="0"/>
              </a:rPr>
              <a:t> </a:t>
            </a: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form varies according to the needs of the company.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This is the key document in the system. </a:t>
            </a:r>
            <a:endParaRPr lang="en-GB" altLang="cs-CZ" sz="2200" b="1" dirty="0">
              <a:latin typeface="Arial" panose="020B0604020202020204" pitchFamily="34" charset="0"/>
            </a:endParaRPr>
          </a:p>
        </p:txBody>
      </p:sp>
    </p:spTree>
    <p:extLst>
      <p:ext uri="{BB962C8B-B14F-4D97-AF65-F5344CB8AC3E}">
        <p14:creationId xmlns:p14="http://schemas.microsoft.com/office/powerpoint/2010/main" val="27855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a:t>
            </a:r>
            <a:r>
              <a:rPr lang="cs-CZ" altLang="cs-CZ" sz="2400" b="1" dirty="0">
                <a:latin typeface="Arial" panose="020B0604020202020204" pitchFamily="34" charset="0"/>
              </a:rPr>
              <a:t> COST SHEET</a:t>
            </a:r>
          </a:p>
        </p:txBody>
      </p:sp>
      <p:sp>
        <p:nvSpPr>
          <p:cNvPr id="3079" name="TextovéPole 10"/>
          <p:cNvSpPr txBox="1">
            <a:spLocks noChangeArrowheads="1"/>
          </p:cNvSpPr>
          <p:nvPr/>
        </p:nvSpPr>
        <p:spPr bwMode="auto">
          <a:xfrm>
            <a:off x="338138" y="1656289"/>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It summarizes all of the manufacturing costs-direct materials, direct labor, and applied factory overhead – of producing a given job or batch of products.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One sheet is maintained for each job, and the file of job cost sheets for unfinished jobs is the subsidiary record for the Work-in-Process Inventory account.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When the jobs are completed and transferred, the job cost sheets are transferred to a completed jobs file and the number of units and their unit costs are recorded on inventory cards supporting the Finished Goods Inventory account.</a:t>
            </a:r>
            <a:endParaRPr lang="en-GB" altLang="cs-CZ" sz="2200" b="1" dirty="0">
              <a:latin typeface="Arial" panose="020B0604020202020204" pitchFamily="34" charset="0"/>
            </a:endParaRPr>
          </a:p>
        </p:txBody>
      </p:sp>
    </p:spTree>
    <p:extLst>
      <p:ext uri="{BB962C8B-B14F-4D97-AF65-F5344CB8AC3E}">
        <p14:creationId xmlns:p14="http://schemas.microsoft.com/office/powerpoint/2010/main" val="368552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FACTORY OVERHEAD APPLICATION</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Many items of factory overhead cost are incurred for the entire factory and for the entire accounting period and cannot be identified specifically with particular jobs.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Furthermore, the amount of actual factory overhead costs incurred is not usually available until the end of the accounting period.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However, it is often critical to make cost data available for pricing purposes as each job is completed.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Therefore, in order job costs to be available on a timely basis, it is customary to apply factory overhead by using a </a:t>
            </a:r>
            <a:r>
              <a:rPr lang="en-US" altLang="cs-CZ" sz="2200" b="1" u="sng" dirty="0">
                <a:latin typeface="Arial" panose="020B0604020202020204" pitchFamily="34" charset="0"/>
              </a:rPr>
              <a:t>predetermined factory overhead rate.</a:t>
            </a:r>
            <a:endParaRPr lang="en-GB" altLang="cs-CZ" sz="2200" b="1" u="sng" dirty="0">
              <a:latin typeface="Arial" panose="020B0604020202020204" pitchFamily="34" charset="0"/>
            </a:endParaRPr>
          </a:p>
        </p:txBody>
      </p:sp>
    </p:spTree>
    <p:extLst>
      <p:ext uri="{BB962C8B-B14F-4D97-AF65-F5344CB8AC3E}">
        <p14:creationId xmlns:p14="http://schemas.microsoft.com/office/powerpoint/2010/main" val="1637365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PREDETERMINED FACTORY OVERHEAD RATE</a:t>
            </a:r>
            <a:endParaRPr lang="cs-CZ" altLang="cs-CZ" sz="2400" b="1" dirty="0">
              <a:latin typeface="Arial" panose="020B0604020202020204" pitchFamily="34" charset="0"/>
            </a:endParaRPr>
          </a:p>
        </p:txBody>
      </p:sp>
      <mc:AlternateContent xmlns:mc="http://schemas.openxmlformats.org/markup-compatibility/2006">
        <mc:Choice xmlns:a14="http://schemas.microsoft.com/office/drawing/2010/main" Requires="a14">
          <p:sp>
            <p:nvSpPr>
              <p:cNvPr id="3079" name="TextovéPole 10"/>
              <p:cNvSpPr txBox="1">
                <a:spLocks noChangeArrowheads="1"/>
              </p:cNvSpPr>
              <p:nvPr/>
            </p:nvSpPr>
            <p:spPr bwMode="auto">
              <a:xfrm>
                <a:off x="338138" y="1656289"/>
                <a:ext cx="8477250" cy="51273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r>
                  <a:rPr lang="en-US" altLang="cs-CZ" sz="2200" dirty="0">
                    <a:latin typeface="Arial" panose="020B0604020202020204" pitchFamily="34" charset="0"/>
                  </a:rPr>
                  <a:t>Regardless of the cost accumulation system used (i.e., job order or process), factory overhead is applied to a job or process.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predetermined overhead rate is determined as follows:</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b="1" u="sng" dirty="0">
                  <a:latin typeface="Arial" panose="020B0604020202020204" pitchFamily="34" charset="0"/>
                </a:endParaRPr>
              </a:p>
              <a:p>
                <a:pPr algn="just" eaLnBrk="1" hangingPunct="1">
                  <a:spcBef>
                    <a:spcPct val="0"/>
                  </a:spcBef>
                  <a:buNone/>
                  <a:defRPr/>
                </a:pPr>
                <a14:m>
                  <m:oMathPara xmlns:m="http://schemas.openxmlformats.org/officeDocument/2006/math">
                    <m:oMathParaPr>
                      <m:jc m:val="centerGroup"/>
                    </m:oMathParaPr>
                    <m:oMath xmlns:m="http://schemas.openxmlformats.org/officeDocument/2006/math">
                      <m:r>
                        <a:rPr lang="cs-CZ" altLang="cs-CZ" sz="2200" b="0" i="1" smtClean="0">
                          <a:latin typeface="Cambria Math" panose="02040503050406030204" pitchFamily="18" charset="0"/>
                        </a:rPr>
                        <m:t>𝑃𝑟𝑒𝑑𝑒𝑡𝑒𝑟𝑚𝑖𝑛𝑒𝑑</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𝑜𝑣𝑒𝑟h𝑒𝑎𝑑</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𝑟𝑎𝑡𝑒</m:t>
                      </m:r>
                      <m:r>
                        <a:rPr lang="cs-CZ" altLang="cs-CZ" sz="2200" b="0" i="1" smtClean="0">
                          <a:latin typeface="Cambria Math" panose="02040503050406030204" pitchFamily="18" charset="0"/>
                        </a:rPr>
                        <m:t>= </m:t>
                      </m:r>
                      <m:f>
                        <m:fPr>
                          <m:ctrlPr>
                            <a:rPr lang="en-US" altLang="cs-CZ" sz="2200" i="1" smtClean="0">
                              <a:latin typeface="Cambria Math" panose="02040503050406030204" pitchFamily="18" charset="0"/>
                            </a:rPr>
                          </m:ctrlPr>
                        </m:fPr>
                        <m:num>
                          <m:r>
                            <a:rPr lang="cs-CZ" altLang="cs-CZ" sz="2200" b="0" i="1" smtClean="0">
                              <a:latin typeface="Cambria Math" panose="02040503050406030204" pitchFamily="18" charset="0"/>
                            </a:rPr>
                            <m:t>𝐴</m:t>
                          </m:r>
                        </m:num>
                        <m:den>
                          <m:r>
                            <a:rPr lang="cs-CZ" altLang="cs-CZ" sz="2200" b="0" i="1" smtClean="0">
                              <a:latin typeface="Cambria Math" panose="02040503050406030204" pitchFamily="18" charset="0"/>
                            </a:rPr>
                            <m:t>𝐵</m:t>
                          </m:r>
                        </m:den>
                      </m:f>
                    </m:oMath>
                  </m:oMathPara>
                </a14:m>
                <a:endParaRPr lang="en-US"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A = Budgeted annual overhead</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B = Budgeted annual activity (or cost driver) units (direct labor hours, direct labor dollars, direct material dollars, or production volume)</a:t>
                </a:r>
              </a:p>
              <a:p>
                <a:pPr marL="342900" indent="-342900" algn="just" eaLnBrk="1" hangingPunct="1">
                  <a:spcBef>
                    <a:spcPct val="0"/>
                  </a:spcBef>
                  <a:defRPr/>
                </a:pPr>
                <a:endParaRPr lang="en-GB" altLang="cs-CZ" sz="2200" b="1" u="sng" dirty="0">
                  <a:latin typeface="Arial" panose="020B0604020202020204" pitchFamily="34" charset="0"/>
                </a:endParaRPr>
              </a:p>
            </p:txBody>
          </p:sp>
        </mc:Choice>
        <mc:Fallback>
          <p:sp>
            <p:nvSpPr>
              <p:cNvPr id="3079" name="TextovéPole 10"/>
              <p:cNvSpPr txBox="1">
                <a:spLocks noRot="1" noChangeAspect="1" noMove="1" noResize="1" noEditPoints="1" noAdjustHandles="1" noChangeArrowheads="1" noChangeShapeType="1" noTextEdit="1"/>
              </p:cNvSpPr>
              <p:nvPr/>
            </p:nvSpPr>
            <p:spPr bwMode="auto">
              <a:xfrm>
                <a:off x="338138" y="1656289"/>
                <a:ext cx="8477250" cy="5127366"/>
              </a:xfrm>
              <a:prstGeom prst="rect">
                <a:avLst/>
              </a:prstGeom>
              <a:blipFill>
                <a:blip r:embed="rId2"/>
                <a:stretch>
                  <a:fillRect l="-791" t="-713" r="-86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noFill/>
                  </a:rPr>
                  <a:t> </a:t>
                </a:r>
              </a:p>
            </p:txBody>
          </p:sp>
        </mc:Fallback>
      </mc:AlternateContent>
    </p:spTree>
    <p:extLst>
      <p:ext uri="{BB962C8B-B14F-4D97-AF65-F5344CB8AC3E}">
        <p14:creationId xmlns:p14="http://schemas.microsoft.com/office/powerpoint/2010/main" val="1174064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PREDETERMINED FACTORY OVERHEAD RATE</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Budgeted activity units used in the denominator of the formula, more often called the denominator activity level, are measured in direct labor hours, machine hours, direct labor costs, production units, or any other representative surrogate of production activity.</a:t>
            </a:r>
          </a:p>
          <a:p>
            <a:pPr marL="342900" indent="-342900" algn="just" eaLnBrk="1" hangingPunct="1">
              <a:spcBef>
                <a:spcPct val="0"/>
              </a:spcBef>
              <a:defRPr/>
            </a:pPr>
            <a:endParaRPr lang="en-GB" altLang="cs-CZ" sz="2200" b="1" u="sng" dirty="0">
              <a:latin typeface="Arial" panose="020B0604020202020204" pitchFamily="34" charset="0"/>
            </a:endParaRPr>
          </a:p>
        </p:txBody>
      </p:sp>
    </p:spTree>
    <p:extLst>
      <p:ext uri="{BB962C8B-B14F-4D97-AF65-F5344CB8AC3E}">
        <p14:creationId xmlns:p14="http://schemas.microsoft.com/office/powerpoint/2010/main" val="32059358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DISPOSITION OF UNDER- AND OVERAPPLIED OVERHEAD</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Inevitably, actual overhead cost incurred during a period and factory overhead costs applied will differ.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Conventionally, at the end of the year, the difference between actual overhead and applied overhead is closed to Cost of Goods Sold if it is immaterial.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On the other hand, if a material difference exists, Work in Process, Finished Goods, and Cost of Goods Sold are adjusted on a proportionate basis based on units or dollars at year-end for the deviation between actual and applied overhead.</a:t>
            </a:r>
            <a:endParaRPr lang="en-GB" altLang="cs-CZ" sz="2200" b="1" u="sng" dirty="0">
              <a:latin typeface="Arial" panose="020B0604020202020204" pitchFamily="34" charset="0"/>
            </a:endParaRPr>
          </a:p>
        </p:txBody>
      </p:sp>
    </p:spTree>
    <p:extLst>
      <p:ext uri="{BB962C8B-B14F-4D97-AF65-F5344CB8AC3E}">
        <p14:creationId xmlns:p14="http://schemas.microsoft.com/office/powerpoint/2010/main" val="1232814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DISPOSITION OF UNDER- AND OVERAPPLIED OVERHEAD</a:t>
            </a:r>
            <a:endParaRPr lang="cs-CZ" altLang="cs-CZ" sz="2400" b="1" dirty="0">
              <a:latin typeface="Arial" panose="020B0604020202020204" pitchFamily="34" charset="0"/>
            </a:endParaRPr>
          </a:p>
        </p:txBody>
      </p:sp>
      <mc:AlternateContent xmlns:mc="http://schemas.openxmlformats.org/markup-compatibility/2006">
        <mc:Choice xmlns:a14="http://schemas.microsoft.com/office/drawing/2010/main" Requires="a14">
          <p:sp>
            <p:nvSpPr>
              <p:cNvPr id="3079" name="TextovéPole 10"/>
              <p:cNvSpPr txBox="1">
                <a:spLocks noChangeArrowheads="1"/>
              </p:cNvSpPr>
              <p:nvPr/>
            </p:nvSpPr>
            <p:spPr bwMode="auto">
              <a:xfrm>
                <a:off x="338138" y="1656289"/>
                <a:ext cx="8477250" cy="3477875"/>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Underapplied overhead and overapplied overhead results as follows:</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algn="just" eaLnBrk="1" hangingPunct="1">
                  <a:spcBef>
                    <a:spcPct val="0"/>
                  </a:spcBef>
                  <a:buNone/>
                  <a:defRPr/>
                </a:pPr>
                <a14:m>
                  <m:oMathPara xmlns:m="http://schemas.openxmlformats.org/officeDocument/2006/math">
                    <m:oMathParaPr>
                      <m:jc m:val="centerGroup"/>
                    </m:oMathParaPr>
                    <m:oMath xmlns:m="http://schemas.openxmlformats.org/officeDocument/2006/math">
                      <m:r>
                        <a:rPr lang="cs-CZ" altLang="cs-CZ" sz="2200" b="0" i="1" smtClean="0">
                          <a:latin typeface="Cambria Math" panose="02040503050406030204" pitchFamily="18" charset="0"/>
                        </a:rPr>
                        <m:t>𝑈𝑛𝑑𝑒𝑟𝑎𝑝𝑝𝑙𝑖𝑒𝑑</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𝑜𝑣𝑒𝑟h𝑒𝑎𝑑</m:t>
                      </m:r>
                      <m:r>
                        <a:rPr lang="cs-CZ" altLang="cs-CZ" sz="2200" b="0" i="1" smtClean="0">
                          <a:latin typeface="Cambria Math" panose="02040503050406030204" pitchFamily="18" charset="0"/>
                        </a:rPr>
                        <m:t>=</m:t>
                      </m:r>
                      <m:r>
                        <a:rPr lang="cs-CZ" altLang="cs-CZ" sz="2200" b="0" i="1" smtClean="0">
                          <a:latin typeface="Cambria Math" panose="02040503050406030204" pitchFamily="18" charset="0"/>
                        </a:rPr>
                        <m:t>𝐴𝑝𝑝𝑙𝑖𝑒𝑑</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𝑜𝑣𝑒𝑟h𝑒𝑎𝑑</m:t>
                      </m:r>
                      <m:r>
                        <a:rPr lang="cs-CZ" altLang="cs-CZ" sz="2200" b="0" i="1" smtClean="0">
                          <a:latin typeface="Cambria Math" panose="02040503050406030204" pitchFamily="18" charset="0"/>
                        </a:rPr>
                        <m:t> &lt;</m:t>
                      </m:r>
                      <m:r>
                        <a:rPr lang="cs-CZ" altLang="cs-CZ" sz="2200" b="0" i="1" smtClean="0">
                          <a:latin typeface="Cambria Math" panose="02040503050406030204" pitchFamily="18" charset="0"/>
                          <a:ea typeface="Cambria Math" panose="02040503050406030204" pitchFamily="18" charset="0"/>
                        </a:rPr>
                        <m:t>𝐴𝑐𝑡𝑢𝑎𝑙</m:t>
                      </m:r>
                      <m:r>
                        <a:rPr lang="cs-CZ" altLang="cs-CZ" sz="2200" b="0" i="1" smtClean="0">
                          <a:latin typeface="Cambria Math" panose="02040503050406030204" pitchFamily="18" charset="0"/>
                          <a:ea typeface="Cambria Math" panose="02040503050406030204" pitchFamily="18" charset="0"/>
                        </a:rPr>
                        <m:t> </m:t>
                      </m:r>
                      <m:r>
                        <a:rPr lang="cs-CZ" altLang="cs-CZ" sz="2200" b="0" i="1" smtClean="0">
                          <a:latin typeface="Cambria Math" panose="02040503050406030204" pitchFamily="18" charset="0"/>
                          <a:ea typeface="Cambria Math" panose="02040503050406030204" pitchFamily="18" charset="0"/>
                        </a:rPr>
                        <m:t>𝑜𝑣𝑒𝑟h𝑒𝑎𝑑</m:t>
                      </m:r>
                    </m:oMath>
                  </m:oMathPara>
                </a14:m>
                <a:endParaRPr lang="cs-CZ" altLang="cs-CZ" sz="2200" b="0" dirty="0">
                  <a:latin typeface="Arial" panose="020B0604020202020204" pitchFamily="34" charset="0"/>
                  <a:ea typeface="Cambria Math" panose="02040503050406030204" pitchFamily="18" charset="0"/>
                </a:endParaRPr>
              </a:p>
              <a:p>
                <a:pPr marL="342900" indent="-342900" algn="just" eaLnBrk="1" hangingPunct="1">
                  <a:spcBef>
                    <a:spcPct val="0"/>
                  </a:spcBef>
                  <a:defRPr/>
                </a:pPr>
                <a:endParaRPr lang="cs-CZ" altLang="cs-CZ" sz="2200" dirty="0">
                  <a:latin typeface="Arial" panose="020B0604020202020204" pitchFamily="34" charset="0"/>
                </a:endParaRPr>
              </a:p>
              <a:p>
                <a:pPr algn="just" eaLnBrk="1" hangingPunct="1">
                  <a:spcBef>
                    <a:spcPct val="0"/>
                  </a:spcBef>
                  <a:buNone/>
                  <a:defRPr/>
                </a:pPr>
                <a14:m>
                  <m:oMathPara xmlns:m="http://schemas.openxmlformats.org/officeDocument/2006/math">
                    <m:oMathParaPr>
                      <m:jc m:val="centerGroup"/>
                    </m:oMathParaPr>
                    <m:oMath xmlns:m="http://schemas.openxmlformats.org/officeDocument/2006/math">
                      <m:r>
                        <a:rPr lang="cs-CZ" altLang="cs-CZ" sz="2200" b="0" i="1" smtClean="0">
                          <a:latin typeface="Cambria Math" panose="02040503050406030204" pitchFamily="18" charset="0"/>
                        </a:rPr>
                        <m:t>𝑂𝑣𝑒𝑟𝑎𝑝𝑝𝑙𝑖𝑒𝑑</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𝑜𝑣𝑒𝑟h𝑒𝑎𝑑</m:t>
                      </m:r>
                      <m:r>
                        <a:rPr lang="cs-CZ" altLang="cs-CZ" sz="2200" b="0" i="1" smtClean="0">
                          <a:latin typeface="Cambria Math" panose="02040503050406030204" pitchFamily="18" charset="0"/>
                        </a:rPr>
                        <m:t>=</m:t>
                      </m:r>
                      <m:r>
                        <a:rPr lang="cs-CZ" altLang="cs-CZ" sz="2200" b="0" i="1" smtClean="0">
                          <a:latin typeface="Cambria Math" panose="02040503050406030204" pitchFamily="18" charset="0"/>
                        </a:rPr>
                        <m:t>𝐴𝑝𝑝𝑙𝑖𝑒𝑑</m:t>
                      </m:r>
                      <m:r>
                        <a:rPr lang="cs-CZ" altLang="cs-CZ" sz="2200" b="0" i="1" smtClean="0">
                          <a:latin typeface="Cambria Math" panose="02040503050406030204" pitchFamily="18" charset="0"/>
                        </a:rPr>
                        <m:t> </m:t>
                      </m:r>
                      <m:r>
                        <a:rPr lang="cs-CZ" altLang="cs-CZ" sz="2200" b="0" i="1" smtClean="0">
                          <a:latin typeface="Cambria Math" panose="02040503050406030204" pitchFamily="18" charset="0"/>
                        </a:rPr>
                        <m:t>𝑜𝑣𝑒𝑟h𝑒𝑎𝑑</m:t>
                      </m:r>
                      <m:r>
                        <a:rPr lang="cs-CZ" altLang="cs-CZ" sz="2200" b="0" i="1" smtClean="0">
                          <a:latin typeface="Cambria Math" panose="02040503050406030204" pitchFamily="18" charset="0"/>
                        </a:rPr>
                        <m:t> &gt;</m:t>
                      </m:r>
                      <m:r>
                        <a:rPr lang="cs-CZ" altLang="cs-CZ" sz="2200" b="0" i="1" smtClean="0">
                          <a:latin typeface="Cambria Math" panose="02040503050406030204" pitchFamily="18" charset="0"/>
                          <a:ea typeface="Cambria Math" panose="02040503050406030204" pitchFamily="18" charset="0"/>
                        </a:rPr>
                        <m:t>𝐴𝑐𝑡𝑢𝑎𝑙</m:t>
                      </m:r>
                      <m:r>
                        <a:rPr lang="cs-CZ" altLang="cs-CZ" sz="2200" b="0" i="1" smtClean="0">
                          <a:latin typeface="Cambria Math" panose="02040503050406030204" pitchFamily="18" charset="0"/>
                          <a:ea typeface="Cambria Math" panose="02040503050406030204" pitchFamily="18" charset="0"/>
                        </a:rPr>
                        <m:t> </m:t>
                      </m:r>
                      <m:r>
                        <a:rPr lang="cs-CZ" altLang="cs-CZ" sz="2200" b="0" i="1" smtClean="0">
                          <a:latin typeface="Cambria Math" panose="02040503050406030204" pitchFamily="18" charset="0"/>
                          <a:ea typeface="Cambria Math" panose="02040503050406030204" pitchFamily="18" charset="0"/>
                        </a:rPr>
                        <m:t>𝑜𝑣𝑒𝑟h𝑒𝑎𝑑</m:t>
                      </m:r>
                    </m:oMath>
                  </m:oMathPara>
                </a14:m>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b="1" u="sng" dirty="0">
                  <a:latin typeface="Arial" panose="020B0604020202020204" pitchFamily="34" charset="0"/>
                </a:endParaRPr>
              </a:p>
              <a:p>
                <a:pPr algn="just" eaLnBrk="1" hangingPunct="1">
                  <a:spcBef>
                    <a:spcPct val="0"/>
                  </a:spcBef>
                  <a:buNone/>
                  <a:defRPr/>
                </a:pPr>
                <a:endParaRPr lang="en-GB" altLang="cs-CZ" sz="2200" b="1" u="sng" dirty="0">
                  <a:latin typeface="Arial" panose="020B0604020202020204" pitchFamily="34" charset="0"/>
                </a:endParaRPr>
              </a:p>
            </p:txBody>
          </p:sp>
        </mc:Choice>
        <mc:Fallback>
          <p:sp>
            <p:nvSpPr>
              <p:cNvPr id="3079" name="TextovéPole 10"/>
              <p:cNvSpPr txBox="1">
                <a:spLocks noRot="1" noChangeAspect="1" noMove="1" noResize="1" noEditPoints="1" noAdjustHandles="1" noChangeArrowheads="1" noChangeShapeType="1" noTextEdit="1"/>
              </p:cNvSpPr>
              <p:nvPr/>
            </p:nvSpPr>
            <p:spPr bwMode="auto">
              <a:xfrm>
                <a:off x="338138" y="1656289"/>
                <a:ext cx="8477250" cy="3477875"/>
              </a:xfrm>
              <a:prstGeom prst="rect">
                <a:avLst/>
              </a:prstGeom>
              <a:blipFill>
                <a:blip r:embed="rId2"/>
                <a:stretch>
                  <a:fillRect l="-791" r="-86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noFill/>
                  </a:rPr>
                  <a:t> </a:t>
                </a:r>
              </a:p>
            </p:txBody>
          </p:sp>
        </mc:Fallback>
      </mc:AlternateContent>
    </p:spTree>
    <p:extLst>
      <p:ext uri="{BB962C8B-B14F-4D97-AF65-F5344CB8AC3E}">
        <p14:creationId xmlns:p14="http://schemas.microsoft.com/office/powerpoint/2010/main" val="10651932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PROCESS COSTING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Process costing is a cost accumulation system that aggregates manufacturing costs by departments of by production processes.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Total manufacturing costs are accumulated by two major categories, direct materials and conversion costs (the sum of direct labor and factory overhead applied).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Unit cost is determined by dividing the total costs charged to a cost center by the output of that cost center. In that sense, the unit costs are averages. </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endParaRPr lang="cs-CZ" altLang="cs-CZ" sz="2200" b="1" u="sng" dirty="0">
              <a:latin typeface="Arial" panose="020B0604020202020204" pitchFamily="34" charset="0"/>
            </a:endParaRPr>
          </a:p>
          <a:p>
            <a:pPr algn="just" eaLnBrk="1" hangingPunct="1">
              <a:spcBef>
                <a:spcPct val="0"/>
              </a:spcBef>
              <a:buNone/>
              <a:defRPr/>
            </a:pPr>
            <a:endParaRPr lang="en-GB" altLang="cs-CZ" sz="2200" b="1" u="sng" dirty="0">
              <a:latin typeface="Arial" panose="020B0604020202020204" pitchFamily="34" charset="0"/>
            </a:endParaRPr>
          </a:p>
        </p:txBody>
      </p:sp>
    </p:spTree>
    <p:extLst>
      <p:ext uri="{BB962C8B-B14F-4D97-AF65-F5344CB8AC3E}">
        <p14:creationId xmlns:p14="http://schemas.microsoft.com/office/powerpoint/2010/main" val="3288128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PROCESS COSTING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342900" indent="-342900" algn="just" eaLnBrk="1" hangingPunct="1">
              <a:spcBef>
                <a:spcPct val="0"/>
              </a:spcBef>
              <a:defRPr/>
            </a:pPr>
            <a:endParaRPr lang="en-US"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Process costing is appropriate for companies that produce a continuous mass of like units through a series of operations or processes.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Process costing is used in such industries as petroleum, chemicals, oil refining, textiles, and food processing.</a:t>
            </a:r>
          </a:p>
          <a:p>
            <a:pPr marL="342900" indent="-342900" algn="just" eaLnBrk="1" hangingPunct="1">
              <a:spcBef>
                <a:spcPct val="0"/>
              </a:spcBef>
              <a:defRPr/>
            </a:pPr>
            <a:endParaRPr lang="cs-CZ" altLang="cs-CZ" sz="2200" b="1" u="sng" dirty="0">
              <a:latin typeface="Arial" panose="020B0604020202020204" pitchFamily="34" charset="0"/>
            </a:endParaRPr>
          </a:p>
          <a:p>
            <a:pPr algn="just" eaLnBrk="1" hangingPunct="1">
              <a:spcBef>
                <a:spcPct val="0"/>
              </a:spcBef>
              <a:buNone/>
              <a:defRPr/>
            </a:pPr>
            <a:endParaRPr lang="en-GB" altLang="cs-CZ" sz="2200" b="1" u="sng" dirty="0">
              <a:latin typeface="Arial" panose="020B0604020202020204" pitchFamily="34" charset="0"/>
            </a:endParaRPr>
          </a:p>
        </p:txBody>
      </p:sp>
    </p:spTree>
    <p:extLst>
      <p:ext uri="{BB962C8B-B14F-4D97-AF65-F5344CB8AC3E}">
        <p14:creationId xmlns:p14="http://schemas.microsoft.com/office/powerpoint/2010/main" val="2646806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003865"/>
            <a:ext cx="3402378" cy="380777"/>
          </a:xfrm>
          <a:prstGeom prst="rect">
            <a:avLst/>
          </a:prstGeom>
        </p:spPr>
        <p:txBody>
          <a:bodyPr vert="horz" lIns="68580" tIns="34290" rIns="68580" bIns="3429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2" name="Obdélník 1"/>
          <p:cNvSpPr/>
          <p:nvPr/>
        </p:nvSpPr>
        <p:spPr>
          <a:xfrm>
            <a:off x="1983793" y="3290501"/>
            <a:ext cx="5176417" cy="600164"/>
          </a:xfrm>
          <a:prstGeom prst="rect">
            <a:avLst/>
          </a:prstGeom>
        </p:spPr>
        <p:txBody>
          <a:bodyPr wrap="none">
            <a:spAutoFit/>
          </a:bodyPr>
          <a:lstStyle/>
          <a:p>
            <a:pPr algn="ctr"/>
            <a:r>
              <a:rPr lang="en-US" altLang="cs-CZ" sz="3300" dirty="0">
                <a:solidFill>
                  <a:srgbClr val="307871"/>
                </a:solidFill>
                <a:latin typeface="Times New Roman" panose="02020603050405020304" pitchFamily="18" charset="0"/>
                <a:cs typeface="Times New Roman" panose="02020603050405020304" pitchFamily="18" charset="0"/>
              </a:rPr>
              <a:t>Thank you for your attention.</a:t>
            </a:r>
            <a:endParaRPr lang="en-US" sz="3300" dirty="0"/>
          </a:p>
        </p:txBody>
      </p:sp>
    </p:spTree>
    <p:extLst>
      <p:ext uri="{BB962C8B-B14F-4D97-AF65-F5344CB8AC3E}">
        <p14:creationId xmlns:p14="http://schemas.microsoft.com/office/powerpoint/2010/main" val="1917530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COST ACCUMULATION SYSTEMS</a:t>
            </a:r>
          </a:p>
        </p:txBody>
      </p:sp>
      <p:sp>
        <p:nvSpPr>
          <p:cNvPr id="3079" name="TextovéPole 10"/>
          <p:cNvSpPr txBox="1">
            <a:spLocks noChangeArrowheads="1"/>
          </p:cNvSpPr>
          <p:nvPr/>
        </p:nvSpPr>
        <p:spPr bwMode="auto">
          <a:xfrm>
            <a:off x="338138" y="1656289"/>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A cost accumulation system is a product costing system.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This process accumulates manufacturing costs such as materials, labor, and factory overhead and assigns them to cost objectives, such as finished goods and work in process.</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Product costing is necessary not only for inventory valuation and income determination but also for establishing the unit sales price.</a:t>
            </a:r>
            <a:endParaRPr lang="cs-CZ" altLang="cs-CZ" sz="2200" dirty="0">
              <a:latin typeface="Arial" panose="020B0604020202020204" pitchFamily="34" charset="0"/>
            </a:endParaRPr>
          </a:p>
          <a:p>
            <a:pPr algn="just"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995770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COST ACCUMULATION SYSTEMS</a:t>
            </a:r>
          </a:p>
        </p:txBody>
      </p:sp>
      <p:sp>
        <p:nvSpPr>
          <p:cNvPr id="3079" name="TextovéPole 10"/>
          <p:cNvSpPr txBox="1">
            <a:spLocks noChangeArrowheads="1"/>
          </p:cNvSpPr>
          <p:nvPr/>
        </p:nvSpPr>
        <p:spPr bwMode="auto">
          <a:xfrm>
            <a:off x="338138" y="1656289"/>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We will discuss the essentials of the cost accumulation system that is used to measure the manufacturing costs of products.</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This is essentially a two-step process:</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algn="just" eaLnBrk="1" hangingPunct="1">
              <a:spcBef>
                <a:spcPct val="0"/>
              </a:spcBef>
              <a:buNone/>
              <a:defRPr/>
            </a:pPr>
            <a:r>
              <a:rPr lang="cs-CZ" altLang="cs-CZ" sz="2200" dirty="0">
                <a:latin typeface="Arial" panose="020B0604020202020204" pitchFamily="34" charset="0"/>
              </a:rPr>
              <a:t>	</a:t>
            </a:r>
            <a:r>
              <a:rPr lang="en-US" altLang="cs-CZ" sz="2200" dirty="0">
                <a:latin typeface="Arial" panose="020B0604020202020204" pitchFamily="34" charset="0"/>
              </a:rPr>
              <a:t>1.	The measurement of costs that are applicable to </a:t>
            </a:r>
            <a:r>
              <a:rPr lang="cs-CZ" altLang="cs-CZ" sz="2200" dirty="0">
                <a:latin typeface="Arial" panose="020B0604020202020204" pitchFamily="34" charset="0"/>
              </a:rPr>
              <a:t>			</a:t>
            </a:r>
            <a:r>
              <a:rPr lang="en-US" altLang="cs-CZ" sz="2200" dirty="0">
                <a:latin typeface="Arial" panose="020B0604020202020204" pitchFamily="34" charset="0"/>
              </a:rPr>
              <a:t>manufacturing operations during a given accounting </a:t>
            </a:r>
            <a:r>
              <a:rPr lang="cs-CZ" altLang="cs-CZ" sz="2200" dirty="0">
                <a:latin typeface="Arial" panose="020B0604020202020204" pitchFamily="34" charset="0"/>
              </a:rPr>
              <a:t>		</a:t>
            </a:r>
            <a:r>
              <a:rPr lang="en-US" altLang="cs-CZ" sz="2200" dirty="0">
                <a:latin typeface="Arial" panose="020B0604020202020204" pitchFamily="34" charset="0"/>
              </a:rPr>
              <a:t>period, and</a:t>
            </a:r>
            <a:endParaRPr lang="cs-CZ" altLang="cs-CZ" sz="2200" dirty="0">
              <a:latin typeface="Arial" panose="020B0604020202020204" pitchFamily="34" charset="0"/>
            </a:endParaRPr>
          </a:p>
          <a:p>
            <a:pPr algn="just" eaLnBrk="1" hangingPunct="1">
              <a:spcBef>
                <a:spcPct val="0"/>
              </a:spcBef>
              <a:buNone/>
              <a:defRPr/>
            </a:pPr>
            <a:endParaRPr lang="en-US" altLang="cs-CZ" sz="2200" dirty="0">
              <a:latin typeface="Arial" panose="020B0604020202020204" pitchFamily="34" charset="0"/>
            </a:endParaRPr>
          </a:p>
          <a:p>
            <a:pPr algn="just" eaLnBrk="1" hangingPunct="1">
              <a:spcBef>
                <a:spcPct val="0"/>
              </a:spcBef>
              <a:buNone/>
              <a:defRPr/>
            </a:pPr>
            <a:r>
              <a:rPr lang="cs-CZ" altLang="cs-CZ" sz="2200" dirty="0">
                <a:latin typeface="Arial" panose="020B0604020202020204" pitchFamily="34" charset="0"/>
              </a:rPr>
              <a:t>	</a:t>
            </a:r>
            <a:r>
              <a:rPr lang="en-US" altLang="cs-CZ" sz="2200" dirty="0">
                <a:latin typeface="Arial" panose="020B0604020202020204" pitchFamily="34" charset="0"/>
              </a:rPr>
              <a:t>2.	The assignment of these costs to products.</a:t>
            </a:r>
          </a:p>
          <a:p>
            <a:pPr algn="just"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2424845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COST ACCUMULATION SYSTEMS</a:t>
            </a:r>
          </a:p>
        </p:txBody>
      </p:sp>
      <p:sp>
        <p:nvSpPr>
          <p:cNvPr id="3079" name="TextovéPole 10"/>
          <p:cNvSpPr txBox="1">
            <a:spLocks noChangeArrowheads="1"/>
          </p:cNvSpPr>
          <p:nvPr/>
        </p:nvSpPr>
        <p:spPr bwMode="auto">
          <a:xfrm>
            <a:off x="338138" y="1656289"/>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There are two basic approaches to cost accounting and accumulation:</a:t>
            </a:r>
            <a:endParaRPr lang="cs-CZ" altLang="cs-CZ" sz="2200" dirty="0">
              <a:latin typeface="Arial" panose="020B0604020202020204" pitchFamily="34" charset="0"/>
            </a:endParaRPr>
          </a:p>
          <a:p>
            <a:pPr marL="342900" indent="-342900" algn="just" eaLnBrk="1" hangingPunct="1">
              <a:spcBef>
                <a:spcPct val="0"/>
              </a:spcBef>
              <a:defRPr/>
            </a:pPr>
            <a:endParaRPr lang="en-US" altLang="cs-CZ" sz="2200" dirty="0">
              <a:latin typeface="Arial" panose="020B0604020202020204" pitchFamily="34" charset="0"/>
            </a:endParaRPr>
          </a:p>
          <a:p>
            <a:pPr algn="just" eaLnBrk="1" hangingPunct="1">
              <a:spcBef>
                <a:spcPct val="0"/>
              </a:spcBef>
              <a:buNone/>
              <a:defRPr/>
            </a:pPr>
            <a:r>
              <a:rPr lang="cs-CZ" altLang="cs-CZ" sz="2200" dirty="0">
                <a:latin typeface="Arial" panose="020B0604020202020204" pitchFamily="34" charset="0"/>
              </a:rPr>
              <a:t>	</a:t>
            </a:r>
            <a:r>
              <a:rPr lang="en-US" altLang="cs-CZ" sz="2200" dirty="0">
                <a:latin typeface="Arial" panose="020B0604020202020204" pitchFamily="34" charset="0"/>
              </a:rPr>
              <a:t>1.	Job-order costing</a:t>
            </a:r>
          </a:p>
          <a:p>
            <a:pPr algn="just" eaLnBrk="1" hangingPunct="1">
              <a:spcBef>
                <a:spcPct val="0"/>
              </a:spcBef>
              <a:buNone/>
              <a:defRPr/>
            </a:pPr>
            <a:r>
              <a:rPr lang="cs-CZ" altLang="cs-CZ" sz="2200" dirty="0">
                <a:latin typeface="Arial" panose="020B0604020202020204" pitchFamily="34" charset="0"/>
              </a:rPr>
              <a:t>	</a:t>
            </a:r>
            <a:r>
              <a:rPr lang="en-US" altLang="cs-CZ" sz="2200" dirty="0">
                <a:latin typeface="Arial" panose="020B0604020202020204" pitchFamily="34" charset="0"/>
              </a:rPr>
              <a:t>2.	Process costing</a:t>
            </a:r>
          </a:p>
          <a:p>
            <a:pPr algn="just" eaLnBrk="1" hangingPunct="1">
              <a:spcBef>
                <a:spcPct val="0"/>
              </a:spcBef>
              <a:buNone/>
              <a:defRPr/>
            </a:pPr>
            <a:endParaRPr lang="en-GB" altLang="cs-CZ" sz="2200" dirty="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a:latin typeface="Arial" panose="020B0604020202020204" pitchFamily="34" charset="0"/>
            </a:endParaRPr>
          </a:p>
        </p:txBody>
      </p:sp>
    </p:spTree>
    <p:extLst>
      <p:ext uri="{BB962C8B-B14F-4D97-AF65-F5344CB8AC3E}">
        <p14:creationId xmlns:p14="http://schemas.microsoft.com/office/powerpoint/2010/main" val="791098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AND PROCESS COSTING COMPARED</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 distinction between job-order costing and process costing centers largely around how product costing is accomplished.</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With job-order costing, the focus is to apply costs to specific jobs, which may consist of either a single physical unit or a few like units. </a:t>
            </a:r>
            <a:endParaRPr lang="en-GB" altLang="cs-CZ" sz="2200" dirty="0">
              <a:latin typeface="Arial" panose="020B0604020202020204" pitchFamily="34" charset="0"/>
            </a:endParaRPr>
          </a:p>
        </p:txBody>
      </p:sp>
    </p:spTree>
    <p:extLst>
      <p:ext uri="{BB962C8B-B14F-4D97-AF65-F5344CB8AC3E}">
        <p14:creationId xmlns:p14="http://schemas.microsoft.com/office/powerpoint/2010/main" val="423350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AND PROCESS COSTING COMPARED</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Under process costing, accounting data are accumulated by the production department (or cost center) and averaged over all of the production that occurred in the department.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There is mass production of like units which are manufactured on a continuous basis through a series of uniform production steps known as </a:t>
            </a:r>
            <a:r>
              <a:rPr lang="en-US" altLang="cs-CZ" sz="2200" b="1" dirty="0">
                <a:latin typeface="Arial" panose="020B0604020202020204" pitchFamily="34" charset="0"/>
              </a:rPr>
              <a:t>processes. </a:t>
            </a:r>
            <a:endParaRPr lang="en-GB" altLang="cs-CZ" sz="2200" b="1" dirty="0">
              <a:latin typeface="Arial" panose="020B0604020202020204" pitchFamily="34" charset="0"/>
            </a:endParaRPr>
          </a:p>
        </p:txBody>
      </p:sp>
    </p:spTree>
    <p:extLst>
      <p:ext uri="{BB962C8B-B14F-4D97-AF65-F5344CB8AC3E}">
        <p14:creationId xmlns:p14="http://schemas.microsoft.com/office/powerpoint/2010/main" val="201854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 AND PROCESS COSTING COMPARED</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1785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This table summarizes the basic differences between these two methods.</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b="1" dirty="0">
              <a:latin typeface="Arial" panose="020B0604020202020204" pitchFamily="34" charset="0"/>
            </a:endParaRPr>
          </a:p>
          <a:p>
            <a:pPr marL="342900" indent="-342900" algn="just" eaLnBrk="1" hangingPunct="1">
              <a:spcBef>
                <a:spcPct val="0"/>
              </a:spcBef>
              <a:defRPr/>
            </a:pPr>
            <a:endParaRPr lang="en-GB" altLang="cs-CZ" sz="2200" b="1" dirty="0">
              <a:latin typeface="Arial" panose="020B0604020202020204" pitchFamily="34" charset="0"/>
            </a:endParaRPr>
          </a:p>
        </p:txBody>
      </p:sp>
      <p:graphicFrame>
        <p:nvGraphicFramePr>
          <p:cNvPr id="2" name="Tabulka 1">
            <a:extLst>
              <a:ext uri="{FF2B5EF4-FFF2-40B4-BE49-F238E27FC236}">
                <a16:creationId xmlns:a16="http://schemas.microsoft.com/office/drawing/2014/main" id="{FEAE9D08-6B30-413B-91EF-C09FE21B28C2}"/>
              </a:ext>
            </a:extLst>
          </p:cNvPr>
          <p:cNvGraphicFramePr>
            <a:graphicFrameLocks noGrp="1"/>
          </p:cNvGraphicFramePr>
          <p:nvPr>
            <p:extLst>
              <p:ext uri="{D42A27DB-BD31-4B8C-83A1-F6EECF244321}">
                <p14:modId xmlns:p14="http://schemas.microsoft.com/office/powerpoint/2010/main" val="3759163294"/>
              </p:ext>
            </p:extLst>
          </p:nvPr>
        </p:nvGraphicFramePr>
        <p:xfrm>
          <a:off x="542923" y="2951202"/>
          <a:ext cx="8172451" cy="3298344"/>
        </p:xfrm>
        <a:graphic>
          <a:graphicData uri="http://schemas.openxmlformats.org/drawingml/2006/table">
            <a:tbl>
              <a:tblPr firstRow="1" firstCol="1" bandRow="1">
                <a:tableStyleId>{5940675A-B579-460E-94D1-54222C63F5DA}</a:tableStyleId>
              </a:tblPr>
              <a:tblGrid>
                <a:gridCol w="3183487">
                  <a:extLst>
                    <a:ext uri="{9D8B030D-6E8A-4147-A177-3AD203B41FA5}">
                      <a16:colId xmlns:a16="http://schemas.microsoft.com/office/drawing/2014/main" val="2882300632"/>
                    </a:ext>
                  </a:extLst>
                </a:gridCol>
                <a:gridCol w="2494482">
                  <a:extLst>
                    <a:ext uri="{9D8B030D-6E8A-4147-A177-3AD203B41FA5}">
                      <a16:colId xmlns:a16="http://schemas.microsoft.com/office/drawing/2014/main" val="2122578341"/>
                    </a:ext>
                  </a:extLst>
                </a:gridCol>
                <a:gridCol w="2494482">
                  <a:extLst>
                    <a:ext uri="{9D8B030D-6E8A-4147-A177-3AD203B41FA5}">
                      <a16:colId xmlns:a16="http://schemas.microsoft.com/office/drawing/2014/main" val="3705741205"/>
                    </a:ext>
                  </a:extLst>
                </a:gridCol>
              </a:tblGrid>
              <a:tr h="296605">
                <a:tc>
                  <a:txBody>
                    <a:bodyPr/>
                    <a:lstStyle/>
                    <a:p>
                      <a:pPr algn="just">
                        <a:lnSpc>
                          <a:spcPct val="107000"/>
                        </a:lnSpc>
                        <a:spcAft>
                          <a:spcPts val="0"/>
                        </a:spcAft>
                      </a:pPr>
                      <a:r>
                        <a:rPr lang="en-GB" sz="1800">
                          <a:effectLst/>
                        </a:rPr>
                        <a:t>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b="1">
                          <a:effectLst/>
                        </a:rPr>
                        <a:t>Job-Order Costing</a:t>
                      </a:r>
                      <a:endParaRPr lang="cs-CZ" sz="1800" b="1">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n-GB" sz="1800" b="1" dirty="0">
                          <a:effectLst/>
                        </a:rPr>
                        <a:t>Process Costing</a:t>
                      </a:r>
                      <a:endParaRPr lang="cs-CZ" sz="1800" b="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1373769"/>
                  </a:ext>
                </a:extLst>
              </a:tr>
              <a:tr h="296605">
                <a:tc>
                  <a:txBody>
                    <a:bodyPr/>
                    <a:lstStyle/>
                    <a:p>
                      <a:pPr marL="342900" lvl="0" indent="-342900" algn="just">
                        <a:lnSpc>
                          <a:spcPct val="107000"/>
                        </a:lnSpc>
                        <a:spcAft>
                          <a:spcPts val="0"/>
                        </a:spcAft>
                        <a:buFont typeface="+mj-lt"/>
                        <a:buAutoNum type="arabicPeriod"/>
                      </a:pPr>
                      <a:r>
                        <a:rPr lang="en-GB" sz="1800">
                          <a:effectLst/>
                        </a:rPr>
                        <a:t>Cost unit</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Job, order, or contract</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Physical unit</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32854473"/>
                  </a:ext>
                </a:extLst>
              </a:tr>
              <a:tr h="296605">
                <a:tc>
                  <a:txBody>
                    <a:bodyPr/>
                    <a:lstStyle/>
                    <a:p>
                      <a:pPr marL="342900" lvl="0" indent="-342900" algn="just">
                        <a:lnSpc>
                          <a:spcPct val="107000"/>
                        </a:lnSpc>
                        <a:spcAft>
                          <a:spcPts val="0"/>
                        </a:spcAft>
                        <a:buFont typeface="+mj-lt"/>
                        <a:buAutoNum type="arabicPeriod"/>
                      </a:pPr>
                      <a:r>
                        <a:rPr lang="en-GB" sz="1800">
                          <a:effectLst/>
                        </a:rPr>
                        <a:t>Costs are accumulated</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By jobs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By departments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25827776"/>
                  </a:ext>
                </a:extLst>
              </a:tr>
              <a:tr h="296605">
                <a:tc>
                  <a:txBody>
                    <a:bodyPr/>
                    <a:lstStyle/>
                    <a:p>
                      <a:pPr marL="342900" lvl="0" indent="-342900" algn="just">
                        <a:lnSpc>
                          <a:spcPct val="107000"/>
                        </a:lnSpc>
                        <a:spcAft>
                          <a:spcPts val="0"/>
                        </a:spcAft>
                        <a:buFont typeface="+mj-lt"/>
                        <a:buAutoNum type="arabicPeriod"/>
                      </a:pPr>
                      <a:r>
                        <a:rPr lang="en-GB" sz="1800">
                          <a:effectLst/>
                        </a:rPr>
                        <a:t>Subsidiary record</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Job cost sheet</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Cost-of-production report</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85087205"/>
                  </a:ext>
                </a:extLst>
              </a:tr>
              <a:tr h="296605">
                <a:tc>
                  <a:txBody>
                    <a:bodyPr/>
                    <a:lstStyle/>
                    <a:p>
                      <a:pPr marL="342900" lvl="0" indent="-342900" algn="just">
                        <a:lnSpc>
                          <a:spcPct val="107000"/>
                        </a:lnSpc>
                        <a:spcAft>
                          <a:spcPts val="0"/>
                        </a:spcAft>
                        <a:buFont typeface="+mj-lt"/>
                        <a:buAutoNum type="arabicPeriod"/>
                      </a:pPr>
                      <a:r>
                        <a:rPr lang="en-GB" sz="1800">
                          <a:effectLst/>
                        </a:rPr>
                        <a:t>Used by</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Custom manufacturers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a:effectLst/>
                        </a:rPr>
                        <a:t>Processing industries</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25259091"/>
                  </a:ext>
                </a:extLst>
              </a:tr>
              <a:tr h="1537947">
                <a:tc>
                  <a:txBody>
                    <a:bodyPr/>
                    <a:lstStyle/>
                    <a:p>
                      <a:pPr marL="342900" lvl="0" indent="-342900" algn="just">
                        <a:lnSpc>
                          <a:spcPct val="107000"/>
                        </a:lnSpc>
                        <a:spcAft>
                          <a:spcPts val="0"/>
                        </a:spcAft>
                        <a:buFont typeface="+mj-lt"/>
                        <a:buAutoNum type="arabicPeriod"/>
                      </a:pPr>
                      <a:r>
                        <a:rPr lang="en-GB" sz="1800">
                          <a:effectLst/>
                        </a:rPr>
                        <a:t>Permits computation of </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lvl="0" indent="-342900" algn="just">
                        <a:lnSpc>
                          <a:spcPct val="107000"/>
                        </a:lnSpc>
                        <a:spcAft>
                          <a:spcPts val="0"/>
                        </a:spcAft>
                        <a:buFont typeface="+mj-lt"/>
                        <a:buAutoNum type="alphaLcParenR"/>
                      </a:pPr>
                      <a:r>
                        <a:rPr lang="en-GB" sz="1800">
                          <a:effectLst/>
                        </a:rPr>
                        <a:t>A unit cost for inventory costing purposes</a:t>
                      </a:r>
                      <a:endParaRPr lang="cs-CZ" sz="1800">
                        <a:effectLst/>
                      </a:endParaRPr>
                    </a:p>
                    <a:p>
                      <a:pPr marL="342900" lvl="0" indent="-342900" algn="just">
                        <a:lnSpc>
                          <a:spcPct val="107000"/>
                        </a:lnSpc>
                        <a:spcAft>
                          <a:spcPts val="0"/>
                        </a:spcAft>
                        <a:buFont typeface="+mj-lt"/>
                        <a:buAutoNum type="alphaLcParenR"/>
                      </a:pPr>
                      <a:r>
                        <a:rPr lang="en-GB" sz="1800">
                          <a:effectLst/>
                        </a:rPr>
                        <a:t>A profit or loss on each job</a:t>
                      </a:r>
                      <a:endParaRPr lang="cs-CZ"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07000"/>
                        </a:lnSpc>
                        <a:spcAft>
                          <a:spcPts val="0"/>
                        </a:spcAft>
                      </a:pPr>
                      <a:r>
                        <a:rPr lang="en-GB" sz="1800" dirty="0">
                          <a:effectLst/>
                        </a:rPr>
                        <a:t>A unit cost to be used to compute the costs of goods completed and work in process</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63709628"/>
                  </a:ext>
                </a:extLst>
              </a:tr>
            </a:tbl>
          </a:graphicData>
        </a:graphic>
      </p:graphicFrame>
    </p:spTree>
    <p:extLst>
      <p:ext uri="{BB962C8B-B14F-4D97-AF65-F5344CB8AC3E}">
        <p14:creationId xmlns:p14="http://schemas.microsoft.com/office/powerpoint/2010/main" val="1122617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Job-order costing is the cost accumulation system under which costs are accumulated by jobs, contracts, or orders.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This costing method is appropriate when the products are manufactured in identifiable lots or batches or when the products are manufactured to customer specifications.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Job-order costing is widely used by custom manufacturers such as printing, aircraft and construction companies. </a:t>
            </a:r>
            <a:endParaRPr lang="en-GB" altLang="cs-CZ" sz="2200" b="1" dirty="0">
              <a:latin typeface="Arial" panose="020B0604020202020204" pitchFamily="34" charset="0"/>
            </a:endParaRPr>
          </a:p>
        </p:txBody>
      </p:sp>
    </p:spTree>
    <p:extLst>
      <p:ext uri="{BB962C8B-B14F-4D97-AF65-F5344CB8AC3E}">
        <p14:creationId xmlns:p14="http://schemas.microsoft.com/office/powerpoint/2010/main" val="2937086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b="1" dirty="0">
                <a:latin typeface="Arial" pitchFamily="34" charset="0"/>
                <a:cs typeface="Arial" pitchFamily="34" charset="0"/>
              </a:rPr>
              <a:t>PRODUCT COSTING METHODS (JOB-ORDER COSTING, PROCESS COSTING AND COST ALLOCATION)</a:t>
            </a:r>
          </a:p>
        </p:txBody>
      </p:sp>
      <p:sp>
        <p:nvSpPr>
          <p:cNvPr id="4102" name="TextovéPole 8"/>
          <p:cNvSpPr txBox="1">
            <a:spLocks noChangeArrowheads="1"/>
          </p:cNvSpPr>
          <p:nvPr/>
        </p:nvSpPr>
        <p:spPr bwMode="auto">
          <a:xfrm>
            <a:off x="338138" y="954499"/>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JOB-ORDER COSTING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656289"/>
            <a:ext cx="8477250" cy="32316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None/>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It may also be used by service business such as auto repair shops and professional services.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342900" indent="-342900" algn="just" eaLnBrk="1" hangingPunct="1">
              <a:spcBef>
                <a:spcPct val="0"/>
              </a:spcBef>
              <a:defRPr/>
            </a:pPr>
            <a:r>
              <a:rPr lang="en-US" altLang="cs-CZ" sz="2200" dirty="0">
                <a:latin typeface="Arial" panose="020B0604020202020204" pitchFamily="34" charset="0"/>
              </a:rPr>
              <a:t>Job-order costing keeps track of costs as follows: </a:t>
            </a:r>
            <a:endParaRPr lang="cs-CZ" altLang="cs-CZ" sz="2200" dirty="0">
              <a:latin typeface="Arial" panose="020B0604020202020204" pitchFamily="34" charset="0"/>
            </a:endParaRPr>
          </a:p>
          <a:p>
            <a:pPr marL="342900" indent="-342900" algn="just" eaLnBrk="1" hangingPunct="1">
              <a:spcBef>
                <a:spcPct val="0"/>
              </a:spcBef>
              <a:defRPr/>
            </a:pPr>
            <a:endParaRPr lang="cs-CZ" altLang="cs-CZ" sz="2200" dirty="0">
              <a:latin typeface="Arial" panose="020B0604020202020204" pitchFamily="34" charset="0"/>
            </a:endParaRPr>
          </a:p>
          <a:p>
            <a:pPr marL="1085850" lvl="1" indent="-342900" algn="just" eaLnBrk="1" hangingPunct="1">
              <a:spcBef>
                <a:spcPct val="0"/>
              </a:spcBef>
              <a:defRPr/>
            </a:pPr>
            <a:r>
              <a:rPr lang="en-US" altLang="cs-CZ" sz="1800" dirty="0">
                <a:latin typeface="Arial" panose="020B0604020202020204" pitchFamily="34" charset="0"/>
              </a:rPr>
              <a:t>Direct material and direct labor are traced to a particular job. </a:t>
            </a:r>
            <a:endParaRPr lang="cs-CZ" altLang="cs-CZ" sz="1800" dirty="0">
              <a:latin typeface="Arial" panose="020B0604020202020204" pitchFamily="34" charset="0"/>
            </a:endParaRPr>
          </a:p>
          <a:p>
            <a:pPr marL="1085850" lvl="1" indent="-342900" algn="just" eaLnBrk="1" hangingPunct="1">
              <a:spcBef>
                <a:spcPct val="0"/>
              </a:spcBef>
              <a:defRPr/>
            </a:pPr>
            <a:endParaRPr lang="cs-CZ" altLang="cs-CZ" sz="1800" dirty="0">
              <a:latin typeface="Arial" panose="020B0604020202020204" pitchFamily="34" charset="0"/>
            </a:endParaRPr>
          </a:p>
          <a:p>
            <a:pPr marL="1085850" lvl="1" indent="-342900" algn="just" eaLnBrk="1" hangingPunct="1">
              <a:spcBef>
                <a:spcPct val="0"/>
              </a:spcBef>
              <a:defRPr/>
            </a:pPr>
            <a:r>
              <a:rPr lang="en-US" altLang="cs-CZ" sz="1800" dirty="0">
                <a:latin typeface="Arial" panose="020B0604020202020204" pitchFamily="34" charset="0"/>
              </a:rPr>
              <a:t>Costs that are not directly traceable – factory overhead – are applied to individual jobs using a predetermined overhead (application) rate. </a:t>
            </a:r>
            <a:endParaRPr lang="en-GB" altLang="cs-CZ" sz="1800" b="1" dirty="0">
              <a:latin typeface="Arial" panose="020B0604020202020204" pitchFamily="34" charset="0"/>
            </a:endParaRPr>
          </a:p>
        </p:txBody>
      </p:sp>
    </p:spTree>
    <p:extLst>
      <p:ext uri="{BB962C8B-B14F-4D97-AF65-F5344CB8AC3E}">
        <p14:creationId xmlns:p14="http://schemas.microsoft.com/office/powerpoint/2010/main" val="4118202216"/>
      </p:ext>
    </p:extLst>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2245</TotalTime>
  <Words>1400</Words>
  <Application>Microsoft Office PowerPoint</Application>
  <PresentationFormat>Předvádění na obrazovce (4:3)</PresentationFormat>
  <Paragraphs>156</Paragraphs>
  <Slides>19</Slides>
  <Notes>0</Notes>
  <HiddenSlides>0</HiddenSlides>
  <MMClips>0</MMClips>
  <ScaleCrop>false</ScaleCrop>
  <HeadingPairs>
    <vt:vector size="6" baseType="variant">
      <vt:variant>
        <vt:lpstr>Použitá písma</vt:lpstr>
      </vt:variant>
      <vt:variant>
        <vt:i4>5</vt:i4>
      </vt:variant>
      <vt:variant>
        <vt:lpstr>Motiv</vt:lpstr>
      </vt:variant>
      <vt:variant>
        <vt:i4>2</vt:i4>
      </vt:variant>
      <vt:variant>
        <vt:lpstr>Nadpisy snímků</vt:lpstr>
      </vt:variant>
      <vt:variant>
        <vt:i4>19</vt:i4>
      </vt:variant>
    </vt:vector>
  </HeadingPairs>
  <TitlesOfParts>
    <vt:vector size="26" baseType="lpstr">
      <vt:lpstr>Arial</vt:lpstr>
      <vt:lpstr>Calibri</vt:lpstr>
      <vt:lpstr>Calibri Light</vt:lpstr>
      <vt:lpstr>Cambria Math</vt:lpstr>
      <vt:lpstr>Times New Roman</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Markéta Skupieňová</cp:lastModifiedBy>
  <cp:revision>139</cp:revision>
  <dcterms:created xsi:type="dcterms:W3CDTF">2016-03-17T12:08:01Z</dcterms:created>
  <dcterms:modified xsi:type="dcterms:W3CDTF">2023-11-10T13:51:17Z</dcterms:modified>
</cp:coreProperties>
</file>