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433" r:id="rId3"/>
    <p:sldId id="287" r:id="rId4"/>
    <p:sldId id="404" r:id="rId5"/>
    <p:sldId id="319" r:id="rId6"/>
    <p:sldId id="296" r:id="rId7"/>
    <p:sldId id="361" r:id="rId8"/>
    <p:sldId id="367" r:id="rId9"/>
    <p:sldId id="368" r:id="rId10"/>
    <p:sldId id="323" r:id="rId11"/>
    <p:sldId id="326" r:id="rId12"/>
    <p:sldId id="322" r:id="rId13"/>
    <p:sldId id="405" r:id="rId14"/>
    <p:sldId id="369" r:id="rId15"/>
    <p:sldId id="370" r:id="rId16"/>
    <p:sldId id="328" r:id="rId17"/>
    <p:sldId id="371" r:id="rId18"/>
    <p:sldId id="373" r:id="rId19"/>
    <p:sldId id="374" r:id="rId20"/>
    <p:sldId id="406" r:id="rId21"/>
    <p:sldId id="407" r:id="rId22"/>
    <p:sldId id="408" r:id="rId23"/>
    <p:sldId id="409" r:id="rId24"/>
    <p:sldId id="412" r:id="rId25"/>
    <p:sldId id="402" r:id="rId26"/>
    <p:sldId id="415" r:id="rId27"/>
    <p:sldId id="416" r:id="rId28"/>
    <p:sldId id="417" r:id="rId29"/>
    <p:sldId id="414" r:id="rId30"/>
    <p:sldId id="418" r:id="rId31"/>
    <p:sldId id="420" r:id="rId32"/>
    <p:sldId id="421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7" r:id="rId64"/>
    <p:sldId id="458" r:id="rId65"/>
    <p:sldId id="410" r:id="rId66"/>
    <p:sldId id="459" r:id="rId67"/>
    <p:sldId id="460" r:id="rId68"/>
    <p:sldId id="461" r:id="rId69"/>
    <p:sldId id="462" r:id="rId70"/>
    <p:sldId id="464" r:id="rId71"/>
    <p:sldId id="465" r:id="rId72"/>
    <p:sldId id="466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6" r:id="rId83"/>
    <p:sldId id="477" r:id="rId84"/>
    <p:sldId id="478" r:id="rId85"/>
    <p:sldId id="479" r:id="rId86"/>
    <p:sldId id="480" r:id="rId87"/>
    <p:sldId id="481" r:id="rId88"/>
    <p:sldId id="482" r:id="rId89"/>
    <p:sldId id="483" r:id="rId90"/>
    <p:sldId id="484" r:id="rId91"/>
    <p:sldId id="485" r:id="rId92"/>
    <p:sldId id="486" r:id="rId93"/>
    <p:sldId id="487" r:id="rId94"/>
    <p:sldId id="488" r:id="rId95"/>
    <p:sldId id="489" r:id="rId96"/>
    <p:sldId id="295" r:id="rId9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820" autoAdjust="0"/>
  </p:normalViewPr>
  <p:slideViewPr>
    <p:cSldViewPr>
      <p:cViewPr varScale="1">
        <p:scale>
          <a:sx n="127" d="100"/>
          <a:sy n="127" d="100"/>
        </p:scale>
        <p:origin x="5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30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57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6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84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08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77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59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848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0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711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77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003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161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677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915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29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977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825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9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29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7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046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627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682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139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190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8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8327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055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443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239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711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70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177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708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8425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0887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4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69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6724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6914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771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4401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1027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848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081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8801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4815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5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177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0034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1623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748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342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8972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460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004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7110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708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177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708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8425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08876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499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67240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69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7712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594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6949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8488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0814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88017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25123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7783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00340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7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4000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5675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3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5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6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6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771550"/>
            <a:ext cx="5328592" cy="25202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Bankovní krize</a:t>
            </a:r>
            <a:br>
              <a:rPr lang="cs-CZ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a nerovnováha na trhu úvěrů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4155926"/>
            <a:ext cx="2744087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Bankovní modely a analýzy</a:t>
            </a:r>
            <a:r>
              <a:rPr lang="cs-CZ" sz="15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5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tutoriál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131590"/>
            <a:ext cx="867696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sz="2600" dirty="0"/>
              <a:t>příliv kapitálu → nárůst depozit → objem dostupných finančních zdrojů je větší než objem kvalitních projektů v zemi → roste úvěrové riziko (banky půjčují všem) →  vysoký objem úvěrů zvyšuje investice → rostou ceny (zejména nemovitostí)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600" dirty="0"/>
              <a:t>následný pokles cen znamená redukci hodnot zajištění a nárůst klasifikovaných úvěrů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600" dirty="0"/>
              <a:t>Japonsko v 90. letech, krize v USA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Boom úvěrů a cenová bublina aktiv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2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cs-CZ" sz="2400" dirty="0"/>
              <a:t>častou příčinou zejména v transformujících se ekonomikách a rozvojových zemích</a:t>
            </a:r>
          </a:p>
          <a:p>
            <a:pPr algn="just">
              <a:lnSpc>
                <a:spcPct val="90000"/>
              </a:lnSpc>
            </a:pPr>
            <a:r>
              <a:rPr lang="cs-CZ" sz="2400" dirty="0"/>
              <a:t>v dlouhodobém časovém horizontu má liberalizace pozitivní účinky, krátkodobě je ale doprovázena zvýšenou volatilitou makroekonomických veličin</a:t>
            </a:r>
          </a:p>
          <a:p>
            <a:pPr algn="just">
              <a:lnSpc>
                <a:spcPct val="90000"/>
              </a:lnSpc>
            </a:pPr>
            <a:r>
              <a:rPr lang="cs-CZ" sz="2400" dirty="0"/>
              <a:t>k výrazným změnám dochází i v nefinančním sektoru</a:t>
            </a:r>
          </a:p>
          <a:p>
            <a:pPr algn="just">
              <a:lnSpc>
                <a:spcPct val="90000"/>
              </a:lnSpc>
            </a:pPr>
            <a:r>
              <a:rPr lang="cs-CZ" sz="2400" dirty="0"/>
              <a:t>velice významná je celková koncepce liberalizace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Neadekvátní příprava na liberalizaci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44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600" dirty="0"/>
              <a:t>často rozhodující příčinou bankovní krize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jak vznikají špatné úvěry?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situaci někdy komplikuje také příliš velká angažovanost na mezinárodních trzích a přenos problémů přes hranice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vliv špatných úvěrů na úvěrování je nelineární – existuje určitý práh podílu špatných úvěrů, při jehož překročení se rozhodování bank při poskytování úvěrů mění směrem k větší restrikci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řešení klasifikovaných úvěrů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vlastní kroky bank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pomoc státu – přes aktiva, přes pasiva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</p:spPr>
        <p:txBody>
          <a:bodyPr/>
          <a:lstStyle/>
          <a:p>
            <a:r>
              <a:rPr lang="cs-CZ" altLang="cs-CZ" b="1" dirty="0"/>
              <a:t>Klasifikované úvěry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cs-CZ" sz="2200" dirty="0"/>
          </a:p>
        </p:txBody>
      </p:sp>
      <p:pic>
        <p:nvPicPr>
          <p:cNvPr id="4" name="Picture 4" descr="klasifikovane uv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0"/>
            <a:ext cx="4279086" cy="5143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Group 1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779448"/>
              </p:ext>
            </p:extLst>
          </p:nvPr>
        </p:nvGraphicFramePr>
        <p:xfrm>
          <a:off x="107504" y="221224"/>
          <a:ext cx="8892481" cy="4884240"/>
        </p:xfrm>
        <a:graphic>
          <a:graphicData uri="http://schemas.openxmlformats.org/drawingml/2006/table">
            <a:tbl>
              <a:tblPr/>
              <a:tblGrid>
                <a:gridCol w="1574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9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4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4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23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23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239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2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49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36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Špatné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úvěry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bank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 průběhu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krizí (v 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89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Krize 80. let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Krize 90. let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0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vrchol krize 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špatné úvěry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Korea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Indie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Hong-Kong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Thaj-wan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Indonésie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Malajsie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Thajsko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1983-88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Brazilie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Chile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Kolumbie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1984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Mexiko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Finsko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Norsko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Švédsko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Česká republika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kumimoji="0" lang="pl-PL" sz="1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pl-PL" sz="1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kumimoji="0" lang="pl-PL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4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</p:spPr>
        <p:txBody>
          <a:bodyPr/>
          <a:lstStyle/>
          <a:p>
            <a:r>
              <a:rPr lang="cs-CZ" dirty="0"/>
              <a:t>Klasifikované úvěry na celkových úvěrech (v %)</a:t>
            </a: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51280"/>
              </p:ext>
            </p:extLst>
          </p:nvPr>
        </p:nvGraphicFramePr>
        <p:xfrm>
          <a:off x="107504" y="1203598"/>
          <a:ext cx="8784976" cy="345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660">
                  <a:extLst>
                    <a:ext uri="{9D8B030D-6E8A-4147-A177-3AD203B41FA5}">
                      <a16:colId xmlns:a16="http://schemas.microsoft.com/office/drawing/2014/main" xmlns="" val="1886809362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2957477219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1799723333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3847018731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3798741631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3051812057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2465061644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2315544572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1064047005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2799491370"/>
                    </a:ext>
                  </a:extLst>
                </a:gridCol>
                <a:gridCol w="755508">
                  <a:extLst>
                    <a:ext uri="{9D8B030D-6E8A-4147-A177-3AD203B41FA5}">
                      <a16:colId xmlns:a16="http://schemas.microsoft.com/office/drawing/2014/main" xmlns="" val="3020060440"/>
                    </a:ext>
                  </a:extLst>
                </a:gridCol>
                <a:gridCol w="750236">
                  <a:extLst>
                    <a:ext uri="{9D8B030D-6E8A-4147-A177-3AD203B41FA5}">
                      <a16:colId xmlns:a16="http://schemas.microsoft.com/office/drawing/2014/main" xmlns="" val="1777715337"/>
                    </a:ext>
                  </a:extLst>
                </a:gridCol>
              </a:tblGrid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2005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2006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2007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2008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2009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2010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2011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2012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2013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2014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2015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08778636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BA</a:t>
                      </a:r>
                      <a:endParaRPr lang="cs-CZ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15.1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14.2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05610000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BG</a:t>
                      </a:r>
                      <a:endParaRPr lang="cs-CZ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14.9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16.6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16.9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16.8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14923220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14.4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15.7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17.1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16.6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7964341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j-lt"/>
                        </a:rPr>
                        <a:t>CZ</a:t>
                      </a:r>
                      <a:endParaRPr lang="cs-CZ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3.6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2.6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5752643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HU</a:t>
                      </a:r>
                      <a:endParaRPr lang="cs-CZ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9.4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48752730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PL</a:t>
                      </a:r>
                      <a:endParaRPr lang="cs-CZ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8.8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8.6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8.1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942364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RO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8.3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14.3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18.2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21.9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20.7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7545173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RS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23.8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15.7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16.9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18.6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21.4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21.5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5516150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SK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6.1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4.9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0865734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SL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2.5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8.2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11.8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15.2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13.3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11.7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10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5830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62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3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/>
              <a:t>snaží se vysvětlit, proč i když všechny banky jsou v dané zemi vystaveny stejným podmínkám, krachují jen některé z nich</a:t>
            </a:r>
          </a:p>
          <a:p>
            <a:pPr lvl="1"/>
            <a:r>
              <a:rPr lang="cs-CZ" sz="2600" dirty="0"/>
              <a:t>risk management a riziková angažovanost bank</a:t>
            </a:r>
          </a:p>
          <a:p>
            <a:pPr lvl="2"/>
            <a:r>
              <a:rPr lang="cs-CZ" sz="2200" dirty="0"/>
              <a:t>tržní riziko a riziko likvidity jsou velice významné</a:t>
            </a:r>
          </a:p>
          <a:p>
            <a:pPr lvl="1"/>
            <a:r>
              <a:rPr lang="cs-CZ" sz="2600" dirty="0"/>
              <a:t>informační asymetrie</a:t>
            </a:r>
          </a:p>
          <a:p>
            <a:pPr lvl="2"/>
            <a:r>
              <a:rPr lang="cs-CZ" sz="2200" dirty="0"/>
              <a:t>nepříznivý výběr, morální hazard</a:t>
            </a:r>
          </a:p>
          <a:p>
            <a:pPr lvl="1"/>
            <a:r>
              <a:rPr lang="cs-CZ" sz="2600" dirty="0"/>
              <a:t>chyby managementu a vlastníků bank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720080"/>
          </a:xfrm>
        </p:spPr>
        <p:txBody>
          <a:bodyPr/>
          <a:lstStyle/>
          <a:p>
            <a:r>
              <a:rPr lang="en-US" b="1" dirty="0" err="1"/>
              <a:t>Mikroekonomické</a:t>
            </a:r>
            <a:r>
              <a:rPr lang="en-US" b="1" dirty="0"/>
              <a:t> </a:t>
            </a:r>
            <a:r>
              <a:rPr lang="en-US" b="1" dirty="0" err="1"/>
              <a:t>příčiny</a:t>
            </a:r>
            <a:r>
              <a:rPr lang="en-US" b="1" dirty="0"/>
              <a:t> </a:t>
            </a:r>
            <a:r>
              <a:rPr lang="en-US" b="1" dirty="0" err="1"/>
              <a:t>bankovních</a:t>
            </a:r>
            <a:r>
              <a:rPr lang="en-US" b="1" dirty="0"/>
              <a:t> </a:t>
            </a:r>
            <a:r>
              <a:rPr lang="en-US" b="1" dirty="0" err="1"/>
              <a:t>krizí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149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r>
              <a:rPr lang="cs-CZ" sz="2000" dirty="0"/>
              <a:t>chyby v řízení banky managementem</a:t>
            </a:r>
          </a:p>
          <a:p>
            <a:pPr marL="342900" lvl="2" indent="-342900"/>
            <a:r>
              <a:rPr lang="cs-CZ" sz="2000" dirty="0"/>
              <a:t>chyby v uplatňování vlastnických práv akcionáři </a:t>
            </a:r>
          </a:p>
          <a:p>
            <a:pPr marL="342900" lvl="2" indent="-342900"/>
            <a:r>
              <a:rPr lang="cs-CZ" sz="2000" dirty="0"/>
              <a:t>nedostatečný či nekorektní dohled vlastníků nad aktivitami banky a managementu</a:t>
            </a:r>
          </a:p>
          <a:p>
            <a:pPr marL="342900" lvl="2" indent="-342900"/>
            <a:r>
              <a:rPr lang="cs-CZ" sz="2000" dirty="0"/>
              <a:t>příklady z ČR:</a:t>
            </a:r>
          </a:p>
          <a:p>
            <a:pPr marL="800100" lvl="3" indent="-342900"/>
            <a:r>
              <a:rPr lang="cs-CZ" sz="1600" dirty="0"/>
              <a:t>Agrobanka</a:t>
            </a:r>
          </a:p>
          <a:p>
            <a:pPr marL="1257300" lvl="4" indent="-342900"/>
            <a:r>
              <a:rPr lang="cs-CZ" sz="1400" dirty="0"/>
              <a:t>ovládnutí banky skupinou soustředěnou kolem Motoinvestu</a:t>
            </a:r>
          </a:p>
          <a:p>
            <a:pPr marL="800100" lvl="3" indent="-342900"/>
            <a:r>
              <a:rPr lang="cs-CZ" sz="1600" dirty="0"/>
              <a:t>banka Bohemia</a:t>
            </a:r>
          </a:p>
          <a:p>
            <a:pPr marL="1257300" lvl="4" indent="-342900"/>
            <a:r>
              <a:rPr lang="cs-CZ" sz="1400" dirty="0"/>
              <a:t>management banky vydal nekryté bankovní garance</a:t>
            </a:r>
          </a:p>
          <a:p>
            <a:pPr marL="1257300" lvl="4" indent="-342900"/>
            <a:r>
              <a:rPr lang="cs-CZ" sz="1400" dirty="0"/>
              <a:t>desítky menších úvěrových podvodů</a:t>
            </a:r>
          </a:p>
          <a:p>
            <a:pPr marL="800100" lvl="3" indent="-342900"/>
            <a:r>
              <a:rPr lang="cs-CZ" sz="1600" dirty="0"/>
              <a:t>Moravia banka</a:t>
            </a:r>
          </a:p>
          <a:p>
            <a:pPr marL="1257300" lvl="4" indent="-342900"/>
            <a:r>
              <a:rPr lang="cs-CZ" sz="1400" dirty="0"/>
              <a:t>17 manažerů banky bylo obviněno </a:t>
            </a:r>
          </a:p>
          <a:p>
            <a:pPr marL="800100" lvl="3" indent="-342900"/>
            <a:r>
              <a:rPr lang="cs-CZ" sz="1600" dirty="0"/>
              <a:t>a další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pl-PL" altLang="cs-CZ" b="1" dirty="0"/>
              <a:t>Chyby managementu a vlastníků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2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r>
              <a:rPr lang="cs-CZ" sz="1800" dirty="0"/>
              <a:t>nadměrný růst úvěrů či aktiv</a:t>
            </a:r>
          </a:p>
          <a:p>
            <a:pPr marL="342900" lvl="2" indent="-342900"/>
            <a:r>
              <a:rPr lang="cs-CZ" sz="1800" dirty="0"/>
              <a:t>nadměrná koncentrace úvěrového portfolia</a:t>
            </a:r>
          </a:p>
          <a:p>
            <a:pPr marL="342900" lvl="2" indent="-342900"/>
            <a:r>
              <a:rPr lang="cs-CZ" sz="1800" dirty="0"/>
              <a:t>zhoršení finanční situace – horší hodnoty ukazatelů</a:t>
            </a:r>
          </a:p>
          <a:p>
            <a:pPr marL="342900" lvl="2" indent="-342900"/>
            <a:r>
              <a:rPr lang="cs-CZ" sz="1800" dirty="0"/>
              <a:t>úrokové sazby z depozit převyšují tržní úrokové sazby</a:t>
            </a:r>
          </a:p>
          <a:p>
            <a:pPr marL="342900" lvl="2" indent="-342900"/>
            <a:r>
              <a:rPr lang="cs-CZ" sz="1800" dirty="0"/>
              <a:t>mimobilanční pasiva</a:t>
            </a:r>
          </a:p>
          <a:p>
            <a:pPr marL="342900" lvl="2" indent="-342900"/>
            <a:r>
              <a:rPr lang="cs-CZ" sz="1800" dirty="0"/>
              <a:t>kreativní účetnictví</a:t>
            </a:r>
          </a:p>
          <a:p>
            <a:pPr marL="342900" lvl="2" indent="-342900"/>
            <a:r>
              <a:rPr lang="cs-CZ" sz="1800" dirty="0"/>
              <a:t>zpožďování finančního výkaznictví</a:t>
            </a:r>
          </a:p>
          <a:p>
            <a:pPr marL="342900" lvl="2" indent="-342900"/>
            <a:r>
              <a:rPr lang="cs-CZ" sz="1800" dirty="0"/>
              <a:t>změna auditora</a:t>
            </a:r>
          </a:p>
          <a:p>
            <a:pPr marL="342900" lvl="2" indent="-342900"/>
            <a:r>
              <a:rPr lang="cs-CZ" sz="1800" dirty="0"/>
              <a:t>změna managementu</a:t>
            </a:r>
          </a:p>
          <a:p>
            <a:pPr marL="342900" lvl="2" indent="-342900"/>
            <a:r>
              <a:rPr lang="cs-CZ" sz="1800" dirty="0"/>
              <a:t>politický vliv</a:t>
            </a:r>
          </a:p>
          <a:p>
            <a:pPr marL="342900" lvl="2" indent="-342900"/>
            <a:r>
              <a:rPr lang="cs-CZ" sz="1800" dirty="0"/>
              <a:t>pomluvy na finančním trhu</a:t>
            </a:r>
          </a:p>
          <a:p>
            <a:pPr marL="342900" lvl="2" indent="-342900"/>
            <a:r>
              <a:rPr lang="cs-CZ" sz="1800" dirty="0"/>
              <a:t>volatilita cen akcií</a:t>
            </a:r>
          </a:p>
          <a:p>
            <a:pPr marL="342900" lvl="2" indent="-342900"/>
            <a:r>
              <a:rPr lang="cs-CZ" sz="1800" dirty="0"/>
              <a:t>zhoršení celkového ekonomického prostředí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Varovné signály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3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fáze 1: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řada opatření s cílem obnovit důvěru veřejnosti v bankovní sektor a minimalizovat dopad krize na reálný sektor 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likviditní podpora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garance vkladů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znárodňování bank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Řešení bankovní krize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0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419622"/>
            <a:ext cx="5328592" cy="187220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Bankovní krize</a:t>
            </a:r>
          </a:p>
        </p:txBody>
      </p:sp>
    </p:spTree>
    <p:extLst>
      <p:ext uri="{BB962C8B-B14F-4D97-AF65-F5344CB8AC3E}">
        <p14:creationId xmlns:p14="http://schemas.microsoft.com/office/powerpoint/2010/main" val="221323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3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fáze 2: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restrukturalizace: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finanční = obnovit solventnost banky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provozní = zvýšit výkonnost banky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opatření: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shovívavost dohledu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opakovaná rekapitalizace</a:t>
            </a:r>
          </a:p>
          <a:p>
            <a:pPr lvl="2">
              <a:lnSpc>
                <a:spcPct val="90000"/>
              </a:lnSpc>
            </a:pPr>
            <a:r>
              <a:rPr lang="cs-CZ" sz="2000" dirty="0" err="1"/>
              <a:t>asset</a:t>
            </a:r>
            <a:r>
              <a:rPr lang="cs-CZ" sz="2000" dirty="0"/>
              <a:t>-management společnosti</a:t>
            </a:r>
          </a:p>
          <a:p>
            <a:pPr lvl="2">
              <a:lnSpc>
                <a:spcPct val="90000"/>
              </a:lnSpc>
            </a:pPr>
            <a:r>
              <a:rPr lang="cs-CZ" sz="2000" dirty="0"/>
              <a:t>veřejná podpora dlužníků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Řešení bankovní krize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31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Konsolidační program I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přijat již v roce 1990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bilance ČS, IB a KB očištěny od špatných úvěrů z předchozího období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dále u těchto bank a u ČSOB navýšení kapitálu a úvěry a záruky ČSOB převedeny na Českou inkasní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Konsolidační program II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na konci roku 1995 jako reakce na zhoršující se finanční situaci malých a středních bank v letech 1994 a 1995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z celkového počtu 18 malých bank bylo v rámci Konsolidačního programu II řešeno 15 bank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program zahrnoval tato opatření: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snížení kapitálu a zavedení nucené správy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ukončení bankovní činnosti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prodej banky s předpokladem budoucí fúze 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navýšení kapitálu stávajícím nebo novým investorem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Řešení bankovní krize v ČR v 90. letech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90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300" dirty="0"/>
              <a:t>Stabilizační program </a:t>
            </a:r>
          </a:p>
          <a:p>
            <a:pPr lvl="1"/>
            <a:r>
              <a:rPr lang="cs-CZ" sz="1700" dirty="0"/>
              <a:t>přijat v roce 1996</a:t>
            </a:r>
          </a:p>
          <a:p>
            <a:pPr lvl="1"/>
            <a:r>
              <a:rPr lang="cs-CZ" sz="1700" dirty="0"/>
              <a:t>zapojilo se do něj 6 bank (Banka Haná, Zemská banka (později </a:t>
            </a:r>
            <a:r>
              <a:rPr lang="cs-CZ" sz="1700" dirty="0" err="1"/>
              <a:t>Expandia</a:t>
            </a:r>
            <a:r>
              <a:rPr lang="cs-CZ" sz="1700" dirty="0"/>
              <a:t> banka, dnes </a:t>
            </a:r>
            <a:r>
              <a:rPr lang="cs-CZ" sz="1700" dirty="0" err="1"/>
              <a:t>eBanka</a:t>
            </a:r>
            <a:r>
              <a:rPr lang="cs-CZ" sz="1700" dirty="0"/>
              <a:t>), Pragobanka, Moravia banka Universal banka, </a:t>
            </a:r>
            <a:r>
              <a:rPr lang="cs-CZ" sz="1700" dirty="0" err="1"/>
              <a:t>Foresbank</a:t>
            </a:r>
            <a:r>
              <a:rPr lang="cs-CZ" sz="1700" dirty="0"/>
              <a:t>)</a:t>
            </a:r>
          </a:p>
          <a:p>
            <a:pPr lvl="1"/>
            <a:r>
              <a:rPr lang="cs-CZ" sz="1700" dirty="0"/>
              <a:t>cílem  pomoci bankám překlenout nepříznivé období v jejich vývoji a vytvořit tak vhodné podmínky pro vstup strategického investora či uskutečnění fúze s kapitálově silnější bankou</a:t>
            </a:r>
          </a:p>
          <a:p>
            <a:pPr lvl="1"/>
            <a:r>
              <a:rPr lang="cs-CZ" sz="1700" dirty="0"/>
              <a:t>podstata programu: </a:t>
            </a:r>
          </a:p>
          <a:p>
            <a:pPr lvl="2"/>
            <a:r>
              <a:rPr lang="cs-CZ" sz="1300" dirty="0"/>
              <a:t>prodej nebonitních pohledávek bank za jejich nominální hodnotu nově vytvořené České finanční s.r.o., a to až do výše 110 % kapitálu banky</a:t>
            </a:r>
          </a:p>
          <a:p>
            <a:pPr lvl="2"/>
            <a:r>
              <a:rPr lang="cs-CZ" sz="1300" dirty="0"/>
              <a:t>banky byly povinny vystavit ve prospěch České finanční bankovní záruku za dobytnost těchto pohledávek a po ukončení sedmiletého Stabilizačního programu uhradit České finanční tu část pohledávek, kterou se jí v průběhu trvání programu nepodařilo realizovat</a:t>
            </a:r>
          </a:p>
          <a:p>
            <a:pPr lvl="2"/>
            <a:r>
              <a:rPr lang="cs-CZ" sz="1300" dirty="0"/>
              <a:t>v rámci Stabilizačního programu nakoupila Česká finanční aktiva v nominální hodnotě 10,633 mld. CZK, z čehož 7,538 mld. představovaly úvěry a 3,097 mld. majetkové podíly</a:t>
            </a:r>
          </a:p>
          <a:p>
            <a:r>
              <a:rPr lang="cs-CZ" sz="2300" dirty="0"/>
              <a:t>odkup pohledávek a navýšení kapitálu před privatizací bank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Řešení bankovní krize v ČR v 90. letech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7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ochromení zprostředkovatelské funkce bankovního sektoru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krachy bank a jejich ztráty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pokles tržních hodnot bank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důsledek současné krize: posun na východ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snížení efektivnosti měnové politiky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systémové riziko celého bankovního sektoru</a:t>
            </a:r>
          </a:p>
          <a:p>
            <a:pPr>
              <a:lnSpc>
                <a:spcPct val="90000"/>
              </a:lnSpc>
            </a:pPr>
            <a:r>
              <a:rPr lang="cs-CZ" sz="2400" dirty="0" err="1"/>
              <a:t>deglobalizace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ovlivní vnější postavení ekonomiky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náklady bankovní krize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b="1" dirty="0"/>
              <a:t>Důsledky bankovní krize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6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03189"/>
            <a:ext cx="3228975" cy="4383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1520" y="686208"/>
            <a:ext cx="3124200" cy="441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8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784976" cy="3059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fiskální náklady</a:t>
            </a:r>
          </a:p>
          <a:p>
            <a:pPr lvl="1"/>
            <a:r>
              <a:rPr lang="cs-CZ" dirty="0"/>
              <a:t>vyvolány intervenčními platbami ze státního rozpočtu s cílem stabilizovat situaci v bankovním sektoru</a:t>
            </a:r>
          </a:p>
          <a:p>
            <a:pPr lvl="1"/>
            <a:r>
              <a:rPr lang="cs-CZ" dirty="0"/>
              <a:t>průměrná výše fiskálních nákladů dosahuje téměř 13 % hrubého domácího produktu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Náklady bankovní krize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8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1" y="1"/>
            <a:ext cx="5544666" cy="51154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1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0" y="57314"/>
            <a:ext cx="4204262" cy="423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8977"/>
            <a:ext cx="4497705" cy="453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1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89" y="1347614"/>
            <a:ext cx="8892480" cy="35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6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784976" cy="3059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ekonomické náklady </a:t>
            </a:r>
          </a:p>
          <a:p>
            <a:pPr lvl="1"/>
            <a:r>
              <a:rPr lang="cs-CZ" dirty="0"/>
              <a:t>rovněž spojeny s intervencemi státu, jejich příčinou vzniku je rostoucí morální hazard</a:t>
            </a:r>
          </a:p>
          <a:p>
            <a:r>
              <a:rPr lang="cs-CZ" dirty="0"/>
              <a:t>ostatní náklady</a:t>
            </a:r>
          </a:p>
          <a:p>
            <a:pPr lvl="1"/>
            <a:r>
              <a:rPr lang="cs-CZ" dirty="0"/>
              <a:t>propad v ekonomickém růstu</a:t>
            </a:r>
          </a:p>
          <a:p>
            <a:pPr lvl="1"/>
            <a:r>
              <a:rPr lang="cs-CZ" dirty="0"/>
              <a:t>byla zkoumána závislost mezi délkou krize a hloubkou propadu GDP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Náklady bankovní krize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568952" cy="27363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900" dirty="0"/>
              <a:t>Bankovní krize je taková situace, když run na banku (aktuální nebo potenciální) nebo úpadek banky donutí banku k tomu, aby neumožnila vkladatelům vybírat jejich depozita, nebo když vláda intervenuje, aby této situaci zabránila.</a:t>
            </a:r>
          </a:p>
          <a:p>
            <a:pPr algn="just"/>
            <a:r>
              <a:rPr lang="cs-CZ" sz="1900" dirty="0"/>
              <a:t>Systémová bankovní krize je taková situace, kdy ekonomika čelí v krátkém období rozsáhlé finanční tísni.</a:t>
            </a:r>
          </a:p>
          <a:p>
            <a:pPr algn="just"/>
            <a:r>
              <a:rPr lang="cs-CZ" sz="1900" dirty="0"/>
              <a:t>Bankovní panika se objevuje tehdy, když vkladatelé ve všech nebo ve většině bankách najednou požadují, aby jim banka převedla jejich depozita na hotovost v  takové míře, že banky musí pozastavit výplatu depozit.</a:t>
            </a:r>
          </a:p>
          <a:p>
            <a:pPr algn="just"/>
            <a:r>
              <a:rPr lang="cs-CZ" sz="1900" dirty="0"/>
              <a:t>Finanční krize je nelineární rozklad finančních trhů, při kterém nabývají nepříznivý výběr a morální hazard takové dimenze, že finanční trhy nejsou schopny efektivně transformovat zdroje k subjektům, které pro ně mají nejproduktivnější investiční využití.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Definice bankovní krize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272808" cy="504056"/>
          </a:xfrm>
        </p:spPr>
        <p:txBody>
          <a:bodyPr/>
          <a:lstStyle/>
          <a:p>
            <a:r>
              <a:rPr lang="cs-CZ" altLang="cs-CZ" b="1" dirty="0"/>
              <a:t>Vztah mezi délkou krize a tempem růstu GDP</a:t>
            </a:r>
            <a:endParaRPr lang="en-US" dirty="0"/>
          </a:p>
        </p:txBody>
      </p:sp>
      <p:graphicFrame>
        <p:nvGraphicFramePr>
          <p:cNvPr id="4" name="Group 2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87598"/>
              </p:ext>
            </p:extLst>
          </p:nvPr>
        </p:nvGraphicFramePr>
        <p:xfrm>
          <a:off x="539552" y="1059582"/>
          <a:ext cx="7928545" cy="3961920"/>
        </p:xfrm>
        <a:graphic>
          <a:graphicData uri="http://schemas.openxmlformats.org/drawingml/2006/table">
            <a:tbl>
              <a:tblPr/>
              <a:tblGrid>
                <a:gridCol w="196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8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9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48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Délka krize v letech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Průměr.GDP v období krize (v %)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Průměr.GDP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let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krizí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 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Vliv krize na GDP (změna GDP v %)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-3,53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-2,91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-2,63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Hypoteční krize v USA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15566"/>
            <a:ext cx="5472608" cy="41044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1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784976" cy="3059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600" dirty="0"/>
              <a:t>vývoj na trhu hypotečních úvěrů v USA</a:t>
            </a:r>
          </a:p>
          <a:p>
            <a:r>
              <a:rPr lang="cs-CZ" sz="2600" dirty="0" err="1"/>
              <a:t>sekuritizace</a:t>
            </a:r>
            <a:r>
              <a:rPr lang="cs-CZ" sz="2600" dirty="0"/>
              <a:t>, deriváty, ratingy</a:t>
            </a:r>
          </a:p>
          <a:p>
            <a:r>
              <a:rPr lang="cs-CZ" sz="2600" dirty="0"/>
              <a:t>nízké úrokové sazby</a:t>
            </a:r>
          </a:p>
          <a:p>
            <a:r>
              <a:rPr lang="cs-CZ" sz="2600" dirty="0"/>
              <a:t>zadluženost finančních institucí</a:t>
            </a:r>
          </a:p>
          <a:p>
            <a:r>
              <a:rPr lang="cs-CZ" sz="2600" dirty="0"/>
              <a:t>makroekonomická nerovnováha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Příčiny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3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6282" y="915566"/>
            <a:ext cx="8784976" cy="3059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100" dirty="0"/>
              <a:t>CDO emitovány v tranších: </a:t>
            </a:r>
          </a:p>
          <a:p>
            <a:pPr lvl="1" algn="just"/>
            <a:r>
              <a:rPr lang="cs-CZ" sz="1700" dirty="0"/>
              <a:t>junior tranše – nejrizikovější</a:t>
            </a:r>
          </a:p>
          <a:p>
            <a:pPr lvl="1" algn="just"/>
            <a:r>
              <a:rPr lang="cs-CZ" sz="1700" dirty="0" err="1"/>
              <a:t>mezzanine</a:t>
            </a:r>
            <a:r>
              <a:rPr lang="cs-CZ" sz="1700" dirty="0"/>
              <a:t> tranše – středně riziková</a:t>
            </a:r>
          </a:p>
          <a:p>
            <a:pPr lvl="1" algn="just"/>
            <a:r>
              <a:rPr lang="cs-CZ" sz="1700" dirty="0"/>
              <a:t>senior tranše – nejméně riziková</a:t>
            </a:r>
          </a:p>
          <a:p>
            <a:pPr algn="just"/>
            <a:r>
              <a:rPr lang="cs-CZ" sz="2100" dirty="0"/>
              <a:t>problém: </a:t>
            </a:r>
            <a:r>
              <a:rPr lang="cs-CZ" sz="2100" dirty="0" err="1"/>
              <a:t>mezzanine</a:t>
            </a:r>
            <a:r>
              <a:rPr lang="cs-CZ" sz="2100" dirty="0"/>
              <a:t> tranše s ratingem AAA zajištěny podkladovým aktivem s ratingem horším než BBB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 err="1"/>
              <a:t>Sekuritizace</a:t>
            </a:r>
            <a:r>
              <a:rPr lang="cs-CZ" altLang="cs-CZ" b="1" dirty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81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 err="1"/>
              <a:t>Sekuritizace</a:t>
            </a:r>
            <a:r>
              <a:rPr lang="cs-CZ" altLang="cs-CZ" b="1" dirty="0"/>
              <a:t> (2)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7574"/>
            <a:ext cx="4608512" cy="3966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6282" y="915566"/>
            <a:ext cx="8784976" cy="3059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100" dirty="0"/>
              <a:t>od 2000 do 2003 FED snižoval úrokové sazby</a:t>
            </a:r>
          </a:p>
          <a:p>
            <a:pPr lvl="1" algn="just"/>
            <a:r>
              <a:rPr lang="cs-CZ" sz="1700" dirty="0"/>
              <a:t>reakce na zmírnění kolapsu po </a:t>
            </a:r>
            <a:r>
              <a:rPr lang="cs-CZ" sz="1700" dirty="0" err="1"/>
              <a:t>dot-com</a:t>
            </a:r>
            <a:r>
              <a:rPr lang="cs-CZ" sz="1700" dirty="0"/>
              <a:t> bublině a teroristických útocích 11. září 2001</a:t>
            </a:r>
          </a:p>
          <a:p>
            <a:pPr algn="just"/>
            <a:r>
              <a:rPr lang="cs-CZ" sz="2100" dirty="0"/>
              <a:t>politika nízkých úrokových sazeb ale povzbuzovala agregátní poptávku a vedla i k růstu zadluženosti sektoru domácností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Nízké úrokové sazby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38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Zadluženost domácností v USA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83902"/>
            <a:ext cx="6624736" cy="4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3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6282" y="915566"/>
            <a:ext cx="8784976" cy="3059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00" dirty="0"/>
              <a:t>vnější nerovnováha: rostoucí deficit běžného účtu</a:t>
            </a:r>
          </a:p>
          <a:p>
            <a:pPr lvl="1" algn="just"/>
            <a:r>
              <a:rPr lang="cs-CZ" sz="2000" dirty="0"/>
              <a:t>v období 1995 – 2006 deficit běžného účtu vzrostl z 1,5 % HDP na 6 % HDP</a:t>
            </a:r>
          </a:p>
          <a:p>
            <a:pPr lvl="1" algn="just"/>
            <a:r>
              <a:rPr lang="cs-CZ" sz="2000" dirty="0"/>
              <a:t>financovaný zejména zahraničními věřiteli, kteří drželi dolar jako světovou rezervní měnu </a:t>
            </a:r>
          </a:p>
          <a:p>
            <a:pPr algn="just"/>
            <a:r>
              <a:rPr lang="cs-CZ" sz="2600" dirty="0"/>
              <a:t>vnitřní nerovnováha: rostoucí spotřeba, táhnoucí agregátní poptávku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Makroekonomická nerovnováha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17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Podíl spotřeby na HDP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843558"/>
            <a:ext cx="5807097" cy="360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6282" y="915566"/>
            <a:ext cx="8784976" cy="3059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/>
              <a:t>pokles cen nemovitostí, nárůst míry delikvence, nárůst počtu zabavených nemovitostí </a:t>
            </a:r>
          </a:p>
          <a:p>
            <a:r>
              <a:rPr lang="cs-CZ" sz="2800" dirty="0"/>
              <a:t>ztráty občanů, firem, bank v USA</a:t>
            </a:r>
          </a:p>
          <a:p>
            <a:r>
              <a:rPr lang="cs-CZ" sz="2800" dirty="0"/>
              <a:t>kolaps finančního trhu, recese v USA</a:t>
            </a:r>
          </a:p>
          <a:p>
            <a:r>
              <a:rPr lang="cs-CZ" sz="2800" dirty="0"/>
              <a:t>rozšíření krize i recese do světa</a:t>
            </a:r>
            <a:endParaRPr lang="en-US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Důsledky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8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568952" cy="27363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sz="2000" dirty="0"/>
              <a:t>Systémová b</a:t>
            </a:r>
            <a:r>
              <a:rPr lang="en-US" sz="2000" dirty="0" err="1"/>
              <a:t>ankovní</a:t>
            </a:r>
            <a:r>
              <a:rPr lang="en-US" sz="2000" dirty="0"/>
              <a:t> </a:t>
            </a:r>
            <a:r>
              <a:rPr lang="en-US" sz="2000" dirty="0" err="1"/>
              <a:t>krize</a:t>
            </a:r>
            <a:r>
              <a:rPr lang="en-US" sz="2000" dirty="0"/>
              <a:t> je </a:t>
            </a:r>
            <a:r>
              <a:rPr lang="en-US" sz="2000" dirty="0" err="1"/>
              <a:t>období</a:t>
            </a:r>
            <a:r>
              <a:rPr lang="en-US" sz="2000" dirty="0"/>
              <a:t>,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kterém</a:t>
            </a:r>
            <a:r>
              <a:rPr lang="en-US" sz="2000" dirty="0"/>
              <a:t> se </a:t>
            </a:r>
            <a:r>
              <a:rPr lang="en-US" sz="2000" dirty="0" err="1"/>
              <a:t>významná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 </a:t>
            </a:r>
            <a:r>
              <a:rPr lang="en-US" sz="2000" dirty="0" err="1"/>
              <a:t>bankovního</a:t>
            </a:r>
            <a:r>
              <a:rPr lang="en-US" sz="2000" dirty="0"/>
              <a:t> </a:t>
            </a:r>
            <a:r>
              <a:rPr lang="en-US" sz="2000" dirty="0" err="1"/>
              <a:t>sektoru</a:t>
            </a:r>
            <a:r>
              <a:rPr lang="en-US" sz="2000" dirty="0"/>
              <a:t> </a:t>
            </a:r>
            <a:r>
              <a:rPr lang="en-US" sz="2000" dirty="0" err="1"/>
              <a:t>stává</a:t>
            </a:r>
            <a:r>
              <a:rPr lang="en-US" sz="2000" dirty="0"/>
              <a:t> </a:t>
            </a:r>
            <a:r>
              <a:rPr lang="en-US" sz="2000" dirty="0" err="1"/>
              <a:t>nelikvidní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nesolventní</a:t>
            </a:r>
            <a:r>
              <a:rPr lang="cs-CZ" sz="2000" dirty="0"/>
              <a:t> a nemůže pokračovat v činnosti bez speciální pomoci. Bankovní krize je systémová, pokud se objeví alespoň 1 z následujících skutečností:</a:t>
            </a:r>
          </a:p>
          <a:p>
            <a:pPr lvl="1" algn="just">
              <a:lnSpc>
                <a:spcPct val="80000"/>
              </a:lnSpc>
            </a:pPr>
            <a:r>
              <a:rPr lang="cs-CZ" altLang="zh-CN" sz="1600" dirty="0"/>
              <a:t>znárodňování ve větší míře</a:t>
            </a:r>
          </a:p>
          <a:p>
            <a:pPr lvl="1" algn="just">
              <a:lnSpc>
                <a:spcPct val="80000"/>
              </a:lnSpc>
            </a:pPr>
            <a:r>
              <a:rPr lang="cs-CZ" altLang="zh-CN" sz="1600" dirty="0"/>
              <a:t>nouzové aktivity jako bankovní prázdniny, zmrazení depozit, všeobecná záruka vkladatelům a ostatním věřitelům,…</a:t>
            </a:r>
          </a:p>
          <a:p>
            <a:pPr lvl="1" algn="just">
              <a:lnSpc>
                <a:spcPct val="80000"/>
              </a:lnSpc>
            </a:pPr>
            <a:r>
              <a:rPr lang="cs-CZ" altLang="zh-CN" sz="1600" dirty="0"/>
              <a:t>náklady záchranných operací dosáhnou 2 a více % HDP</a:t>
            </a:r>
          </a:p>
          <a:p>
            <a:pPr lvl="1" algn="just">
              <a:lnSpc>
                <a:spcPct val="80000"/>
              </a:lnSpc>
            </a:pPr>
            <a:r>
              <a:rPr lang="cs-CZ" altLang="zh-CN" sz="1600" dirty="0"/>
              <a:t>klasifikované úvěry činí 10 a více % z celkových úvěrů</a:t>
            </a:r>
          </a:p>
          <a:p>
            <a:pPr algn="just">
              <a:lnSpc>
                <a:spcPct val="80000"/>
              </a:lnSpc>
            </a:pPr>
            <a:r>
              <a:rPr lang="cs-CZ" altLang="zh-CN" sz="2000" dirty="0"/>
              <a:t>O bankovní krizi se jedná tehdy, když:</a:t>
            </a:r>
          </a:p>
          <a:p>
            <a:pPr lvl="1" algn="just">
              <a:lnSpc>
                <a:spcPct val="80000"/>
              </a:lnSpc>
            </a:pPr>
            <a:r>
              <a:rPr lang="cs-CZ" altLang="zh-CN" sz="1600" dirty="0"/>
              <a:t>dojde k runu na banky, definovanému jako měsíční procentní pokles depozit větší než 5 %</a:t>
            </a:r>
          </a:p>
          <a:p>
            <a:pPr lvl="1" algn="just">
              <a:lnSpc>
                <a:spcPct val="80000"/>
              </a:lnSpc>
            </a:pPr>
            <a:r>
              <a:rPr lang="cs-CZ" altLang="zh-CN" sz="1600" dirty="0"/>
              <a:t>nebo dojde ke zmrazení depozit či poskytnutí všeobecné záruky vkladatelům</a:t>
            </a:r>
          </a:p>
          <a:p>
            <a:pPr lvl="1" algn="just">
              <a:lnSpc>
                <a:spcPct val="80000"/>
              </a:lnSpc>
            </a:pPr>
            <a:r>
              <a:rPr lang="cs-CZ" altLang="zh-CN" sz="1600" dirty="0"/>
              <a:t>nebo je poskytnuta likviditní podpora nebo jiné intervence</a:t>
            </a:r>
          </a:p>
          <a:p>
            <a:pPr algn="just">
              <a:lnSpc>
                <a:spcPct val="80000"/>
              </a:lnSpc>
            </a:pPr>
            <a:endParaRPr lang="cs-CZ" sz="1000" dirty="0"/>
          </a:p>
          <a:p>
            <a:pPr algn="just">
              <a:lnSpc>
                <a:spcPct val="80000"/>
              </a:lnSpc>
              <a:buNone/>
            </a:pPr>
            <a:r>
              <a:rPr lang="en-US" sz="2000" dirty="0">
                <a:cs typeface="Times New Roman" pitchFamily="18" charset="0"/>
                <a:sym typeface="Wingdings" pitchFamily="2" charset="2"/>
              </a:rPr>
              <a:t>→</a:t>
            </a:r>
            <a:r>
              <a:rPr lang="cs-CZ" sz="2000" dirty="0">
                <a:sym typeface="Wingdings" pitchFamily="2" charset="2"/>
              </a:rPr>
              <a:t> </a:t>
            </a:r>
            <a:r>
              <a:rPr lang="cs-CZ" altLang="zh-CN" sz="2000" dirty="0">
                <a:sym typeface="Wingdings" pitchFamily="2" charset="2"/>
              </a:rPr>
              <a:t>problémy jednotlivých bank neznamenají systémovou bankovní krizi</a:t>
            </a:r>
            <a:r>
              <a:rPr lang="en-US" altLang="zh-CN" sz="2000" dirty="0">
                <a:sym typeface="Wingdings" pitchFamily="2" charset="2"/>
              </a:rPr>
              <a:t> </a:t>
            </a:r>
            <a:endParaRPr lang="en-US" sz="2000" dirty="0">
              <a:ea typeface="SimSun" pitchFamily="2" charset="-122"/>
              <a:sym typeface="Wingdings" pitchFamily="2" charset="2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Definice bankovní krize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36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74594"/>
            <a:ext cx="6723315" cy="42777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8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419622"/>
            <a:ext cx="5328592" cy="230425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pt-BR" sz="4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Modelové pojetí bankovní krize</a:t>
            </a:r>
            <a:endParaRPr lang="cs-CZ" sz="4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51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568952" cy="27363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400" dirty="0" err="1"/>
              <a:t>Kyotaki</a:t>
            </a:r>
            <a:r>
              <a:rPr lang="cs-CZ" sz="2400" dirty="0"/>
              <a:t> a </a:t>
            </a:r>
            <a:r>
              <a:rPr lang="cs-CZ" sz="2400" dirty="0" err="1"/>
              <a:t>Moore</a:t>
            </a:r>
            <a:r>
              <a:rPr lang="cs-CZ" sz="2400" dirty="0"/>
              <a:t> (1995): k úvěrovým cyklům dochází ze dvou důvodů:</a:t>
            </a:r>
          </a:p>
          <a:p>
            <a:pPr algn="just"/>
            <a:r>
              <a:rPr lang="cs-CZ" sz="2400" dirty="0"/>
              <a:t>firmy mají omezenou dostupnost úvěrů</a:t>
            </a:r>
          </a:p>
          <a:p>
            <a:pPr algn="just"/>
            <a:r>
              <a:rPr lang="cs-CZ" sz="2400" dirty="0"/>
              <a:t>firmy používají svá produktivní aktiva jako kolaterál</a:t>
            </a:r>
          </a:p>
          <a:p>
            <a:pPr algn="just"/>
            <a:r>
              <a:rPr lang="cs-CZ" sz="2400" dirty="0"/>
              <a:t>dokonalé kapitálové trhy: negativní šok vede k nové rovnováze </a:t>
            </a:r>
          </a:p>
          <a:p>
            <a:pPr algn="just"/>
            <a:r>
              <a:rPr lang="cs-CZ" sz="2400" dirty="0"/>
              <a:t>když omezená dostupnost úvěrů → malý šok může spustit úvěrový cyklus</a:t>
            </a:r>
          </a:p>
          <a:p>
            <a:pPr algn="just"/>
            <a:r>
              <a:rPr lang="cs-CZ" sz="2400" dirty="0"/>
              <a:t>tento efekt je kumulativní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Teorie úvěrového cyklu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55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915566"/>
            <a:ext cx="8568952" cy="27363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000" dirty="0"/>
              <a:t>předpoklady modelu:</a:t>
            </a:r>
          </a:p>
          <a:p>
            <a:pPr lvl="1" algn="just"/>
            <a:r>
              <a:rPr lang="cs-CZ" sz="1900" dirty="0"/>
              <a:t>velký počet rizikově neutrálních subjektů, které žijí neomezeně dlouho a maximalizují diskontovanou hodnotu jejich očekávané spotřeby</a:t>
            </a:r>
          </a:p>
          <a:p>
            <a:pPr lvl="1" algn="just"/>
            <a:r>
              <a:rPr lang="cs-CZ" sz="1900" dirty="0"/>
              <a:t>existují jenom dva druhy zboží: </a:t>
            </a:r>
          </a:p>
          <a:p>
            <a:pPr lvl="2" algn="just"/>
            <a:r>
              <a:rPr lang="cs-CZ" sz="1700" dirty="0"/>
              <a:t>neuchovatelné fyzické zboží</a:t>
            </a:r>
          </a:p>
          <a:p>
            <a:pPr lvl="2" algn="just"/>
            <a:r>
              <a:rPr lang="cs-CZ" sz="1700" dirty="0"/>
              <a:t>kapitálové zboží (nemovitost) </a:t>
            </a:r>
          </a:p>
          <a:p>
            <a:pPr lvl="1" algn="just"/>
            <a:r>
              <a:rPr lang="cs-CZ" sz="1900" dirty="0"/>
              <a:t>podnikatelé si půjčují celé spotřební zboží, které investují do svých projektů</a:t>
            </a:r>
          </a:p>
          <a:p>
            <a:pPr lvl="1" algn="just"/>
            <a:r>
              <a:rPr lang="cs-CZ" sz="1900" dirty="0"/>
              <a:t>úvěr musí být plně zajištěn</a:t>
            </a:r>
          </a:p>
          <a:p>
            <a:pPr lvl="1" algn="just"/>
            <a:r>
              <a:rPr lang="cs-CZ" sz="1900" dirty="0"/>
              <a:t>technologie má konstantní výnosy z rozsahu: s 1 jednotkou spotřebního zboží a </a:t>
            </a:r>
            <a:r>
              <a:rPr lang="el-GR" sz="1900" dirty="0"/>
              <a:t>λ </a:t>
            </a:r>
            <a:r>
              <a:rPr lang="cs-CZ" sz="1900" dirty="0"/>
              <a:t>jednotek půdy investovaných v čase t každý podnikatel získá X jednotek spotřebního zboží v čase t+1</a:t>
            </a:r>
          </a:p>
          <a:p>
            <a:pPr algn="just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Teorie úvěrového cyklu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17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67696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800" dirty="0"/>
              <a:t>velikost úvěru musí být: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Existuje alternativní využití půdy</a:t>
            </a:r>
          </a:p>
          <a:p>
            <a:pPr algn="just"/>
            <a:r>
              <a:rPr lang="cs-CZ" sz="1800" dirty="0"/>
              <a:t>inverzní poptávka po rezidenčních nemovitostech určuje cenu pronájmu </a:t>
            </a:r>
            <a:r>
              <a:rPr lang="cs-CZ" sz="1800" dirty="0" err="1"/>
              <a:t>h</a:t>
            </a:r>
            <a:r>
              <a:rPr lang="cs-CZ" sz="1800" baseline="-25000" dirty="0" err="1"/>
              <a:t>t</a:t>
            </a:r>
            <a:r>
              <a:rPr lang="cs-CZ" sz="1800" dirty="0"/>
              <a:t> jako funkci celkové nabídky rezidenčních nemovitostí</a:t>
            </a:r>
          </a:p>
          <a:p>
            <a:pPr algn="just"/>
            <a:r>
              <a:rPr lang="cs-CZ" sz="1800" dirty="0"/>
              <a:t>cena pronájmu (sazba) </a:t>
            </a:r>
            <a:r>
              <a:rPr lang="cs-CZ" sz="1800" dirty="0" err="1"/>
              <a:t>h</a:t>
            </a:r>
            <a:r>
              <a:rPr lang="cs-CZ" sz="1800" baseline="-25000" dirty="0" err="1"/>
              <a:t>t</a:t>
            </a:r>
            <a:r>
              <a:rPr lang="cs-CZ" sz="1800" dirty="0"/>
              <a:t> je rostoucí funkcí A</a:t>
            </a:r>
            <a:r>
              <a:rPr lang="cs-CZ" sz="1800" baseline="-25000" dirty="0"/>
              <a:t>t</a:t>
            </a:r>
            <a:r>
              <a:rPr lang="cs-CZ" sz="1800" dirty="0"/>
              <a:t>: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en-US" b="1" dirty="0" err="1"/>
              <a:t>Teorie</a:t>
            </a:r>
            <a:r>
              <a:rPr lang="en-US" b="1" dirty="0"/>
              <a:t> </a:t>
            </a:r>
            <a:r>
              <a:rPr lang="en-US" b="1" dirty="0" err="1"/>
              <a:t>úvěrového</a:t>
            </a:r>
            <a:r>
              <a:rPr lang="en-US" b="1" dirty="0"/>
              <a:t> </a:t>
            </a:r>
            <a:r>
              <a:rPr lang="en-US" b="1" dirty="0" err="1"/>
              <a:t>cyklu</a:t>
            </a:r>
            <a:r>
              <a:rPr lang="en-US" b="1" dirty="0"/>
              <a:t> (3)</a:t>
            </a: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xmlns="" id="{4AD35C7F-31B0-42FF-B4BB-01F4B7923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2037" y="964459"/>
          <a:ext cx="14001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ovnice" r:id="rId4" imgW="698197" imgH="393529" progId="Equation.3">
                  <p:embed/>
                </p:oleObj>
              </mc:Choice>
              <mc:Fallback>
                <p:oleObj name="Rovnice" r:id="rId4" imgW="698197" imgH="393529" progId="Equation.3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xmlns="" id="{4AD35C7F-31B0-42FF-B4BB-01F4B7923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037" y="964459"/>
                        <a:ext cx="1400175" cy="788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AA4B0E3D-A031-429F-A8D8-43047AF3E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0762" y="3291830"/>
          <a:ext cx="2005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ovnice" r:id="rId6" imgW="1002865" imgH="228501" progId="Equation.3">
                  <p:embed/>
                </p:oleObj>
              </mc:Choice>
              <mc:Fallback>
                <p:oleObj name="Rovnice" r:id="rId6" imgW="1002865" imgH="228501" progId="Equation.3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xmlns="" id="{AA4B0E3D-A031-429F-A8D8-43047AF3E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762" y="3291830"/>
                        <a:ext cx="20050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1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7264" y="987574"/>
            <a:ext cx="8879232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000" dirty="0"/>
              <a:t>platí:</a:t>
            </a:r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r>
              <a:rPr lang="cs-CZ" sz="2000" dirty="0"/>
              <a:t>celková velikost možné vypůjčené částky je určena budoucí cenou půdy q</a:t>
            </a:r>
            <a:r>
              <a:rPr lang="cs-CZ" sz="2000" baseline="-25000" dirty="0"/>
              <a:t>t+1</a:t>
            </a:r>
          </a:p>
          <a:p>
            <a:pPr algn="just">
              <a:defRPr/>
            </a:pPr>
            <a:r>
              <a:rPr lang="cs-CZ" sz="2000" dirty="0"/>
              <a:t>předpokládáme, že výnos půdy je roven bezrizikové sazbě r</a:t>
            </a:r>
          </a:p>
          <a:p>
            <a:pPr algn="just">
              <a:defRPr/>
            </a:pPr>
            <a:r>
              <a:rPr lang="cs-CZ" sz="2000" dirty="0"/>
              <a:t>koupením jednotky půdy v čase t je podnikatel schopen půjčit si částku odpovídající               spotřebního zboží</a:t>
            </a:r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r>
              <a:rPr lang="cs-CZ" sz="2000" dirty="0"/>
              <a:t>když toto investuje do výrobního procesu, získá jednotkový výnos X-(1+r) za předpokladu, že část ve velikosti </a:t>
            </a:r>
            <a:r>
              <a:rPr lang="el-GR" sz="2000" dirty="0"/>
              <a:t>λ </a:t>
            </a:r>
            <a:r>
              <a:rPr lang="cs-CZ" sz="2000" dirty="0"/>
              <a:t>vložil do výroby</a:t>
            </a:r>
          </a:p>
          <a:p>
            <a:pPr algn="just">
              <a:defRPr/>
            </a:pPr>
            <a:r>
              <a:rPr lang="cs-CZ" sz="2000" dirty="0"/>
              <a:t>zbývající část půdy                    je použita na pronájem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432048"/>
          </a:xfrm>
        </p:spPr>
        <p:txBody>
          <a:bodyPr/>
          <a:lstStyle/>
          <a:p>
            <a:r>
              <a:rPr lang="en-US" b="1" dirty="0" err="1"/>
              <a:t>Teorie</a:t>
            </a:r>
            <a:r>
              <a:rPr lang="en-US" b="1" dirty="0"/>
              <a:t> </a:t>
            </a:r>
            <a:r>
              <a:rPr lang="en-US" b="1" dirty="0" err="1"/>
              <a:t>úvěrového</a:t>
            </a:r>
            <a:r>
              <a:rPr lang="en-US" b="1" dirty="0"/>
              <a:t> </a:t>
            </a:r>
            <a:r>
              <a:rPr lang="en-US" b="1" dirty="0" err="1"/>
              <a:t>cyklu</a:t>
            </a:r>
            <a:r>
              <a:rPr lang="en-US" b="1" dirty="0"/>
              <a:t> (4)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xmlns="" id="{C2CA3E3F-646F-4F9C-AAE4-96BD36BD2C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915566"/>
          <a:ext cx="119045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Rovnice" r:id="rId4" imgW="812447" imgH="393529" progId="Equation.3">
                  <p:embed/>
                </p:oleObj>
              </mc:Choice>
              <mc:Fallback>
                <p:oleObj name="Rovnice" r:id="rId4" imgW="812447" imgH="393529" progId="Equation.3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xmlns="" id="{C2CA3E3F-646F-4F9C-AAE4-96BD36BD2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915566"/>
                        <a:ext cx="1190455" cy="57606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0F47A689-E587-4069-A47B-604860ECE3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8930" y="2855021"/>
          <a:ext cx="565173" cy="51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Rovnice" r:id="rId6" imgW="406224" imgH="418918" progId="Equation.3">
                  <p:embed/>
                </p:oleObj>
              </mc:Choice>
              <mc:Fallback>
                <p:oleObj name="Rovnice" r:id="rId6" imgW="406224" imgH="418918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xmlns="" id="{0F47A689-E587-4069-A47B-604860ECE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930" y="2855021"/>
                        <a:ext cx="565173" cy="51082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xmlns="" id="{8F3FDE94-BFB6-41F5-A868-EF4210796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800" y="4155926"/>
          <a:ext cx="830231" cy="58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Rovnice" r:id="rId8" imgW="596900" imgH="419100" progId="Equation.3">
                  <p:embed/>
                </p:oleObj>
              </mc:Choice>
              <mc:Fallback>
                <p:oleObj name="Rovnice" r:id="rId8" imgW="596900" imgH="419100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xmlns="" id="{8F3FDE94-BFB6-41F5-A868-EF4210796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155926"/>
                        <a:ext cx="830231" cy="58325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3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843558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200" dirty="0"/>
              <a:t>získáváme tím pádem rovnici:</a:t>
            </a:r>
          </a:p>
          <a:p>
            <a:pPr algn="just"/>
            <a:endParaRPr lang="cs-CZ" sz="2200" dirty="0"/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když </a:t>
            </a:r>
            <a:r>
              <a:rPr lang="cs-CZ" sz="2200" dirty="0" err="1"/>
              <a:t>ht</a:t>
            </a:r>
            <a:r>
              <a:rPr lang="cs-CZ" sz="2200" dirty="0"/>
              <a:t> nahradíme jeho hodnotou a upravíme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kde</a:t>
            </a:r>
          </a:p>
          <a:p>
            <a:pPr marL="0" indent="0" algn="just">
              <a:buNone/>
            </a:pPr>
            <a:r>
              <a:rPr lang="cs-CZ" sz="2200" dirty="0"/>
              <a:t>     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pro stabilní úvěrový cyklus musí být nalezeny dvě hodnoty – q</a:t>
            </a:r>
            <a:r>
              <a:rPr lang="cs-CZ" sz="2200" baseline="-25000" dirty="0"/>
              <a:t>1</a:t>
            </a:r>
            <a:r>
              <a:rPr lang="cs-CZ" sz="2200" dirty="0"/>
              <a:t>* a q</a:t>
            </a:r>
            <a:r>
              <a:rPr lang="cs-CZ" sz="2200" baseline="-25000" dirty="0"/>
              <a:t>2</a:t>
            </a:r>
            <a:r>
              <a:rPr lang="cs-CZ" sz="2200" dirty="0"/>
              <a:t>*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Teorie úvěrového cyklu (5)</a:t>
            </a:r>
            <a:endParaRPr lang="en-US" b="1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xmlns="" id="{B8322D43-73CA-477C-B0C3-825E886B8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568" y="1275606"/>
          <a:ext cx="4896544" cy="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Rovnice" r:id="rId4" imgW="3073400" imgH="457200" progId="Equation.3">
                  <p:embed/>
                </p:oleObj>
              </mc:Choice>
              <mc:Fallback>
                <p:oleObj name="Rovnice" r:id="rId4" imgW="3073400" imgH="457200" progId="Equation.3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xmlns="" id="{B8322D43-73CA-477C-B0C3-825E886B8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75606"/>
                        <a:ext cx="4896544" cy="728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DF68E855-8A03-4737-A8EA-886729A122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713" y="2488453"/>
          <a:ext cx="2735783" cy="39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Rovnice" r:id="rId6" imgW="1676400" imgH="241300" progId="Equation.3">
                  <p:embed/>
                </p:oleObj>
              </mc:Choice>
              <mc:Fallback>
                <p:oleObj name="Rovnice" r:id="rId6" imgW="1676400" imgH="2413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xmlns="" id="{DF68E855-8A03-4737-A8EA-886729A12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488453"/>
                        <a:ext cx="2735783" cy="39397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xmlns="" id="{825E9EED-D85D-4C61-AD1E-04EBD75DEB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212" y="3366486"/>
          <a:ext cx="1146409" cy="65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Rovnice" r:id="rId8" imgW="800100" imgH="457200" progId="Equation.3">
                  <p:embed/>
                </p:oleObj>
              </mc:Choice>
              <mc:Fallback>
                <p:oleObj name="Rovnice" r:id="rId8" imgW="800100" imgH="457200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xmlns="" id="{825E9EED-D85D-4C61-AD1E-04EBD75DE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12" y="3366486"/>
                        <a:ext cx="1146409" cy="65509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F78D489E-6DA4-4A11-91EB-1FE030F27B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438" y="3366486"/>
          <a:ext cx="1872803" cy="66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Rovnice" r:id="rId10" imgW="1218671" imgH="431613" progId="Equation.3">
                  <p:embed/>
                </p:oleObj>
              </mc:Choice>
              <mc:Fallback>
                <p:oleObj name="Rovnice" r:id="rId10" imgW="1218671" imgH="431613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F78D489E-6DA4-4A11-91EB-1FE030F27B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438" y="3366486"/>
                        <a:ext cx="1872803" cy="66371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xmlns="" id="{876425BC-B6ED-438B-91B6-4852F5B50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1699" y="3362599"/>
          <a:ext cx="1052389" cy="6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Rovnice" r:id="rId12" imgW="634725" imgH="418918" progId="Equation.3">
                  <p:embed/>
                </p:oleObj>
              </mc:Choice>
              <mc:Fallback>
                <p:oleObj name="Rovnice" r:id="rId12" imgW="634725" imgH="418918" progId="Equation.3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xmlns="" id="{876425BC-B6ED-438B-91B6-4852F5B50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99" y="3362599"/>
                        <a:ext cx="1052389" cy="69544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7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131590"/>
            <a:ext cx="867696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rabicPeriod"/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Teorie úvěrového cyklu (6)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CC2847D-ACB2-402A-8218-B0D85707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80298"/>
            <a:ext cx="5160036" cy="40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8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  <a:buFont typeface="Arial" charset="0"/>
              <a:buChar char="•"/>
              <a:defRPr/>
            </a:pPr>
            <a:r>
              <a:rPr lang="cs-CZ" sz="2200" dirty="0"/>
              <a:t>na cenu, za kterou je možné aktivum (nemovitost) prodat v příštím období, působí dva efekty:</a:t>
            </a:r>
          </a:p>
          <a:p>
            <a:pPr marL="342900" lvl="1" indent="-342900">
              <a:buClr>
                <a:schemeClr val="tx1"/>
              </a:buClr>
              <a:buFont typeface="Arial" charset="0"/>
              <a:buChar char="•"/>
              <a:defRPr/>
            </a:pPr>
            <a:r>
              <a:rPr lang="cs-CZ" sz="2200" dirty="0"/>
              <a:t>efekt zisku, kterého bude dosaženo při výrobě v důsledku možné hodnoty kolaterálu a tím celkové investované částky</a:t>
            </a:r>
          </a:p>
          <a:p>
            <a:pPr marL="342900" lvl="1" indent="-342900">
              <a:buClr>
                <a:schemeClr val="tx1"/>
              </a:buClr>
              <a:buFont typeface="Arial" charset="0"/>
              <a:buChar char="•"/>
              <a:defRPr/>
            </a:pPr>
            <a:r>
              <a:rPr lang="cs-CZ" sz="2200" dirty="0"/>
              <a:t>efekt zisku z pronájmu nemovitosti </a:t>
            </a:r>
          </a:p>
          <a:p>
            <a:pPr marL="342900" lvl="1" indent="-342900">
              <a:buClr>
                <a:schemeClr val="tx1"/>
              </a:buClr>
              <a:buFont typeface="Arial" charset="0"/>
              <a:buChar char="•"/>
              <a:defRPr/>
            </a:pPr>
            <a:r>
              <a:rPr lang="cs-CZ" sz="2200" dirty="0"/>
              <a:t>klíčový faktor tohoto cyklu: když jsou firmy úvěrově omezené, poptávka po produktivním aktivu je rostoucí funkcí jeho ceny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Teorie úvěrového cyklu (7)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7083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735546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dva různé pojmy:</a:t>
            </a:r>
          </a:p>
          <a:p>
            <a:pPr lvl="1"/>
            <a:r>
              <a:rPr lang="cs-CZ" dirty="0"/>
              <a:t>run na banku – týká se jednotlivé banky</a:t>
            </a:r>
          </a:p>
          <a:p>
            <a:pPr lvl="1"/>
            <a:r>
              <a:rPr lang="cs-CZ" dirty="0"/>
              <a:t>bankovní panika – jde o problém celého bankovního sektoru </a:t>
            </a:r>
          </a:p>
          <a:p>
            <a:r>
              <a:rPr lang="cs-CZ" dirty="0"/>
              <a:t>2 otázky:</a:t>
            </a:r>
          </a:p>
          <a:p>
            <a:pPr lvl="1"/>
            <a:r>
              <a:rPr lang="cs-CZ" dirty="0"/>
              <a:t>Jsou depozitní kontrakty efektivní? </a:t>
            </a:r>
          </a:p>
          <a:p>
            <a:pPr lvl="1"/>
            <a:r>
              <a:rPr lang="cs-CZ" dirty="0"/>
              <a:t>Je systém rezervního bankovnictví obhájitelný, i když je tu možnost runu na banky?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</p:spPr>
        <p:txBody>
          <a:bodyPr/>
          <a:lstStyle/>
          <a:p>
            <a:r>
              <a:rPr lang="pl-PL" altLang="cs-CZ" b="1" dirty="0"/>
              <a:t>Run na banku a bankovní panika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7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059582"/>
            <a:ext cx="867696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počet bankovních úpadků </a:t>
            </a:r>
          </a:p>
          <a:p>
            <a:r>
              <a:rPr lang="cs-CZ" sz="2400" dirty="0"/>
              <a:t>intervenční kroky</a:t>
            </a:r>
          </a:p>
          <a:p>
            <a:r>
              <a:rPr lang="cs-CZ" sz="2400" dirty="0"/>
              <a:t>runy na banky</a:t>
            </a:r>
          </a:p>
          <a:p>
            <a:r>
              <a:rPr lang="cs-CZ" sz="2400" dirty="0"/>
              <a:t>podíl klasifikovaných úvěrů na celkových úvěrech</a:t>
            </a:r>
          </a:p>
          <a:p>
            <a:r>
              <a:rPr lang="cs-CZ" sz="2400" dirty="0"/>
              <a:t>náklady krize v % HDP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Indikátory bankovní krize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142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871908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/>
              <a:t>Bryant</a:t>
            </a:r>
            <a:r>
              <a:rPr lang="cs-CZ" sz="2000" dirty="0"/>
              <a:t> (1980), </a:t>
            </a:r>
            <a:r>
              <a:rPr lang="cs-CZ" sz="2000" dirty="0" err="1"/>
              <a:t>Diamond</a:t>
            </a:r>
            <a:r>
              <a:rPr lang="cs-CZ" sz="2000" dirty="0"/>
              <a:t> a </a:t>
            </a:r>
            <a:r>
              <a:rPr lang="cs-CZ" sz="2000" dirty="0" err="1"/>
              <a:t>Dybvig</a:t>
            </a:r>
            <a:r>
              <a:rPr lang="cs-CZ" sz="2000" dirty="0"/>
              <a:t> (1983)</a:t>
            </a:r>
          </a:p>
          <a:p>
            <a:r>
              <a:rPr lang="cs-CZ" sz="2000" dirty="0"/>
              <a:t>předpoklady: 1 zboží, 3 časová období (</a:t>
            </a:r>
            <a:r>
              <a:rPr lang="cs-CZ" sz="2000" i="1" dirty="0"/>
              <a:t>t </a:t>
            </a:r>
            <a:r>
              <a:rPr lang="cs-CZ" sz="2000" dirty="0"/>
              <a:t>= 0, 1, 2)</a:t>
            </a:r>
          </a:p>
          <a:p>
            <a:r>
              <a:rPr lang="cs-CZ" sz="2000" dirty="0"/>
              <a:t>každý subjekt má v čase </a:t>
            </a:r>
            <a:r>
              <a:rPr lang="cs-CZ" sz="2000" i="1" dirty="0"/>
              <a:t>t = 0 </a:t>
            </a:r>
            <a:r>
              <a:rPr lang="cs-CZ" sz="2000" dirty="0"/>
              <a:t>jednotku zboží, toto zboží bude spotřebovávat dříve (v čase </a:t>
            </a:r>
            <a:r>
              <a:rPr lang="cs-CZ" sz="2000" i="1" dirty="0"/>
              <a:t>t = 1</a:t>
            </a:r>
            <a:r>
              <a:rPr lang="cs-CZ" sz="2000" dirty="0"/>
              <a:t>) nebo později (v </a:t>
            </a:r>
            <a:r>
              <a:rPr lang="cs-CZ" sz="2000" i="1" dirty="0"/>
              <a:t>t = 2</a:t>
            </a:r>
            <a:r>
              <a:rPr lang="cs-CZ" sz="2000" dirty="0"/>
              <a:t>)</a:t>
            </a:r>
          </a:p>
          <a:p>
            <a:r>
              <a:rPr lang="cs-CZ" sz="2000" dirty="0"/>
              <a:t>s pravděpodobností </a:t>
            </a:r>
            <a:r>
              <a:rPr lang="el-GR" sz="2000" dirty="0"/>
              <a:t>π</a:t>
            </a:r>
            <a:r>
              <a:rPr lang="cs-CZ" sz="2000" dirty="0"/>
              <a:t>i subjekty chtějí  spotřebovávat v období </a:t>
            </a:r>
            <a:r>
              <a:rPr lang="cs-CZ" sz="2000" i="1" dirty="0"/>
              <a:t>t=i</a:t>
            </a:r>
            <a:r>
              <a:rPr lang="cs-CZ" sz="2000" dirty="0"/>
              <a:t>: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užitek trpělivých a netrpělivých subjektů:</a:t>
            </a:r>
          </a:p>
          <a:p>
            <a:endParaRPr lang="cs-CZ" sz="2000" dirty="0"/>
          </a:p>
          <a:p>
            <a:r>
              <a:rPr lang="cs-CZ" sz="2000" dirty="0"/>
              <a:t>užitek všech subjektů je ex-ante stejný: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en-US" b="1" dirty="0" err="1"/>
              <a:t>Bankovní</a:t>
            </a:r>
            <a:r>
              <a:rPr lang="en-US" b="1" dirty="0"/>
              <a:t> </a:t>
            </a:r>
            <a:r>
              <a:rPr lang="en-US" b="1" dirty="0" err="1"/>
              <a:t>depozita</a:t>
            </a:r>
            <a:r>
              <a:rPr lang="en-US" b="1" dirty="0"/>
              <a:t> a </a:t>
            </a:r>
            <a:r>
              <a:rPr lang="en-US" b="1" dirty="0" err="1"/>
              <a:t>zabezpečování</a:t>
            </a:r>
            <a:r>
              <a:rPr lang="en-US" b="1" dirty="0"/>
              <a:t> </a:t>
            </a:r>
            <a:r>
              <a:rPr lang="en-US" b="1" dirty="0" err="1"/>
              <a:t>likvidity</a:t>
            </a:r>
            <a:r>
              <a:rPr lang="en-US" b="1" dirty="0"/>
              <a:t> (1)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xmlns="" id="{72FFE9C7-867E-4D49-81F7-E8F91DCC2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616" y="2787774"/>
          <a:ext cx="2880320" cy="39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Rovnice" r:id="rId4" imgW="1562100" imgH="215900" progId="Equation.3">
                  <p:embed/>
                </p:oleObj>
              </mc:Choice>
              <mc:Fallback>
                <p:oleObj name="Rovnice" r:id="rId4" imgW="1562100" imgH="215900" progId="Equation.3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xmlns="" id="{72FFE9C7-867E-4D49-81F7-E8F91DCC2B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87774"/>
                        <a:ext cx="2880320" cy="3980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EBDA665F-5A5F-4BD2-BDF9-3510C0D816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040" y="3435846"/>
          <a:ext cx="648072" cy="37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Rovnice" r:id="rId6" imgW="368140" imgH="215806" progId="Equation.3">
                  <p:embed/>
                </p:oleObj>
              </mc:Choice>
              <mc:Fallback>
                <p:oleObj name="Rovnice" r:id="rId6" imgW="368140" imgH="215806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xmlns="" id="{EBDA665F-5A5F-4BD2-BDF9-3510C0D81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435846"/>
                        <a:ext cx="648072" cy="37990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xmlns="" id="{1CD004F8-4C5C-4A2F-AECF-EA66B1BE25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128" y="3435846"/>
          <a:ext cx="894175" cy="41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Rovnice" r:id="rId8" imgW="469696" imgH="215806" progId="Equation.3">
                  <p:embed/>
                </p:oleObj>
              </mc:Choice>
              <mc:Fallback>
                <p:oleObj name="Rovnice" r:id="rId8" imgW="469696" imgH="215806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xmlns="" id="{1CD004F8-4C5C-4A2F-AECF-EA66B1BE25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435846"/>
                        <a:ext cx="894175" cy="4108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AFEEDAF-47A2-4152-A433-985F1E02C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209" y="4155926"/>
          <a:ext cx="2894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Rovnice" r:id="rId10" imgW="1447800" imgH="228600" progId="Equation.3">
                  <p:embed/>
                </p:oleObj>
              </mc:Choice>
              <mc:Fallback>
                <p:oleObj name="Rovnice" r:id="rId10" imgW="1447800" imgH="2286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AAFEEDAF-47A2-4152-A433-985F1E02C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209" y="4155926"/>
                        <a:ext cx="28940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7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r>
              <a:rPr lang="cs-CZ" sz="1600" dirty="0"/>
              <a:t>zboží může být buď uchováno nebo může být v čase t = 0 investováno do dlouhodobé technologie, která vynese R&gt;1 jednotek v čase t = 2, avšak pouze L&lt;1 jednotek, bude-li likvidována už v čase </a:t>
            </a:r>
            <a:r>
              <a:rPr lang="cs-CZ" sz="1600" i="1" dirty="0"/>
              <a:t>t</a:t>
            </a:r>
            <a:r>
              <a:rPr lang="cs-CZ" sz="1600" dirty="0"/>
              <a:t> = 1</a:t>
            </a:r>
          </a:p>
          <a:p>
            <a:pPr marL="342900" lvl="2" indent="-342900"/>
            <a:r>
              <a:rPr lang="cs-CZ" sz="1600" dirty="0"/>
              <a:t>pokud subjekt rozhoduje sám za sebe, nezávisle na ostatních volí I, které bude investovat do nelikvidní technologie, a zbytek uchová</a:t>
            </a:r>
          </a:p>
          <a:p>
            <a:pPr marL="342900" lvl="2" indent="-342900"/>
            <a:r>
              <a:rPr lang="cs-CZ" sz="1600" dirty="0"/>
              <a:t>když v čase t=1 nastane likviditní šok:</a:t>
            </a:r>
          </a:p>
          <a:p>
            <a:pPr marL="342900" lvl="2" indent="-342900"/>
            <a:endParaRPr lang="cs-CZ" sz="1600" dirty="0"/>
          </a:p>
          <a:p>
            <a:pPr marL="342900" lvl="2" indent="-342900"/>
            <a:r>
              <a:rPr lang="cs-CZ" sz="1600" dirty="0"/>
              <a:t>jinak může v t=2 spotřebovat:</a:t>
            </a:r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r>
              <a:rPr lang="cs-CZ" sz="1600" dirty="0"/>
              <a:t>v t=0 tedy volí I tak, aby maximalizoval svůj užitek</a:t>
            </a:r>
          </a:p>
          <a:p>
            <a:pPr marL="342900" lvl="2" indent="-342900"/>
            <a:r>
              <a:rPr lang="cs-CZ" sz="1600" dirty="0"/>
              <a:t>protože L &lt; 1 &lt; R, tak C</a:t>
            </a:r>
            <a:r>
              <a:rPr lang="cs-CZ" sz="1600" baseline="-25000" dirty="0"/>
              <a:t>1</a:t>
            </a:r>
            <a:r>
              <a:rPr lang="cs-CZ" sz="1600" dirty="0"/>
              <a:t> ≤ 1 a C</a:t>
            </a:r>
            <a:r>
              <a:rPr lang="cs-CZ" sz="1600" baseline="-25000" dirty="0"/>
              <a:t>2</a:t>
            </a:r>
            <a:r>
              <a:rPr lang="cs-CZ" sz="1600" dirty="0"/>
              <a:t> ≤ R</a:t>
            </a:r>
          </a:p>
          <a:p>
            <a:pPr marL="342900" lvl="2" indent="-342900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b="1" dirty="0"/>
              <a:t>Bankovní depozita a zabezpečování likvidity (2)</a:t>
            </a:r>
            <a:endParaRPr lang="en-US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xmlns="" id="{F5A2ED41-BBFB-4FE6-90A4-3E71A9039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0172" y="2067694"/>
          <a:ext cx="1511647" cy="37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Rovnice" r:id="rId4" imgW="875920" imgH="215806" progId="Equation.3">
                  <p:embed/>
                </p:oleObj>
              </mc:Choice>
              <mc:Fallback>
                <p:oleObj name="Rovnice" r:id="rId4" imgW="875920" imgH="215806" progId="Equation.3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xmlns="" id="{F5A2ED41-BBFB-4FE6-90A4-3E71A90399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172" y="2067694"/>
                        <a:ext cx="1511647" cy="3727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xmlns="" id="{47B9656E-3A25-4695-A9BE-A2E93540A3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673" y="3003798"/>
          <a:ext cx="1512168" cy="3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Rovnice" r:id="rId6" imgW="914003" imgH="215806" progId="Equation.3">
                  <p:embed/>
                </p:oleObj>
              </mc:Choice>
              <mc:Fallback>
                <p:oleObj name="Rovnice" r:id="rId6" imgW="914003" imgH="215806" progId="Equation.3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xmlns="" id="{47B9656E-3A25-4695-A9BE-A2E93540A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3003798"/>
                        <a:ext cx="1512168" cy="357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5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71550"/>
            <a:ext cx="871296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r>
              <a:rPr lang="cs-CZ" sz="1600" dirty="0"/>
              <a:t>investiční rozhodnutí:</a:t>
            </a:r>
          </a:p>
          <a:p>
            <a:pPr marL="800100" lvl="3" indent="-342900"/>
            <a:r>
              <a:rPr lang="cs-CZ" sz="1200" dirty="0"/>
              <a:t>pokud t=1 → efektivní rozhodnutí je I=0</a:t>
            </a:r>
          </a:p>
          <a:p>
            <a:pPr marL="800100" lvl="3" indent="-342900"/>
            <a:r>
              <a:rPr lang="cs-CZ" sz="1200" dirty="0"/>
              <a:t>pokud t=2 → efektivní rozhodnutí je I=1</a:t>
            </a:r>
          </a:p>
          <a:p>
            <a:pPr marL="342900" lvl="2" indent="-342900"/>
            <a:r>
              <a:rPr lang="cs-CZ" sz="1600" dirty="0"/>
              <a:t>pokud je v čase t=1 otevřen finanční trh:</a:t>
            </a:r>
          </a:p>
          <a:p>
            <a:pPr marL="800100" lvl="3" indent="-342900"/>
            <a:r>
              <a:rPr lang="cs-CZ" sz="1200" dirty="0"/>
              <a:t>p jednotek zboží v čase t=1 je obchodováno se slibem obdržet jednotku zboží v čase t=2</a:t>
            </a:r>
          </a:p>
          <a:p>
            <a:pPr marL="800100" lvl="3" indent="-342900"/>
            <a:r>
              <a:rPr lang="cs-CZ" sz="1200" dirty="0"/>
              <a:t>velikost spotřeby je:</a:t>
            </a:r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r>
              <a:rPr lang="cs-CZ" sz="1600" dirty="0"/>
              <a:t>protože C1 = pC2 a užitek je maximální, jen když </a:t>
            </a:r>
            <a:r>
              <a:rPr lang="cs-CZ" sz="1600" dirty="0" err="1"/>
              <a:t>pR</a:t>
            </a:r>
            <a:r>
              <a:rPr lang="cs-CZ" sz="1600" dirty="0"/>
              <a:t> = 1, </a:t>
            </a:r>
          </a:p>
          <a:p>
            <a:pPr marL="342900" lvl="2" indent="-342900"/>
            <a:r>
              <a:rPr lang="cs-CZ" sz="1600" dirty="0"/>
              <a:t>      rovnovážná cena dluhopisu je:</a:t>
            </a:r>
          </a:p>
          <a:p>
            <a:pPr marL="342900" lvl="2" indent="-342900"/>
            <a:endParaRPr lang="cs-CZ" sz="1600" dirty="0"/>
          </a:p>
          <a:p>
            <a:pPr marL="342900" lvl="2" indent="-342900"/>
            <a:r>
              <a:rPr lang="cs-CZ" sz="1600" dirty="0"/>
              <a:t>alokace je dosaženo, když C1 = 1 a C2 = R</a:t>
            </a:r>
          </a:p>
          <a:p>
            <a:pPr marL="342900" lvl="2" indent="-342900"/>
            <a:r>
              <a:rPr lang="cs-CZ" sz="1600" dirty="0"/>
              <a:t>existence finančních trhů ubezpečuje subjekty, že jejich investiční rozhodnutí je efektivní, celkově to ale </a:t>
            </a:r>
            <a:r>
              <a:rPr lang="cs-CZ" sz="1600" dirty="0" err="1"/>
              <a:t>Pareto</a:t>
            </a:r>
            <a:r>
              <a:rPr lang="cs-CZ" sz="1600" dirty="0"/>
              <a:t> efektivní není</a:t>
            </a:r>
          </a:p>
          <a:p>
            <a:pPr marL="342900" lvl="2" indent="-342900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8"/>
          </a:xfrm>
        </p:spPr>
        <p:txBody>
          <a:bodyPr/>
          <a:lstStyle/>
          <a:p>
            <a:r>
              <a:rPr lang="pl-PL" altLang="cs-CZ" b="1" dirty="0"/>
              <a:t>Bankovní depozita a zabezpečování likvidity (3)</a:t>
            </a:r>
            <a:endParaRPr lang="en-US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xmlns="" id="{5E77245A-C252-442E-B24D-CAC7529CB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2067694"/>
          <a:ext cx="1512565" cy="33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Rovnice" r:id="rId4" imgW="964781" imgH="215806" progId="Equation.3">
                  <p:embed/>
                </p:oleObj>
              </mc:Choice>
              <mc:Fallback>
                <p:oleObj name="Rovnice" r:id="rId4" imgW="964781" imgH="215806" progId="Equation.3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xmlns="" id="{5E77245A-C252-442E-B24D-CAC7529CB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067694"/>
                        <a:ext cx="1512565" cy="3386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xmlns="" id="{D35D837D-25F8-423A-90CB-934D74507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936" y="2067694"/>
          <a:ext cx="1472261" cy="65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Rovnice" r:id="rId6" imgW="939800" imgH="419100" progId="Equation.3">
                  <p:embed/>
                </p:oleObj>
              </mc:Choice>
              <mc:Fallback>
                <p:oleObj name="Rovnice" r:id="rId6" imgW="939800" imgH="419100" progId="Equation.3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xmlns="" id="{D35D837D-25F8-423A-90CB-934D74507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067694"/>
                        <a:ext cx="1472261" cy="65654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7F304BEE-5671-4028-B579-0F4566DB9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1880" y="3119122"/>
          <a:ext cx="620965" cy="58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Rovnice" r:id="rId8" imgW="418918" imgH="393529" progId="Equation.3">
                  <p:embed/>
                </p:oleObj>
              </mc:Choice>
              <mc:Fallback>
                <p:oleObj name="Rovnice" r:id="rId8" imgW="418918" imgH="393529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7F304BEE-5671-4028-B579-0F4566DB99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119122"/>
                        <a:ext cx="620965" cy="58333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4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640960" cy="3244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r>
              <a:rPr lang="cs-CZ" sz="1600" dirty="0"/>
              <a:t>optimální (symetrická) alokace:</a:t>
            </a:r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r>
              <a:rPr lang="cs-CZ" sz="1600" dirty="0"/>
              <a:t>U je funkcí jediné proměnné I:</a:t>
            </a:r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r>
              <a:rPr lang="cs-CZ" sz="1600" dirty="0"/>
              <a:t>řešení C1*, C2*, I* je determinováno těmi omezeními a také:</a:t>
            </a:r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  <a:p>
            <a:pPr marL="342900" lvl="2" indent="-342900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76064"/>
          </a:xfrm>
        </p:spPr>
        <p:txBody>
          <a:bodyPr/>
          <a:lstStyle/>
          <a:p>
            <a:r>
              <a:rPr lang="pl-PL" altLang="cs-CZ" b="1" dirty="0"/>
              <a:t>Bankovní depozita a zabezpečování likvidity (4)</a:t>
            </a:r>
            <a:endParaRPr lang="en-US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xmlns="" id="{4C57F7ED-0368-4073-AAA6-B11194A81B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347614"/>
          <a:ext cx="2808312" cy="133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Rovnice" r:id="rId4" imgW="1917700" imgH="914400" progId="Equation.3">
                  <p:embed/>
                </p:oleObj>
              </mc:Choice>
              <mc:Fallback>
                <p:oleObj name="Rovnice" r:id="rId4" imgW="1917700" imgH="914400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xmlns="" id="{4C57F7ED-0368-4073-AAA6-B11194A81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7614"/>
                        <a:ext cx="2808312" cy="133900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05E7A986-DD23-4D2E-AC3E-819FABEDD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3003798"/>
          <a:ext cx="2195091" cy="5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Rovnice" r:id="rId6" imgW="1854200" imgH="482600" progId="Equation.3">
                  <p:embed/>
                </p:oleObj>
              </mc:Choice>
              <mc:Fallback>
                <p:oleObj name="Rovnice" r:id="rId6" imgW="1854200" imgH="4826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05E7A986-DD23-4D2E-AC3E-819FABEDD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03798"/>
                        <a:ext cx="2195091" cy="57157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xmlns="" id="{903F741C-FADD-4793-90E8-6E4C71913C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8440" y="4234610"/>
          <a:ext cx="2015703" cy="32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Rovnice" r:id="rId8" imgW="1422400" imgH="228600" progId="Equation.3">
                  <p:embed/>
                </p:oleObj>
              </mc:Choice>
              <mc:Fallback>
                <p:oleObj name="Rovnice" r:id="rId8" imgW="1422400" imgH="228600" progId="Equation.3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xmlns="" id="{903F741C-FADD-4793-90E8-6E4C71913C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440" y="4234610"/>
                        <a:ext cx="2015703" cy="32413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496944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banky přijímají vklady a část z nich investují do dlouhodobých investic, zatímco vkladatelům nabízí možnost vybrat vklad na požádání</a:t>
            </a:r>
          </a:p>
          <a:p>
            <a:r>
              <a:rPr lang="cs-CZ" sz="2000" dirty="0"/>
              <a:t>depozitní kontrakt (C</a:t>
            </a:r>
            <a:r>
              <a:rPr lang="cs-CZ" sz="2000" baseline="-25000" dirty="0"/>
              <a:t>1</a:t>
            </a:r>
            <a:r>
              <a:rPr lang="cs-CZ" sz="2000" dirty="0"/>
              <a:t>, C</a:t>
            </a:r>
            <a:r>
              <a:rPr lang="cs-CZ" sz="2000" baseline="-25000" dirty="0"/>
              <a:t>2</a:t>
            </a:r>
            <a:r>
              <a:rPr lang="cs-CZ" sz="2000" dirty="0"/>
              <a:t>)</a:t>
            </a:r>
          </a:p>
          <a:p>
            <a:r>
              <a:rPr lang="cs-CZ" sz="2000" dirty="0"/>
              <a:t>konkurence mezi bankami →banky nabízí optimální kontrakt (C</a:t>
            </a:r>
            <a:r>
              <a:rPr lang="cs-CZ" sz="2000" baseline="30000" dirty="0"/>
              <a:t>*</a:t>
            </a:r>
            <a:r>
              <a:rPr lang="cs-CZ" sz="2000" baseline="-25000" dirty="0"/>
              <a:t>1</a:t>
            </a:r>
            <a:r>
              <a:rPr lang="cs-CZ" sz="2000" dirty="0"/>
              <a:t>, C</a:t>
            </a:r>
            <a:r>
              <a:rPr lang="cs-CZ" sz="2000" baseline="30000" dirty="0"/>
              <a:t>*</a:t>
            </a:r>
            <a:r>
              <a:rPr lang="cs-CZ" sz="2000" baseline="-25000" dirty="0"/>
              <a:t>2</a:t>
            </a:r>
            <a:r>
              <a:rPr lang="cs-CZ" sz="2000" dirty="0"/>
              <a:t>)</a:t>
            </a:r>
          </a:p>
          <a:p>
            <a:r>
              <a:rPr lang="cs-CZ" sz="2000" dirty="0"/>
              <a:t>klíčová otázka: Je systém rezervního bankovnictví stabilní?</a:t>
            </a:r>
          </a:p>
          <a:p>
            <a:pPr>
              <a:buFont typeface="Arial" charset="0"/>
              <a:buNone/>
            </a:pPr>
            <a:r>
              <a:rPr lang="cs-CZ" sz="2000" dirty="0"/>
              <a:t>→  to záleží na chování trpělivých spotřebitelů, které záleží na jejich vnímání toho, zda je banka bezpečná</a:t>
            </a:r>
            <a:endParaRPr lang="cs-CZ" altLang="zh-CN" sz="2000" dirty="0"/>
          </a:p>
          <a:p>
            <a:pPr marL="342900" lvl="2" indent="-342900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76064"/>
          </a:xfrm>
        </p:spPr>
        <p:txBody>
          <a:bodyPr/>
          <a:lstStyle/>
          <a:p>
            <a:r>
              <a:rPr lang="pl-PL" altLang="cs-CZ" b="1" dirty="0"/>
              <a:t>Systém rezervního bankovnictví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07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496944" cy="30999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00" dirty="0"/>
              <a:t>trpělivý spotřebitel, který očekává, že banka bude schopna dostát svým závazkům, má dvě možnosti: C*</a:t>
            </a:r>
            <a:r>
              <a:rPr lang="cs-CZ" sz="2600" baseline="-25000" dirty="0"/>
              <a:t>2</a:t>
            </a:r>
            <a:r>
              <a:rPr lang="cs-CZ" sz="2600" dirty="0"/>
              <a:t> nebo C*</a:t>
            </a:r>
            <a:r>
              <a:rPr lang="cs-CZ" sz="2600" baseline="-25000" dirty="0"/>
              <a:t>1</a:t>
            </a:r>
          </a:p>
          <a:p>
            <a:pPr algn="just"/>
            <a:r>
              <a:rPr lang="cs-CZ" sz="2600" dirty="0"/>
              <a:t>platí vztah:</a:t>
            </a:r>
          </a:p>
          <a:p>
            <a:pPr algn="just"/>
            <a:endParaRPr lang="cs-CZ" sz="2600" dirty="0"/>
          </a:p>
          <a:p>
            <a:pPr algn="just"/>
            <a:r>
              <a:rPr lang="cs-CZ" sz="2600" dirty="0"/>
              <a:t> když </a:t>
            </a:r>
            <a:r>
              <a:rPr lang="el-GR" sz="2600" dirty="0"/>
              <a:t>ρ</a:t>
            </a:r>
            <a:r>
              <a:rPr lang="cs-CZ" sz="2600" dirty="0"/>
              <a:t>R &lt; 1:</a:t>
            </a:r>
          </a:p>
          <a:p>
            <a:pPr lvl="1" algn="just"/>
            <a:r>
              <a:rPr lang="cs-CZ" sz="2200" dirty="0"/>
              <a:t>nelze věřit optimální alokaci prostředků → i trpělivý spotřebitel vybírá vklad v t=1</a:t>
            </a:r>
          </a:p>
          <a:p>
            <a:pPr algn="just"/>
            <a:endParaRPr lang="cs-CZ" sz="2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136904" cy="576064"/>
          </a:xfrm>
        </p:spPr>
        <p:txBody>
          <a:bodyPr/>
          <a:lstStyle/>
          <a:p>
            <a:r>
              <a:rPr lang="cs-CZ" altLang="cs-CZ" b="1" dirty="0"/>
              <a:t>Systém rezervního bankovnictví (2)</a:t>
            </a:r>
            <a:endParaRPr lang="en-US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xmlns="" id="{8DB0FE98-AC80-4BAE-9088-F9D51639C2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247" y="2042832"/>
          <a:ext cx="2088232" cy="41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Rovnice" r:id="rId4" imgW="1143000" imgH="228600" progId="Equation.3">
                  <p:embed/>
                </p:oleObj>
              </mc:Choice>
              <mc:Fallback>
                <p:oleObj name="Rovnice" r:id="rId4" imgW="1143000" imgH="228600" progId="Equation.3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xmlns="" id="{8DB0FE98-AC80-4BAE-9088-F9D51639C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247" y="2042832"/>
                        <a:ext cx="2088232" cy="41764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4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496944" cy="30999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00" dirty="0"/>
              <a:t>když </a:t>
            </a:r>
            <a:r>
              <a:rPr lang="el-GR" sz="2600" dirty="0"/>
              <a:t>ρ</a:t>
            </a:r>
            <a:r>
              <a:rPr lang="cs-CZ" sz="2600" dirty="0"/>
              <a:t>R ≥ 1:</a:t>
            </a:r>
          </a:p>
          <a:p>
            <a:pPr lvl="1" algn="just"/>
            <a:r>
              <a:rPr lang="cs-CZ" sz="2200" dirty="0"/>
              <a:t>trpělivý spotřebitel, který věří své bance, vždy bude preferovat výběr vkladu až v t=2</a:t>
            </a:r>
          </a:p>
          <a:p>
            <a:pPr lvl="1" algn="just"/>
            <a:r>
              <a:rPr lang="cs-CZ" sz="2200" dirty="0"/>
              <a:t>v čase t=1 bude vybráno </a:t>
            </a:r>
            <a:r>
              <a:rPr lang="el-GR" sz="2200" dirty="0"/>
              <a:t>π</a:t>
            </a:r>
            <a:r>
              <a:rPr lang="el-GR" sz="2200" baseline="-25000" dirty="0"/>
              <a:t>1</a:t>
            </a:r>
          </a:p>
          <a:p>
            <a:pPr lvl="1" algn="just"/>
            <a:r>
              <a:rPr lang="cs-CZ" sz="2200" dirty="0"/>
              <a:t>to určuje velikost potřebných likvidních rezerv</a:t>
            </a:r>
          </a:p>
          <a:p>
            <a:pPr lvl="1" algn="just"/>
            <a:r>
              <a:rPr lang="cs-CZ" sz="2200" dirty="0"/>
              <a:t>v bankovním sektoru tedy existuje rovnováha, která vede k optimální alokaci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136904" cy="576064"/>
          </a:xfrm>
        </p:spPr>
        <p:txBody>
          <a:bodyPr/>
          <a:lstStyle/>
          <a:p>
            <a:r>
              <a:rPr lang="cs-CZ" altLang="cs-CZ" b="1" dirty="0"/>
              <a:t>Systém rezervního bankovnictví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27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496944" cy="30999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00" dirty="0"/>
              <a:t>existuje ale i jiná rovnováha, která vede k neefektivní alokaci:</a:t>
            </a:r>
          </a:p>
          <a:p>
            <a:pPr lvl="1" algn="just"/>
            <a:r>
              <a:rPr lang="cs-CZ" sz="2200" dirty="0"/>
              <a:t>trpělivý spotřebitel očekává, že všichni ostatní trpěliví spotřebitelé hodlají vybrat své vklady už v t=1 </a:t>
            </a:r>
          </a:p>
          <a:p>
            <a:pPr lvl="1" algn="just"/>
            <a:r>
              <a:rPr lang="cs-CZ" sz="2200" dirty="0"/>
              <a:t>zisk banky potom činí:</a:t>
            </a:r>
          </a:p>
          <a:p>
            <a:pPr lvl="1" algn="just"/>
            <a:endParaRPr lang="cs-CZ" sz="2200" dirty="0"/>
          </a:p>
          <a:p>
            <a:pPr lvl="1" algn="just"/>
            <a:r>
              <a:rPr lang="cs-CZ" sz="2200" dirty="0"/>
              <a:t>pro trpělivého spotřebitele je tak optimální strategií vybrat vklad už v t=1 → původní očekávání spotřebitelů jsou </a:t>
            </a:r>
            <a:r>
              <a:rPr lang="cs-CZ" sz="2200" dirty="0" err="1"/>
              <a:t>sebevyplňující</a:t>
            </a:r>
            <a:r>
              <a:rPr lang="cs-CZ" sz="2200" dirty="0"/>
              <a:t> se</a:t>
            </a:r>
          </a:p>
          <a:p>
            <a:pPr marL="0" indent="0" algn="just">
              <a:buNone/>
            </a:pPr>
            <a:r>
              <a:rPr lang="cs-CZ" sz="2600" dirty="0"/>
              <a:t>	→ neefektivní run na banku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136904" cy="576064"/>
          </a:xfrm>
        </p:spPr>
        <p:txBody>
          <a:bodyPr/>
          <a:lstStyle/>
          <a:p>
            <a:r>
              <a:rPr lang="cs-CZ" altLang="cs-CZ" b="1" dirty="0"/>
              <a:t>Systém rezervního bankovnictví (4)</a:t>
            </a:r>
            <a:endParaRPr lang="en-US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xmlns="" id="{4E953359-50CF-4D84-9CDB-097746F40F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3075806"/>
          <a:ext cx="2016224" cy="41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Rovnice" r:id="rId4" imgW="1104900" imgH="228600" progId="Equation.3">
                  <p:embed/>
                </p:oleObj>
              </mc:Choice>
              <mc:Fallback>
                <p:oleObj name="Rovnice" r:id="rId4" imgW="1104900" imgH="228600" progId="Equation.3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xmlns="" id="{4E953359-50CF-4D84-9CDB-097746F40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075806"/>
                        <a:ext cx="2016224" cy="417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9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784976" cy="32440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závěry: v systému rezervního bankovnictví, kde jsou dostatečně velké výnosy z investice             mohou v rovnováze nastat dvě situace: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efektivní alokace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neefektivní run na banku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možná řešení nestability: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úzké bankovnictví (</a:t>
            </a:r>
            <a:r>
              <a:rPr lang="cs-CZ" sz="2400" dirty="0" err="1"/>
              <a:t>narrow</a:t>
            </a:r>
            <a:r>
              <a:rPr lang="cs-CZ" sz="2400" dirty="0"/>
              <a:t> banking)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pojištění vkladů</a:t>
            </a:r>
          </a:p>
          <a:p>
            <a:pPr>
              <a:lnSpc>
                <a:spcPct val="90000"/>
              </a:lnSpc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504056"/>
          </a:xfrm>
        </p:spPr>
        <p:txBody>
          <a:bodyPr/>
          <a:lstStyle/>
          <a:p>
            <a:r>
              <a:rPr lang="cs-CZ" altLang="cs-CZ" b="1" dirty="0"/>
              <a:t>Systém rezervního bankovnictví (5)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E255A41D-1018-431C-8E78-772E3A05E7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152" y="1563638"/>
          <a:ext cx="6480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Rovnice" r:id="rId4" imgW="419100" imgH="419100" progId="Equation.3">
                  <p:embed/>
                </p:oleObj>
              </mc:Choice>
              <mc:Fallback>
                <p:oleObj name="Rovnice" r:id="rId4" imgW="419100" imgH="4191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E255A41D-1018-431C-8E78-772E3A05E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563638"/>
                        <a:ext cx="648072" cy="6480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2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1" y="1131590"/>
            <a:ext cx="8784105" cy="302798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run na banku má někdy fundamentální příčinu – špatnou kvalitu úvěrového portfolia banky</a:t>
            </a:r>
          </a:p>
          <a:p>
            <a:r>
              <a:rPr lang="cs-CZ" sz="2000" dirty="0"/>
              <a:t>v praxi se často kombinují různé příčiny runu – fundamentální i spekulativní, tj. efektivní a neefektivní run na banku</a:t>
            </a:r>
          </a:p>
          <a:p>
            <a:r>
              <a:rPr lang="cs-CZ" sz="2000" dirty="0"/>
              <a:t>při adekvátním managementu banky však nemůže dojít ani k efektivnímu, ani k neefektivnímu runu</a:t>
            </a:r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Efektivní run na banku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počtu bank v ČR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22781"/>
              </p:ext>
            </p:extLst>
          </p:nvPr>
        </p:nvGraphicFramePr>
        <p:xfrm>
          <a:off x="241975" y="738762"/>
          <a:ext cx="8640959" cy="4114800"/>
        </p:xfrm>
        <a:graphic>
          <a:graphicData uri="http://schemas.openxmlformats.org/drawingml/2006/table">
            <a:tbl>
              <a:tblPr/>
              <a:tblGrid>
                <a:gridCol w="633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7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1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1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54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1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 dirty="0">
                          <a:latin typeface="Times New Roman"/>
                          <a:ea typeface="Calibri"/>
                        </a:rPr>
                        <a:t>Rok</a:t>
                      </a:r>
                      <a:endParaRPr lang="cs-CZ" sz="1000" spc="-30" dirty="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 dirty="0">
                          <a:latin typeface="Times New Roman"/>
                          <a:ea typeface="Calibri"/>
                        </a:rPr>
                        <a:t>Celkem</a:t>
                      </a:r>
                      <a:endParaRPr lang="cs-CZ" sz="1000" spc="-30" dirty="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>
                          <a:latin typeface="Times New Roman"/>
                          <a:ea typeface="Calibri"/>
                        </a:rPr>
                        <a:t>Velké banky</a:t>
                      </a:r>
                      <a:endParaRPr lang="cs-CZ" sz="1000" spc="-3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>
                          <a:latin typeface="Times New Roman"/>
                          <a:ea typeface="Calibri"/>
                        </a:rPr>
                        <a:t>Střední banky</a:t>
                      </a:r>
                      <a:endParaRPr lang="cs-CZ" sz="1000" spc="-3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>
                          <a:latin typeface="Times New Roman"/>
                          <a:ea typeface="Calibri"/>
                        </a:rPr>
                        <a:t>Malé banky</a:t>
                      </a:r>
                      <a:endParaRPr lang="cs-CZ" sz="1000" spc="-3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>
                          <a:latin typeface="Times New Roman"/>
                          <a:ea typeface="Calibri"/>
                        </a:rPr>
                        <a:t>Pobočky zahran. bank</a:t>
                      </a:r>
                      <a:endParaRPr lang="cs-CZ" sz="1000" spc="-3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>
                          <a:latin typeface="Times New Roman"/>
                          <a:ea typeface="Calibri"/>
                        </a:rPr>
                        <a:t>Stavební spořitelny</a:t>
                      </a:r>
                      <a:endParaRPr lang="cs-CZ" sz="1000" spc="-3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spc="-30" dirty="0">
                          <a:latin typeface="Times New Roman"/>
                          <a:ea typeface="Calibri"/>
                        </a:rPr>
                        <a:t>Banky v </a:t>
                      </a:r>
                      <a:r>
                        <a:rPr lang="cs-CZ" sz="1000" b="1" spc="-30" dirty="0" err="1">
                          <a:latin typeface="Times New Roman"/>
                          <a:ea typeface="Calibri"/>
                        </a:rPr>
                        <a:t>nuc</a:t>
                      </a:r>
                      <a:r>
                        <a:rPr lang="cs-CZ" sz="1000" b="1" spc="-30" dirty="0">
                          <a:latin typeface="Times New Roman"/>
                          <a:ea typeface="Calibri"/>
                        </a:rPr>
                        <a:t>. správě</a:t>
                      </a:r>
                      <a:endParaRPr lang="cs-CZ" sz="1000" spc="-30" dirty="0">
                        <a:latin typeface="Times New Roman"/>
                        <a:ea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1989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24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1999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2009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39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19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2011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21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2012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2013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22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spc="-3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1131590"/>
            <a:ext cx="8785847" cy="302798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200" dirty="0" err="1"/>
              <a:t>Bagehot</a:t>
            </a:r>
            <a:r>
              <a:rPr lang="cs-CZ" sz="2200" dirty="0"/>
              <a:t> (1873): východisko: teorie tržních selhání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4 různé pohledy na úlohu věřitele poslední instance: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1. </a:t>
            </a:r>
            <a:r>
              <a:rPr lang="cs-CZ" sz="2000" dirty="0" err="1"/>
              <a:t>Bagehot</a:t>
            </a:r>
            <a:r>
              <a:rPr lang="cs-CZ" sz="2000" dirty="0"/>
              <a:t> – klasická škola: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úloha věřitele poslední instance spočívá v úvěrování nelikvidních, ale solventních bank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tyto úvěry musí být úročeny sankční úrokovou sazbou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úvěry jsou určeny solventním bankám, které jsou schopny dát kvalitní kolaterál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věřitel poslední instance musí jasně vymezit podmínky (solventnost, kolaterál)</a:t>
            </a:r>
          </a:p>
          <a:p>
            <a:pPr>
              <a:lnSpc>
                <a:spcPct val="90000"/>
              </a:lnSpc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Systematické riziko a věřitel poslední instance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637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1131590"/>
            <a:ext cx="8785847" cy="302798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200" dirty="0"/>
              <a:t>4 různé pohledy na úlohu věřitele poslední instance: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2. </a:t>
            </a:r>
            <a:r>
              <a:rPr lang="cs-CZ" sz="2000" dirty="0" err="1"/>
              <a:t>Goodhart</a:t>
            </a:r>
            <a:r>
              <a:rPr lang="cs-CZ" sz="2000" dirty="0"/>
              <a:t> (1987, 1995):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rozlišovat mezi nelikvidní a nesolventní bankou je mýtus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hrozba systémového rizika (rizika nákazy)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3. </a:t>
            </a:r>
            <a:r>
              <a:rPr lang="cs-CZ" sz="2000" dirty="0" err="1"/>
              <a:t>Goodfried</a:t>
            </a:r>
            <a:r>
              <a:rPr lang="cs-CZ" sz="2000" dirty="0"/>
              <a:t> a King 1988):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omezit funkci věřitele poslední instance striktně pouze na operace na volném trhu (</a:t>
            </a:r>
            <a:r>
              <a:rPr lang="cs-CZ" sz="1700" dirty="0" err="1"/>
              <a:t>Humphrey</a:t>
            </a:r>
            <a:r>
              <a:rPr lang="cs-CZ" sz="1700" dirty="0"/>
              <a:t>, 1986)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4. zastánci svobodného bankovnictví (free banking): 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sice nezpochybňují selhání trhu, avšak přesto tvrdí, že i tak trh povede k lepší alokaci, než by byl schopen věřitel poslední instance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Systematické riziko a věřitel poslední instance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49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915566"/>
            <a:ext cx="8785848" cy="324400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diskuze, zda pravidla zveřejňovat předem: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Fed: diskontní úvěr je privilegium, nikoliv právo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nezveřejněním ale podpora teze „</a:t>
            </a:r>
            <a:r>
              <a:rPr lang="cs-CZ" sz="2000" dirty="0" err="1"/>
              <a:t>too</a:t>
            </a:r>
            <a:r>
              <a:rPr lang="cs-CZ" sz="2000" dirty="0"/>
              <a:t> big to </a:t>
            </a:r>
            <a:r>
              <a:rPr lang="cs-CZ" sz="2000" dirty="0" err="1"/>
              <a:t>fail</a:t>
            </a:r>
            <a:r>
              <a:rPr lang="cs-CZ" sz="2000" dirty="0"/>
              <a:t>“ a názoru, že: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velké banky se zachraňují všechny 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malé jenom ty solventní 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plus a mínus existence věřitele poslední instance: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prevence runu na banku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morální hazard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Systematické riziko a věřitel poslední instance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28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1420" y="915566"/>
            <a:ext cx="8784976" cy="32440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cs-CZ" sz="2800" dirty="0"/>
              <a:t>předpoklady:</a:t>
            </a:r>
          </a:p>
          <a:p>
            <a:pPr lvl="1" eaLnBrk="1" hangingPunct="1"/>
            <a:r>
              <a:rPr lang="cs-CZ" sz="2400" dirty="0"/>
              <a:t>3 období (t=0, 1, 2)</a:t>
            </a:r>
          </a:p>
          <a:p>
            <a:pPr lvl="1" eaLnBrk="1" hangingPunct="1"/>
            <a:r>
              <a:rPr lang="cs-CZ" sz="2400" dirty="0"/>
              <a:t>2 vkladatelé, oba v t=0 ukládají stejnou částku do banky</a:t>
            </a:r>
          </a:p>
          <a:p>
            <a:pPr lvl="1" eaLnBrk="1" hangingPunct="1"/>
            <a:r>
              <a:rPr lang="cs-CZ" sz="2400" dirty="0"/>
              <a:t>banka investuje do dlouhodobého projektu (splatnost v t=2), pokud dodrží splatnost, získá výnos 2R, pokud ne, získá pouze 2r</a:t>
            </a:r>
          </a:p>
          <a:p>
            <a:pPr lvl="1" eaLnBrk="1" hangingPunct="1"/>
            <a:r>
              <a:rPr lang="cs-CZ" sz="2400" dirty="0"/>
              <a:t>při výběru v t=1 první vybírající získává D, druhý pouze 2r – D </a:t>
            </a:r>
          </a:p>
          <a:p>
            <a:pPr lvl="1" eaLnBrk="1" hangingPunct="1"/>
            <a:r>
              <a:rPr lang="cs-CZ" sz="2400" dirty="0"/>
              <a:t>při výběru v t=2 první vybírající získává 2R – D, druhý pouze D</a:t>
            </a:r>
          </a:p>
          <a:p>
            <a:pPr lvl="1" eaLnBrk="1" hangingPunct="1"/>
            <a:r>
              <a:rPr lang="cs-CZ" sz="2400" dirty="0"/>
              <a:t>platí:                        a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pl-PL" b="1" dirty="0"/>
              <a:t>Zjednodušený model runu na banku (1)</a:t>
            </a:r>
            <a:endParaRPr lang="en-US" dirty="0"/>
          </a:p>
        </p:txBody>
      </p:sp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xmlns="" id="{1CB7091C-6270-4B1D-841D-B5EC92AC14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1" y="4375595"/>
          <a:ext cx="997113" cy="572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Rovnice" r:id="rId4" imgW="685800" imgH="393700" progId="Equation.3">
                  <p:embed/>
                </p:oleObj>
              </mc:Choice>
              <mc:Fallback>
                <p:oleObj name="Rovnice" r:id="rId4" imgW="685800" imgH="393700" progId="Equation.3">
                  <p:embed/>
                  <p:pic>
                    <p:nvPicPr>
                      <p:cNvPr id="8" name="Object 1">
                        <a:extLst>
                          <a:ext uri="{FF2B5EF4-FFF2-40B4-BE49-F238E27FC236}">
                            <a16:creationId xmlns:a16="http://schemas.microsoft.com/office/drawing/2014/main" xmlns="" id="{1CB7091C-6270-4B1D-841D-B5EC92AC1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1" y="4375595"/>
                        <a:ext cx="997113" cy="572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xmlns="" id="{EBDE82D0-C6C6-4ADC-BC2D-31158A593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4878" y="4375595"/>
          <a:ext cx="86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Rovnice" r:id="rId6" imgW="431613" imgH="152334" progId="Equation.3">
                  <p:embed/>
                </p:oleObj>
              </mc:Choice>
              <mc:Fallback>
                <p:oleObj name="Rovnice" r:id="rId6" imgW="431613" imgH="152334" progId="Equation.3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xmlns="" id="{EBDE82D0-C6C6-4ADC-BC2D-31158A593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878" y="4375595"/>
                        <a:ext cx="863600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2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987574"/>
            <a:ext cx="8857855" cy="31719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likvidace pozice banky v období t=1: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641" y="123478"/>
            <a:ext cx="7704856" cy="576064"/>
          </a:xfrm>
        </p:spPr>
        <p:txBody>
          <a:bodyPr/>
          <a:lstStyle/>
          <a:p>
            <a:r>
              <a:rPr lang="pl-PL" b="1" dirty="0"/>
              <a:t>Zjednodušený model runu na banku (2)</a:t>
            </a: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31A37A59-687B-4A2A-AFFC-A8F9D4E9F945}"/>
              </a:ext>
            </a:extLst>
          </p:cNvPr>
          <p:cNvGraphicFramePr>
            <a:graphicFrameLocks noGrp="1"/>
          </p:cNvGraphicFramePr>
          <p:nvPr/>
        </p:nvGraphicFramePr>
        <p:xfrm>
          <a:off x="970729" y="1707654"/>
          <a:ext cx="6912768" cy="1280160"/>
        </p:xfrm>
        <a:graphic>
          <a:graphicData uri="http://schemas.openxmlformats.org/drawingml/2006/table">
            <a:tbl>
              <a:tblPr/>
              <a:tblGrid>
                <a:gridCol w="2374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2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800" dirty="0">
                        <a:latin typeface="+mn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+mn-lt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r, </a:t>
                      </a:r>
                      <a:r>
                        <a:rPr lang="cs-CZ" sz="2800" dirty="0" err="1">
                          <a:latin typeface="+mn-lt"/>
                          <a:ea typeface="SimSun"/>
                        </a:rPr>
                        <a:t>r</a:t>
                      </a:r>
                      <a:endParaRPr lang="cs-CZ" sz="2800" dirty="0">
                        <a:latin typeface="+mn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+mn-lt"/>
                          <a:ea typeface="SimSun"/>
                        </a:rPr>
                        <a:t>D, 2r – 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+mn-lt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2r – D, </a:t>
                      </a:r>
                      <a:r>
                        <a:rPr lang="cs-CZ" sz="2800" dirty="0" err="1">
                          <a:latin typeface="+mn-lt"/>
                          <a:ea typeface="SimSun"/>
                        </a:rPr>
                        <a:t>D</a:t>
                      </a:r>
                      <a:endParaRPr lang="cs-CZ" sz="2800" dirty="0">
                        <a:latin typeface="+mn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hra pokračuje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987574"/>
            <a:ext cx="8857855" cy="31719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výběr vkladu z banky v období t=2: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641" y="123478"/>
            <a:ext cx="7704856" cy="576064"/>
          </a:xfrm>
        </p:spPr>
        <p:txBody>
          <a:bodyPr/>
          <a:lstStyle/>
          <a:p>
            <a:r>
              <a:rPr lang="pl-PL" b="1" dirty="0"/>
              <a:t>Zjednodušený model runu na banku (3)</a:t>
            </a: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76174CBD-D58D-406F-86A4-209D8DF3B02F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707654"/>
          <a:ext cx="6912768" cy="1280160"/>
        </p:xfrm>
        <a:graphic>
          <a:graphicData uri="http://schemas.openxmlformats.org/drawingml/2006/table">
            <a:tbl>
              <a:tblPr/>
              <a:tblGrid>
                <a:gridCol w="2374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2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800" dirty="0">
                        <a:latin typeface="Calibri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R,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2R – D, 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D, 2R –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R, </a:t>
                      </a:r>
                      <a:r>
                        <a:rPr lang="cs-CZ" sz="2800" dirty="0" err="1">
                          <a:latin typeface="Calibri" pitchFamily="34" charset="0"/>
                          <a:ea typeface="SimSun"/>
                        </a:rPr>
                        <a:t>R</a:t>
                      </a:r>
                      <a:endParaRPr lang="cs-CZ" sz="2800" dirty="0">
                        <a:latin typeface="Calibri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0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987574"/>
            <a:ext cx="8857855" cy="31719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substituce výsledku z období t=2 do období t=1: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641" y="123478"/>
            <a:ext cx="7704856" cy="576064"/>
          </a:xfrm>
        </p:spPr>
        <p:txBody>
          <a:bodyPr/>
          <a:lstStyle/>
          <a:p>
            <a:r>
              <a:rPr lang="pl-PL" b="1" dirty="0"/>
              <a:t>Zjednodušený model runu na banku (4)</a:t>
            </a: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55229B3E-5C48-4B3A-A301-8CEF45E673C1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563638"/>
          <a:ext cx="6912768" cy="1280160"/>
        </p:xfrm>
        <a:graphic>
          <a:graphicData uri="http://schemas.openxmlformats.org/drawingml/2006/table">
            <a:tbl>
              <a:tblPr/>
              <a:tblGrid>
                <a:gridCol w="2374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2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800" dirty="0">
                        <a:latin typeface="Calibri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r,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D, 2r – 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2r – D,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R, </a:t>
                      </a:r>
                      <a:r>
                        <a:rPr lang="cs-CZ" sz="2800" dirty="0" err="1">
                          <a:latin typeface="Calibri" pitchFamily="34" charset="0"/>
                          <a:ea typeface="SimSun"/>
                        </a:rPr>
                        <a:t>R</a:t>
                      </a:r>
                      <a:endParaRPr lang="cs-CZ" sz="2800" dirty="0">
                        <a:latin typeface="Calibri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9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987574"/>
            <a:ext cx="8857855" cy="31719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likvidace pozice banky v období t=1: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641" y="123478"/>
            <a:ext cx="7704856" cy="576064"/>
          </a:xfrm>
        </p:spPr>
        <p:txBody>
          <a:bodyPr/>
          <a:lstStyle/>
          <a:p>
            <a:r>
              <a:rPr lang="pl-PL" b="1" dirty="0"/>
              <a:t>Zjednodušený model runu na banku (5)</a:t>
            </a: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55229B3E-5C48-4B3A-A301-8CEF45E673C1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563638"/>
          <a:ext cx="6912768" cy="1280160"/>
        </p:xfrm>
        <a:graphic>
          <a:graphicData uri="http://schemas.openxmlformats.org/drawingml/2006/table">
            <a:tbl>
              <a:tblPr/>
              <a:tblGrid>
                <a:gridCol w="2374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2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800" dirty="0">
                        <a:latin typeface="Calibri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80, 80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+mn-lt"/>
                          <a:ea typeface="SimSun"/>
                        </a:rPr>
                        <a:t>100, 60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60, 100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hra pokračuje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3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987574"/>
            <a:ext cx="8857855" cy="31719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výběr vkladu z banky v období t=2: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641" y="123478"/>
            <a:ext cx="7704856" cy="576064"/>
          </a:xfrm>
        </p:spPr>
        <p:txBody>
          <a:bodyPr/>
          <a:lstStyle/>
          <a:p>
            <a:r>
              <a:rPr lang="pl-PL" b="1" dirty="0"/>
              <a:t>Zjednodušený model runu na banku (6)</a:t>
            </a: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55229B3E-5C48-4B3A-A301-8CEF45E673C1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563638"/>
          <a:ext cx="6912768" cy="1280160"/>
        </p:xfrm>
        <a:graphic>
          <a:graphicData uri="http://schemas.openxmlformats.org/drawingml/2006/table">
            <a:tbl>
              <a:tblPr/>
              <a:tblGrid>
                <a:gridCol w="2374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2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800" dirty="0">
                        <a:latin typeface="Calibri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150, 150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+mn-lt"/>
                          <a:ea typeface="SimSun"/>
                        </a:rPr>
                        <a:t>200, 100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100, 200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150, </a:t>
                      </a:r>
                      <a:r>
                        <a:rPr lang="cs-CZ" sz="2800" dirty="0" err="1">
                          <a:latin typeface="+mn-lt"/>
                          <a:ea typeface="SimSun"/>
                        </a:rPr>
                        <a:t>150</a:t>
                      </a:r>
                      <a:endParaRPr lang="cs-CZ" sz="2800" dirty="0">
                        <a:latin typeface="+mn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5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0" y="987574"/>
            <a:ext cx="8857855" cy="31719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substituce výsledku z období t=2 do období t=1: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641" y="123478"/>
            <a:ext cx="7704856" cy="576064"/>
          </a:xfrm>
        </p:spPr>
        <p:txBody>
          <a:bodyPr/>
          <a:lstStyle/>
          <a:p>
            <a:r>
              <a:rPr lang="pl-PL" b="1" dirty="0"/>
              <a:t>Zjednodušený model runu na banku (7)</a:t>
            </a: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55229B3E-5C48-4B3A-A301-8CEF45E673C1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563638"/>
          <a:ext cx="6912768" cy="1280160"/>
        </p:xfrm>
        <a:graphic>
          <a:graphicData uri="http://schemas.openxmlformats.org/drawingml/2006/table">
            <a:tbl>
              <a:tblPr/>
              <a:tblGrid>
                <a:gridCol w="2374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2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800" dirty="0">
                        <a:latin typeface="Calibri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80, 80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100, 60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 pitchFamily="34" charset="0"/>
                          <a:ea typeface="SimSun"/>
                        </a:rPr>
                        <a:t>nevybrat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latin typeface="+mn-lt"/>
                          <a:ea typeface="SimSun"/>
                        </a:rPr>
                        <a:t>60, 100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+mn-lt"/>
                          <a:ea typeface="SimSun"/>
                        </a:rPr>
                        <a:t>150, </a:t>
                      </a:r>
                      <a:r>
                        <a:rPr lang="cs-CZ" sz="2800" dirty="0" err="1">
                          <a:latin typeface="+mn-lt"/>
                          <a:ea typeface="SimSun"/>
                        </a:rPr>
                        <a:t>150</a:t>
                      </a:r>
                      <a:endParaRPr lang="cs-CZ" sz="2800" dirty="0">
                        <a:latin typeface="+mn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7129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klasifikovaných úvěrů v ČR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23944"/>
            <a:ext cx="8424936" cy="19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940981"/>
            <a:ext cx="4823340" cy="20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419622"/>
            <a:ext cx="5328592" cy="230425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pt-BR" sz="4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a nerovnováha na trhu úvěrů</a:t>
            </a:r>
            <a:endParaRPr lang="cs-CZ" sz="4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095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568952" cy="27363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rovnováha</a:t>
            </a:r>
          </a:p>
          <a:p>
            <a:r>
              <a:rPr lang="cs-CZ" dirty="0"/>
              <a:t>nerovnováha</a:t>
            </a:r>
          </a:p>
          <a:p>
            <a:pPr lvl="1"/>
            <a:r>
              <a:rPr lang="cs-CZ" dirty="0"/>
              <a:t>v důsledku nedostatečné poptávky po úvěrech</a:t>
            </a:r>
          </a:p>
          <a:p>
            <a:pPr lvl="1"/>
            <a:r>
              <a:rPr lang="cs-CZ" dirty="0"/>
              <a:t>v důsledku nedostatečné nabídky úvěrů</a:t>
            </a:r>
          </a:p>
          <a:p>
            <a:pPr lvl="2"/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/>
              <a:t>crunch</a:t>
            </a:r>
            <a:r>
              <a:rPr lang="cs-CZ" dirty="0"/>
              <a:t> = zadření úvěrů</a:t>
            </a:r>
          </a:p>
          <a:p>
            <a:pPr lvl="2"/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/>
              <a:t>rationing</a:t>
            </a:r>
            <a:r>
              <a:rPr lang="cs-CZ" dirty="0"/>
              <a:t> = přidělování úvěrů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Možné stavy na trhu úvěrů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00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568952" cy="27363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/>
              <a:t>Ghosh</a:t>
            </a:r>
            <a:r>
              <a:rPr lang="cs-CZ" sz="2000" dirty="0"/>
              <a:t> a </a:t>
            </a:r>
            <a:r>
              <a:rPr lang="cs-CZ" sz="2000" dirty="0" err="1"/>
              <a:t>Ghosh</a:t>
            </a:r>
            <a:r>
              <a:rPr lang="cs-CZ" sz="2000" dirty="0"/>
              <a:t> (1999): situace, kdy úrokové sazby nezajistí vyrovnání poptávky po úvěrech s nabídkou úvěrů a v důsledku toho na trhu úvěrů dochází ke kvantitativnímu přidělování </a:t>
            </a:r>
          </a:p>
          <a:p>
            <a:r>
              <a:rPr lang="cs-CZ" sz="2000" dirty="0" err="1"/>
              <a:t>Bernanke</a:t>
            </a:r>
            <a:r>
              <a:rPr lang="cs-CZ" sz="2000" dirty="0"/>
              <a:t> a </a:t>
            </a:r>
            <a:r>
              <a:rPr lang="cs-CZ" sz="2000" dirty="0" err="1"/>
              <a:t>Lown</a:t>
            </a:r>
            <a:r>
              <a:rPr lang="cs-CZ" sz="2000" dirty="0"/>
              <a:t> (1991): významný posun křivky nabídky úvěrů doleva, přičemž úroveň úrokové sazby i kvalita potenciálních dlužníků zůstávají nezměněny</a:t>
            </a:r>
          </a:p>
          <a:p>
            <a:r>
              <a:rPr lang="cs-CZ" sz="2000" dirty="0" err="1"/>
              <a:t>Pazarbasioglu</a:t>
            </a:r>
            <a:r>
              <a:rPr lang="cs-CZ" sz="2000" dirty="0"/>
              <a:t> (1997): pokles nabídky úvěrů, vyplývající ze snížené ochoty bank poskytovat úvěry, který ovšem není doprovázen růstem zápůjčních úrokových sazeb</a:t>
            </a:r>
          </a:p>
          <a:p>
            <a:r>
              <a:rPr lang="cs-CZ" sz="2000" dirty="0" err="1"/>
              <a:t>Woo</a:t>
            </a:r>
            <a:r>
              <a:rPr lang="cs-CZ" sz="2000" dirty="0"/>
              <a:t> (1999): náhlý posun nabídkové křivky úvěrů doleva v důsledku citelného snížení kapitálu bank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en-US" altLang="cs-CZ" b="1" dirty="0" err="1"/>
              <a:t>Definice</a:t>
            </a:r>
            <a:r>
              <a:rPr lang="en-US" altLang="cs-CZ" b="1" dirty="0"/>
              <a:t> credit crunch (</a:t>
            </a:r>
            <a:r>
              <a:rPr lang="en-US" altLang="cs-CZ" b="1" dirty="0" err="1"/>
              <a:t>zadření</a:t>
            </a:r>
            <a:r>
              <a:rPr lang="en-US" altLang="cs-CZ" b="1" dirty="0"/>
              <a:t> </a:t>
            </a:r>
            <a:r>
              <a:rPr lang="en-US" altLang="cs-CZ" b="1" dirty="0" err="1"/>
              <a:t>úvěrů</a:t>
            </a:r>
            <a:r>
              <a:rPr lang="en-US" altLang="cs-CZ" b="1" dirty="0"/>
              <a:t>)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379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67696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800" dirty="0" err="1"/>
              <a:t>Nehls</a:t>
            </a:r>
            <a:r>
              <a:rPr lang="cs-CZ" sz="1800" dirty="0"/>
              <a:t> a Schmidt (2004): negativní nabídkový šok, způsobený nedostatkem zdrojů bank či zpřísněním regulatorních pravidel v bankovnictví</a:t>
            </a:r>
          </a:p>
          <a:p>
            <a:pPr algn="just"/>
            <a:r>
              <a:rPr lang="cs-CZ" sz="1800" dirty="0"/>
              <a:t>Singer (1999): situace, kdy úrok nečistí trh úvěrů a neplní tak jednu ze svých funkcí ceny úvěrů, v důsledku čehož dochází k jejich přidělování tržními subjekty</a:t>
            </a:r>
          </a:p>
          <a:p>
            <a:pPr algn="just"/>
            <a:r>
              <a:rPr lang="cs-CZ" sz="1800" dirty="0"/>
              <a:t>Pospíšil (1999): situace, kdy banky v dané ekonomice či oblasti omezí poskytování úvěrů na minimum (přitom úrokové sazby nemusí růst, respektive mohou dokonce klesat), což může mít závažné důsledky pro ekonomický růst, zejména v situaci, kdy je daná ekonomika silně závislá na bankovním zprostředkování</a:t>
            </a:r>
          </a:p>
          <a:p>
            <a:pPr lvl="4" algn="just"/>
            <a:endParaRPr lang="cs-CZ" sz="1800" dirty="0"/>
          </a:p>
          <a:p>
            <a:pPr algn="just">
              <a:buFont typeface="Wingdings" pitchFamily="2" charset="2"/>
              <a:buNone/>
            </a:pPr>
            <a:r>
              <a:rPr lang="cs-CZ" sz="1800" dirty="0"/>
              <a:t>    vnějším projevem zadření úvěrů je výrazný pokles tempa růstu/objemu bankovních úvěrů, banky přistupují k přidělování úvěrů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en-US" b="1" dirty="0" err="1"/>
              <a:t>Definice</a:t>
            </a:r>
            <a:r>
              <a:rPr lang="en-US" b="1" dirty="0"/>
              <a:t> credit crunch (</a:t>
            </a:r>
            <a:r>
              <a:rPr lang="en-US" b="1" dirty="0" err="1"/>
              <a:t>zadření</a:t>
            </a:r>
            <a:r>
              <a:rPr lang="en-US" b="1" dirty="0"/>
              <a:t> </a:t>
            </a:r>
            <a:r>
              <a:rPr lang="en-US" b="1" dirty="0" err="1"/>
              <a:t>úvěrů</a:t>
            </a:r>
            <a:r>
              <a:rPr lang="en-US" b="1" dirty="0"/>
              <a:t>) (2)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9512" y="3867894"/>
            <a:ext cx="360363" cy="28733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5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7264" y="987574"/>
            <a:ext cx="8879232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600" dirty="0" err="1"/>
              <a:t>Freixas</a:t>
            </a:r>
            <a:r>
              <a:rPr lang="cs-CZ" sz="2600" dirty="0"/>
              <a:t> a Rochet (1998): situace, kdy poptávka po úvěru některých vypůjčovatelů je zamítnuta, ačkoliv jsou tito vypůjčovatelé ochotni zaplatit tržní úrokovou sazbu i splnit veškeré další necenové požadavky banky, jako např. požadavek na zajištění úvěru</a:t>
            </a:r>
          </a:p>
          <a:p>
            <a:pPr>
              <a:defRPr/>
            </a:pPr>
            <a:r>
              <a:rPr lang="cs-CZ" sz="2600" dirty="0" err="1"/>
              <a:t>Stiglitz</a:t>
            </a:r>
            <a:r>
              <a:rPr lang="cs-CZ" sz="2600" dirty="0"/>
              <a:t> a Weiss (1981): situace, kdy někteří vypůjčovatelé nedostanou úvěr, přestože jsou ochotni zaplatit i vyšší než tržní úrokovou sazbu, zatímco jiní, zjevně podobní vypůjčovatelé úvěr dostanou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432048"/>
          </a:xfrm>
        </p:spPr>
        <p:txBody>
          <a:bodyPr/>
          <a:lstStyle/>
          <a:p>
            <a:r>
              <a:rPr lang="en-US" b="1" dirty="0" err="1"/>
              <a:t>Definice</a:t>
            </a:r>
            <a:r>
              <a:rPr lang="en-US" b="1" dirty="0"/>
              <a:t> credit rationing (</a:t>
            </a:r>
            <a:r>
              <a:rPr lang="en-US" b="1" dirty="0" err="1"/>
              <a:t>přidělování</a:t>
            </a:r>
            <a:r>
              <a:rPr lang="en-US" b="1" dirty="0"/>
              <a:t> </a:t>
            </a:r>
            <a:r>
              <a:rPr lang="en-US" b="1" dirty="0" err="1"/>
              <a:t>úvěrů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63117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00" dirty="0" err="1"/>
              <a:t>Jaffee</a:t>
            </a:r>
            <a:r>
              <a:rPr lang="cs-CZ" sz="2600" dirty="0"/>
              <a:t> a </a:t>
            </a:r>
            <a:r>
              <a:rPr lang="cs-CZ" sz="2600" dirty="0" err="1"/>
              <a:t>Modigliani</a:t>
            </a:r>
            <a:r>
              <a:rPr lang="cs-CZ" sz="2600" dirty="0"/>
              <a:t> (1969) rozlišují dvě formy přidělování úvěrů:</a:t>
            </a:r>
          </a:p>
          <a:p>
            <a:pPr lvl="1" algn="just"/>
            <a:r>
              <a:rPr lang="cs-CZ" sz="2400" dirty="0"/>
              <a:t>k rovnovážnému přidělování úvěrů dochází tehdy, dosahuje‑li úroková sazba úvěrů své dlouhodobé rovnovážné úrovně</a:t>
            </a:r>
          </a:p>
          <a:p>
            <a:pPr lvl="1" algn="just"/>
            <a:r>
              <a:rPr lang="cs-CZ" sz="2400" dirty="0"/>
              <a:t>k dynamickému přidělování úvěrů dochází tehdy, jestliže úroková sazba úvěrů v krátkém období sice neodpovídá dlouhodobé rovnovážné úrokové sazbě, umožňuje však bance v krátkém období dosahovat maximálního zisku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Formy přidělování úvěrů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45567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131590"/>
            <a:ext cx="867696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cs-CZ" sz="2800" dirty="0"/>
              <a:t>teorie dostupnosti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800" dirty="0"/>
              <a:t>nepříznivý výběr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800" dirty="0"/>
              <a:t>morální hazard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800" dirty="0"/>
              <a:t>příliš vysoké náklady na vymáhání či monitorování úvěrového kontraktu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Příčiny přidělování úvěrů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667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  <a:buFont typeface="Arial" charset="0"/>
              <a:buChar char="•"/>
              <a:defRPr/>
            </a:pPr>
            <a:r>
              <a:rPr lang="cs-CZ" sz="2200" dirty="0"/>
              <a:t>fungování úvěrového kanálu měnové politiky vysvětluje v podmínkách nízké citlivosti investorů na úrokové sazby</a:t>
            </a:r>
          </a:p>
          <a:p>
            <a:pPr marL="342900" lvl="1" indent="-342900">
              <a:buClr>
                <a:schemeClr val="tx1"/>
              </a:buClr>
              <a:buFont typeface="Arial" charset="0"/>
              <a:buChar char="•"/>
              <a:defRPr/>
            </a:pPr>
            <a:r>
              <a:rPr lang="cs-CZ" sz="2200" dirty="0"/>
              <a:t>restriktivní měnová politika může vést ke snížení nabídky úvěrů:</a:t>
            </a:r>
          </a:p>
          <a:p>
            <a:pPr marL="800100" lvl="3" indent="-342900">
              <a:defRPr/>
            </a:pPr>
            <a:r>
              <a:rPr lang="cs-CZ" dirty="0"/>
              <a:t>investoři mohou investovat do:</a:t>
            </a:r>
          </a:p>
          <a:p>
            <a:pPr marL="1257300" lvl="4" indent="-342900">
              <a:defRPr/>
            </a:pPr>
            <a:r>
              <a:rPr lang="cs-CZ" sz="1800" dirty="0"/>
              <a:t>státních dluhopisů – tržní riziko</a:t>
            </a:r>
          </a:p>
          <a:p>
            <a:pPr marL="1257300" lvl="4" indent="-342900">
              <a:defRPr/>
            </a:pPr>
            <a:r>
              <a:rPr lang="cs-CZ" sz="1800" dirty="0"/>
              <a:t>soukromých dluhopisů – tržní riziko, úvěrové riziko</a:t>
            </a:r>
          </a:p>
          <a:p>
            <a:pPr marL="800100" lvl="3" indent="-342900">
              <a:defRPr/>
            </a:pPr>
            <a:r>
              <a:rPr lang="cs-CZ" dirty="0"/>
              <a:t>restriktivní MP  → zvýšení úrokových sazeb  → pokles tržní hodnoty dluhopisů → nárůst tržního rizika →  investoři mění složení portfolií</a:t>
            </a:r>
          </a:p>
          <a:p>
            <a:pPr marL="800100" lvl="3" indent="-342900">
              <a:defRPr/>
            </a:pPr>
            <a:r>
              <a:rPr lang="cs-CZ" dirty="0"/>
              <a:t>důsledek: i když  se úroková sazba soukromých dluhopisů nemění, nabídka zápůjčních prostředků pro firmy klesá a na trhu dochází k přidělování úvěrů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it-IT" b="1" dirty="0"/>
              <a:t>1. Teorie dostupnosti (availability doctrine)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032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podstatné je působení:</a:t>
            </a:r>
          </a:p>
          <a:p>
            <a:pPr lvl="1"/>
            <a:r>
              <a:rPr lang="cs-CZ" dirty="0"/>
              <a:t>výše úrokové sazby (2a)</a:t>
            </a:r>
          </a:p>
          <a:p>
            <a:pPr lvl="1"/>
            <a:r>
              <a:rPr lang="cs-CZ" dirty="0"/>
              <a:t>požadavků banky na zajištění úvěrů (2b)</a:t>
            </a:r>
          </a:p>
          <a:p>
            <a:r>
              <a:rPr lang="cs-CZ" dirty="0"/>
              <a:t>u obojího mohou vždy působit dva efekty: přímý efekt a nepřímý efekt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</p:spPr>
        <p:txBody>
          <a:bodyPr/>
          <a:lstStyle/>
          <a:p>
            <a:r>
              <a:rPr lang="cs-CZ" altLang="cs-CZ" b="1" dirty="0"/>
              <a:t>2. Přidělování úvěrů jako důsledek nepříznivého výběru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883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3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zvýšení úrokové sazby je spojeno s 2 efekty:</a:t>
            </a:r>
          </a:p>
          <a:p>
            <a:pPr lvl="1"/>
            <a:r>
              <a:rPr lang="cs-CZ" dirty="0"/>
              <a:t>přímý efekt:</a:t>
            </a:r>
          </a:p>
          <a:p>
            <a:pPr lvl="2"/>
            <a:r>
              <a:rPr lang="cs-CZ" dirty="0"/>
              <a:t>růst úrokové sazby → růst úrokových výnosů → růst zisku banky</a:t>
            </a:r>
          </a:p>
          <a:p>
            <a:pPr lvl="1"/>
            <a:r>
              <a:rPr lang="cs-CZ" dirty="0"/>
              <a:t>nepřímý efekt:</a:t>
            </a:r>
          </a:p>
          <a:p>
            <a:pPr lvl="2"/>
            <a:r>
              <a:rPr lang="cs-CZ" dirty="0"/>
              <a:t>růst úrokové sazby →  větší riziko nepříznivého výběru → pokles zisku banky</a:t>
            </a:r>
          </a:p>
          <a:p>
            <a:r>
              <a:rPr lang="cs-CZ" dirty="0"/>
              <a:t>jde o to, který efekt převáží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en-US" b="1" dirty="0"/>
              <a:t>2a. </a:t>
            </a:r>
            <a:r>
              <a:rPr lang="en-US" b="1" dirty="0" err="1"/>
              <a:t>Nepříznivý</a:t>
            </a:r>
            <a:r>
              <a:rPr lang="en-US" b="1" dirty="0"/>
              <a:t> </a:t>
            </a:r>
            <a:r>
              <a:rPr lang="en-US" b="1" dirty="0" err="1"/>
              <a:t>výběr</a:t>
            </a:r>
            <a:r>
              <a:rPr lang="en-US" b="1" dirty="0"/>
              <a:t> a </a:t>
            </a:r>
            <a:r>
              <a:rPr lang="en-US" b="1" dirty="0" err="1"/>
              <a:t>výše</a:t>
            </a:r>
            <a:r>
              <a:rPr lang="en-US" b="1" dirty="0"/>
              <a:t> </a:t>
            </a:r>
            <a:r>
              <a:rPr lang="en-US" b="1" dirty="0" err="1"/>
              <a:t>úrokové</a:t>
            </a:r>
            <a:r>
              <a:rPr lang="en-US" b="1" dirty="0"/>
              <a:t> </a:t>
            </a:r>
            <a:r>
              <a:rPr lang="en-US" b="1" dirty="0" err="1"/>
              <a:t>sazby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096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7264" y="843558"/>
            <a:ext cx="88792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600" dirty="0"/>
              <a:t>makroekonomické</a:t>
            </a:r>
          </a:p>
          <a:p>
            <a:pPr lvl="1"/>
            <a:r>
              <a:rPr lang="cs-CZ" sz="2000" dirty="0"/>
              <a:t>makroekonomická nestabilita</a:t>
            </a:r>
          </a:p>
          <a:p>
            <a:pPr lvl="1"/>
            <a:r>
              <a:rPr lang="cs-CZ" sz="2000" dirty="0" err="1"/>
              <a:t>lending</a:t>
            </a:r>
            <a:r>
              <a:rPr lang="cs-CZ" sz="2000" dirty="0"/>
              <a:t> boom a cenová bublina aktiv</a:t>
            </a:r>
          </a:p>
          <a:p>
            <a:pPr lvl="1"/>
            <a:r>
              <a:rPr lang="cs-CZ" sz="2000" dirty="0"/>
              <a:t>neadekvátní příprava na finanční liberalizaci </a:t>
            </a:r>
          </a:p>
          <a:p>
            <a:pPr lvl="1"/>
            <a:r>
              <a:rPr lang="cs-CZ" sz="2000" dirty="0"/>
              <a:t>klasifikované úvěry</a:t>
            </a:r>
          </a:p>
          <a:p>
            <a:r>
              <a:rPr lang="cs-CZ" sz="2600" dirty="0"/>
              <a:t>mikroekonomické</a:t>
            </a:r>
          </a:p>
          <a:p>
            <a:pPr lvl="1"/>
            <a:r>
              <a:rPr lang="en-US" sz="2000" dirty="0"/>
              <a:t>risk management a </a:t>
            </a:r>
            <a:r>
              <a:rPr lang="en-US" sz="2000" dirty="0" err="1"/>
              <a:t>riziková</a:t>
            </a:r>
            <a:r>
              <a:rPr lang="en-US" sz="2000" dirty="0"/>
              <a:t> </a:t>
            </a:r>
            <a:r>
              <a:rPr lang="en-US" sz="2000" dirty="0" err="1"/>
              <a:t>angažovanost</a:t>
            </a:r>
            <a:r>
              <a:rPr lang="en-US" sz="2000" dirty="0"/>
              <a:t> bank</a:t>
            </a:r>
          </a:p>
          <a:p>
            <a:pPr lvl="1"/>
            <a:r>
              <a:rPr lang="en-US" sz="2000" dirty="0" err="1"/>
              <a:t>informační</a:t>
            </a:r>
            <a:r>
              <a:rPr lang="en-US" sz="2000" dirty="0"/>
              <a:t> </a:t>
            </a:r>
            <a:r>
              <a:rPr lang="en-US" sz="2000" dirty="0" err="1"/>
              <a:t>asymetrie</a:t>
            </a:r>
            <a:endParaRPr lang="en-US" sz="2000" dirty="0"/>
          </a:p>
          <a:p>
            <a:pPr lvl="1"/>
            <a:r>
              <a:rPr lang="cs-CZ" sz="2000" dirty="0"/>
              <a:t>chyb</a:t>
            </a:r>
            <a:r>
              <a:rPr lang="en-US" sz="2000" dirty="0"/>
              <a:t>y </a:t>
            </a:r>
            <a:r>
              <a:rPr lang="en-US" sz="2000" dirty="0" err="1"/>
              <a:t>managementu</a:t>
            </a:r>
            <a:r>
              <a:rPr lang="en-US" sz="2000" dirty="0"/>
              <a:t> </a:t>
            </a:r>
            <a:r>
              <a:rPr lang="cs-CZ" sz="2000" dirty="0"/>
              <a:t>a vlastníků </a:t>
            </a:r>
            <a:r>
              <a:rPr lang="en-US" sz="2000" dirty="0"/>
              <a:t>bank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en-US" b="1" dirty="0" err="1"/>
              <a:t>Příčiny</a:t>
            </a:r>
            <a:r>
              <a:rPr lang="en-US" b="1" dirty="0"/>
              <a:t> </a:t>
            </a:r>
            <a:r>
              <a:rPr lang="en-US" b="1" dirty="0" err="1"/>
              <a:t>bankovních</a:t>
            </a:r>
            <a:r>
              <a:rPr lang="en-US" b="1" dirty="0"/>
              <a:t> </a:t>
            </a:r>
            <a:r>
              <a:rPr lang="en-US" b="1" dirty="0" err="1"/>
              <a:t>krizí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81721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pl-PL" altLang="cs-CZ" b="1" dirty="0"/>
              <a:t>Nepříznivý výběr</a:t>
            </a:r>
            <a:endParaRPr lang="en-US" dirty="0"/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275606"/>
            <a:ext cx="8280919" cy="31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pl-PL" altLang="cs-CZ" b="1" dirty="0"/>
              <a:t>Nepřímý efekt zvýšení úrokové sazby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91630"/>
            <a:ext cx="8752667" cy="252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3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pl-PL" altLang="cs-CZ" b="1" dirty="0"/>
              <a:t>Optimální výše úrokové sazby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563638"/>
            <a:ext cx="12392001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0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2" indent="-342900"/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76064"/>
          </a:xfrm>
        </p:spPr>
        <p:txBody>
          <a:bodyPr/>
          <a:lstStyle/>
          <a:p>
            <a:r>
              <a:rPr lang="pl-PL" altLang="cs-CZ" b="1" dirty="0"/>
              <a:t>Rovnováha na úvěrovém trhu a přidělování úvěrů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71550"/>
            <a:ext cx="7607151" cy="400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496944" cy="30999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600" dirty="0"/>
              <a:t>zvýšení požadavků banky na zajištění úvěrů je také spojeno s 2 efekty:</a:t>
            </a:r>
          </a:p>
          <a:p>
            <a:pPr lvl="1" algn="just"/>
            <a:r>
              <a:rPr lang="cs-CZ" sz="2600" dirty="0"/>
              <a:t>přímý efekt: dojde k růstu zisku</a:t>
            </a:r>
          </a:p>
          <a:p>
            <a:pPr lvl="1" algn="just"/>
            <a:r>
              <a:rPr lang="cs-CZ" sz="2600" dirty="0"/>
              <a:t>nepřímý efekt: projeví se nepříznivý výběr, dojde k poklesu zisku</a:t>
            </a:r>
          </a:p>
          <a:p>
            <a:pPr algn="just"/>
            <a:r>
              <a:rPr lang="cs-CZ" sz="2600" dirty="0"/>
              <a:t>to, který efekt převáží, záleží na postoji k riziku potenciálních dlužníků, který vyplývá z velikosti jejich majetku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136904" cy="576064"/>
          </a:xfrm>
        </p:spPr>
        <p:txBody>
          <a:bodyPr/>
          <a:lstStyle/>
          <a:p>
            <a:r>
              <a:rPr lang="cs-CZ" altLang="cs-CZ" b="1" dirty="0"/>
              <a:t>2b. Nepříznivý výběr a požadavky banky na zajištění úvěru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880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08912" cy="576064"/>
          </a:xfrm>
        </p:spPr>
        <p:txBody>
          <a:bodyPr/>
          <a:lstStyle/>
          <a:p>
            <a:r>
              <a:rPr lang="cs-CZ" altLang="cs-CZ" sz="2200" b="1" dirty="0"/>
              <a:t>Vztah mezi výší majetku dlužníka a jeho očekávaným užitkem</a:t>
            </a:r>
            <a:endParaRPr lang="en-US" sz="2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3598"/>
            <a:ext cx="8352928" cy="33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0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08912" cy="576064"/>
          </a:xfrm>
        </p:spPr>
        <p:txBody>
          <a:bodyPr/>
          <a:lstStyle/>
          <a:p>
            <a:r>
              <a:rPr lang="cs-CZ" altLang="cs-CZ" sz="2200" b="1" dirty="0"/>
              <a:t>Zvýšení požadavků na zajištění snižuje očekávaný zisk banky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75606"/>
            <a:ext cx="8424936" cy="29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4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31590"/>
            <a:ext cx="8784976" cy="32440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podstatné je opět působení výše úrokové sazby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504056"/>
          </a:xfrm>
        </p:spPr>
        <p:txBody>
          <a:bodyPr/>
          <a:lstStyle/>
          <a:p>
            <a:r>
              <a:rPr lang="cs-CZ" altLang="cs-CZ" b="1" dirty="0"/>
              <a:t>3. Přidělování úvěrů jako důsledek morálního hazardu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024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Morální hazard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88" y="1059582"/>
            <a:ext cx="8803581" cy="34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5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Očekávaný zisk banky jako funkce úrokové sazby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91" y="1275606"/>
            <a:ext cx="879052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4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ovlivňuje banky přímo i nepřímo</a:t>
            </a:r>
          </a:p>
          <a:p>
            <a:r>
              <a:rPr lang="cs-CZ" sz="2000" dirty="0"/>
              <a:t>volatilita HDP a inflace</a:t>
            </a:r>
          </a:p>
          <a:p>
            <a:r>
              <a:rPr lang="cs-CZ" sz="2000" dirty="0"/>
              <a:t>výše a volatilita úrokových sazeb</a:t>
            </a:r>
          </a:p>
          <a:p>
            <a:r>
              <a:rPr lang="cs-CZ" sz="2000" dirty="0"/>
              <a:t>mezinárodní kapitálové toky a vývoj devizového kurzu</a:t>
            </a:r>
          </a:p>
          <a:p>
            <a:r>
              <a:rPr lang="cs-CZ" sz="2000" dirty="0"/>
              <a:t>příliš restriktivní monetární politika a její výrazné nebo neočekávané změny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Makroekonomická nestabilita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81041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altLang="cs-CZ" b="1" dirty="0"/>
              <a:t>Rovnovážné přidělování úvěrů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13" y="1275606"/>
            <a:ext cx="90481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3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600" dirty="0"/>
              <a:t>na vymáhání úvěrů</a:t>
            </a:r>
          </a:p>
          <a:p>
            <a:pPr lvl="1"/>
            <a:r>
              <a:rPr lang="cs-CZ" sz="2400" dirty="0"/>
              <a:t>přístup zdůrazňuje problémy s vymáháním dlužných částek po dlužnících</a:t>
            </a:r>
          </a:p>
          <a:p>
            <a:pPr lvl="1"/>
            <a:r>
              <a:rPr lang="cs-CZ" sz="2400" dirty="0"/>
              <a:t>splacení úvěrů může být vymáháno soudní cestou, v naprosté většině případů využívány alternativní nástroje, jako například zajištění úvěrů</a:t>
            </a:r>
          </a:p>
          <a:p>
            <a:pPr lvl="1"/>
            <a:r>
              <a:rPr lang="cs-CZ" sz="2400" dirty="0"/>
              <a:t>neméně důležitá je právní úprava</a:t>
            </a:r>
          </a:p>
          <a:p>
            <a:pPr lvl="1"/>
            <a:r>
              <a:rPr lang="cs-CZ" sz="2400" dirty="0"/>
              <a:t>úvěrové kontrakty jsou do jisté míry </a:t>
            </a:r>
            <a:r>
              <a:rPr lang="cs-CZ" sz="2400" dirty="0" err="1"/>
              <a:t>samovymahatelné</a:t>
            </a:r>
            <a:endParaRPr lang="cs-CZ" sz="2400" dirty="0"/>
          </a:p>
          <a:p>
            <a:r>
              <a:rPr lang="cs-CZ" sz="2600" dirty="0"/>
              <a:t>na monitorování úvěrů</a:t>
            </a:r>
          </a:p>
          <a:p>
            <a:endParaRPr lang="cs-CZ" sz="2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08912" cy="576063"/>
          </a:xfrm>
        </p:spPr>
        <p:txBody>
          <a:bodyPr/>
          <a:lstStyle/>
          <a:p>
            <a:r>
              <a:rPr lang="cs-CZ" altLang="cs-CZ" b="1" dirty="0"/>
              <a:t>4. Přidělování úvěrů jako důsledek příliš vysokých nákladů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936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1420" y="915566"/>
            <a:ext cx="8784976" cy="32440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000" dirty="0"/>
              <a:t>umožňuje odhadnout poptávku a nabídku za podmínky, že skutečný objem poskytnutých úvěrů je determinován menší ze dvou hodnot – poptávkou po úvěrech či nabídkou úvěrů</a:t>
            </a:r>
          </a:p>
          <a:p>
            <a:pPr algn="just"/>
            <a:r>
              <a:rPr lang="cs-CZ" sz="2000" dirty="0"/>
              <a:t>v rámci modelu jsou odhadovány funkce poptávky po úvěrech a nabídky úvěrů:</a:t>
            </a:r>
          </a:p>
          <a:p>
            <a:pPr lvl="4" algn="just">
              <a:buFont typeface="Arial" charset="0"/>
              <a:buNone/>
            </a:pPr>
            <a:endParaRPr lang="cs-CZ" dirty="0"/>
          </a:p>
          <a:p>
            <a:pPr lvl="4" algn="just">
              <a:buFont typeface="Arial" charset="0"/>
              <a:buNone/>
            </a:pPr>
            <a:r>
              <a:rPr lang="cs-CZ" dirty="0"/>
              <a:t>		</a:t>
            </a:r>
          </a:p>
          <a:p>
            <a:pPr algn="just"/>
            <a:r>
              <a:rPr lang="cs-CZ" sz="2000" dirty="0"/>
              <a:t>za podmínky</a:t>
            </a:r>
          </a:p>
          <a:p>
            <a:pPr lvl="2" algn="just"/>
            <a:endParaRPr lang="cs-CZ" sz="2000" dirty="0"/>
          </a:p>
          <a:p>
            <a:pPr algn="just"/>
            <a:r>
              <a:rPr lang="cs-CZ" sz="2000" dirty="0"/>
              <a:t>předpokládá se, že </a:t>
            </a:r>
            <a:r>
              <a:rPr lang="cs-CZ" sz="2000" i="1" dirty="0"/>
              <a:t>β</a:t>
            </a:r>
            <a:r>
              <a:rPr lang="cs-CZ" sz="2000" i="1" baseline="-25000" dirty="0"/>
              <a:t>1</a:t>
            </a:r>
            <a:r>
              <a:rPr lang="cs-CZ" sz="2000" i="1" dirty="0"/>
              <a:t> &gt; 0</a:t>
            </a:r>
            <a:r>
              <a:rPr lang="cs-CZ" sz="2000" dirty="0"/>
              <a:t> a </a:t>
            </a:r>
            <a:r>
              <a:rPr lang="cs-CZ" sz="2000" i="1" dirty="0"/>
              <a:t>α</a:t>
            </a:r>
            <a:r>
              <a:rPr lang="cs-CZ" sz="2000" i="1" baseline="-25000" dirty="0"/>
              <a:t>1</a:t>
            </a:r>
            <a:r>
              <a:rPr lang="cs-CZ" sz="2000" i="1" dirty="0"/>
              <a:t> &lt;  0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76864" cy="504056"/>
          </a:xfrm>
        </p:spPr>
        <p:txBody>
          <a:bodyPr/>
          <a:lstStyle/>
          <a:p>
            <a:r>
              <a:rPr lang="cs-CZ" b="1" dirty="0"/>
              <a:t>Měření nerovnováhy na trhu úvěrů: nerovnovážný model</a:t>
            </a:r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18020" y="2355726"/>
          <a:ext cx="3377916" cy="52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Rovnice" r:id="rId4" imgW="1536700" imgH="241300" progId="Equation.3">
                  <p:embed/>
                </p:oleObj>
              </mc:Choice>
              <mc:Fallback>
                <p:oleObj name="Rovnice" r:id="rId4" imgW="1536700" imgH="241300" progId="Equation.3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20" y="2355726"/>
                        <a:ext cx="3377916" cy="5204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462536" y="2355726"/>
          <a:ext cx="3384376" cy="55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Rovnice" r:id="rId6" imgW="1459866" imgH="241195" progId="Equation.3">
                  <p:embed/>
                </p:oleObj>
              </mc:Choice>
              <mc:Fallback>
                <p:oleObj name="Rovnice" r:id="rId6" imgW="1459866" imgH="241195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536" y="2355726"/>
                        <a:ext cx="3384376" cy="55917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051720" y="3097921"/>
          <a:ext cx="2231826" cy="48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Rovnice" r:id="rId8" imgW="1104900" imgH="241300" progId="Equation.3">
                  <p:embed/>
                </p:oleObj>
              </mc:Choice>
              <mc:Fallback>
                <p:oleObj name="Rovnice" r:id="rId8" imgW="1104900" imgH="24130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097921"/>
                        <a:ext cx="2231826" cy="4878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7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641" y="0"/>
            <a:ext cx="7704856" cy="576064"/>
          </a:xfrm>
        </p:spPr>
        <p:txBody>
          <a:bodyPr/>
          <a:lstStyle/>
          <a:p>
            <a:r>
              <a:rPr lang="cs-CZ" dirty="0"/>
              <a:t>Poptávka po úvěrech, nabídka úvěrů a skutečně poskytnuté úvěry v ČR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97260"/>
            <a:ext cx="7996431" cy="42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4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836" y="123478"/>
            <a:ext cx="7993759" cy="555526"/>
          </a:xfrm>
        </p:spPr>
        <p:txBody>
          <a:bodyPr/>
          <a:lstStyle/>
          <a:p>
            <a:r>
              <a:rPr lang="cs-CZ" dirty="0"/>
              <a:t>Přebytečná poptávka a nabídka na trhu úvěrů v ČR (v mil. Kč)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60" y="1210204"/>
            <a:ext cx="8724608" cy="330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5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641" y="771550"/>
            <a:ext cx="8784976" cy="3388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836" y="123478"/>
            <a:ext cx="7993759" cy="555526"/>
          </a:xfrm>
        </p:spPr>
        <p:txBody>
          <a:bodyPr/>
          <a:lstStyle/>
          <a:p>
            <a:r>
              <a:rPr lang="cs-CZ" dirty="0"/>
              <a:t>Přebytečná poptávka a nabídka na trhu úvěrů v ČR (v %)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19" y="1419622"/>
            <a:ext cx="8585845" cy="321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2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15616" y="1995686"/>
            <a:ext cx="6768752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sz="3000" dirty="0"/>
              <a:t>Děkuji za pozornost a přeji pěkný den </a:t>
            </a:r>
            <a:r>
              <a:rPr lang="cs-CZ" sz="3000" dirty="0">
                <a:sym typeface="Wingdings" panose="05000000000000000000" pitchFamily="2" charset="2"/>
              </a:rPr>
              <a:t></a:t>
            </a:r>
            <a:endParaRPr lang="cs-CZ" sz="3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6958</TotalTime>
  <Words>3234</Words>
  <Application>Microsoft Office PowerPoint</Application>
  <PresentationFormat>Předvádění na obrazovce (16:9)</PresentationFormat>
  <Paragraphs>1120</Paragraphs>
  <Slides>96</Slides>
  <Notes>92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4" baseType="lpstr">
      <vt:lpstr>SimSun</vt:lpstr>
      <vt:lpstr>Arial</vt:lpstr>
      <vt:lpstr>Calibri</vt:lpstr>
      <vt:lpstr>Enriqueta</vt:lpstr>
      <vt:lpstr>Times New Roman</vt:lpstr>
      <vt:lpstr>Wingdings</vt:lpstr>
      <vt:lpstr>SLU</vt:lpstr>
      <vt:lpstr>Rovnice</vt:lpstr>
      <vt:lpstr>Bankovní krize Rovnováha a nerovnováha na trhu úvěrů</vt:lpstr>
      <vt:lpstr>Bankovní krize</vt:lpstr>
      <vt:lpstr>Definice bankovní krize (1)</vt:lpstr>
      <vt:lpstr>Definice bankovní krize (2)</vt:lpstr>
      <vt:lpstr>Indikátory bankovní krize</vt:lpstr>
      <vt:lpstr>Vývoj počtu bank v ČR</vt:lpstr>
      <vt:lpstr>Vývoj klasifikovaných úvěrů v ČR</vt:lpstr>
      <vt:lpstr>Příčiny bankovních krizí</vt:lpstr>
      <vt:lpstr>Makroekonomická nestabilita</vt:lpstr>
      <vt:lpstr>Boom úvěrů a cenová bublina aktiv</vt:lpstr>
      <vt:lpstr>Neadekvátní příprava na liberalizaci</vt:lpstr>
      <vt:lpstr>Klasifikované úvěry</vt:lpstr>
      <vt:lpstr>Prezentace aplikace PowerPoint</vt:lpstr>
      <vt:lpstr>Prezentace aplikace PowerPoint</vt:lpstr>
      <vt:lpstr>Klasifikované úvěry na celkových úvěrech (v %)</vt:lpstr>
      <vt:lpstr>Mikroekonomické příčiny bankovních krizí</vt:lpstr>
      <vt:lpstr>Chyby managementu a vlastníků bank</vt:lpstr>
      <vt:lpstr>Varovné signály</vt:lpstr>
      <vt:lpstr>Řešení bankovní krize (1)</vt:lpstr>
      <vt:lpstr>Řešení bankovní krize (2)</vt:lpstr>
      <vt:lpstr>Řešení bankovní krize v ČR v 90. letech (1)</vt:lpstr>
      <vt:lpstr>Řešení bankovní krize v ČR v 90. letech (2)</vt:lpstr>
      <vt:lpstr>Důsledky bankovní krize</vt:lpstr>
      <vt:lpstr>Prezentace aplikace PowerPoint</vt:lpstr>
      <vt:lpstr>Náklady bankovní krize (1)</vt:lpstr>
      <vt:lpstr>Prezentace aplikace PowerPoint</vt:lpstr>
      <vt:lpstr>Prezentace aplikace PowerPoint</vt:lpstr>
      <vt:lpstr>Prezentace aplikace PowerPoint</vt:lpstr>
      <vt:lpstr>Náklady bankovní krize (2)</vt:lpstr>
      <vt:lpstr>Vztah mezi délkou krize a tempem růstu GDP</vt:lpstr>
      <vt:lpstr>Hypoteční krize v USA</vt:lpstr>
      <vt:lpstr>Příčiny</vt:lpstr>
      <vt:lpstr>Sekuritizace (1)</vt:lpstr>
      <vt:lpstr>Sekuritizace (2)</vt:lpstr>
      <vt:lpstr>Nízké úrokové sazby</vt:lpstr>
      <vt:lpstr>Zadluženost domácností v USA</vt:lpstr>
      <vt:lpstr>Makroekonomická nerovnováha</vt:lpstr>
      <vt:lpstr>Podíl spotřeby na HDP</vt:lpstr>
      <vt:lpstr>Důsledky</vt:lpstr>
      <vt:lpstr>Prezentace aplikace PowerPoint</vt:lpstr>
      <vt:lpstr>Modelové pojetí bankovní krize</vt:lpstr>
      <vt:lpstr>Teorie úvěrového cyklu (1)</vt:lpstr>
      <vt:lpstr>Teorie úvěrového cyklu (2)</vt:lpstr>
      <vt:lpstr>Teorie úvěrového cyklu (3)</vt:lpstr>
      <vt:lpstr>Teorie úvěrového cyklu (4)</vt:lpstr>
      <vt:lpstr>Teorie úvěrového cyklu (5)</vt:lpstr>
      <vt:lpstr>Teorie úvěrového cyklu (6)</vt:lpstr>
      <vt:lpstr>Teorie úvěrového cyklu (7)</vt:lpstr>
      <vt:lpstr>Run na banku a bankovní panika</vt:lpstr>
      <vt:lpstr>Bankovní depozita a zabezpečování likvidity (1)</vt:lpstr>
      <vt:lpstr>Bankovní depozita a zabezpečování likvidity (2)</vt:lpstr>
      <vt:lpstr>Bankovní depozita a zabezpečování likvidity (3)</vt:lpstr>
      <vt:lpstr>Bankovní depozita a zabezpečování likvidity (4)</vt:lpstr>
      <vt:lpstr>Systém rezervního bankovnictví (1)</vt:lpstr>
      <vt:lpstr>Systém rezervního bankovnictví (2)</vt:lpstr>
      <vt:lpstr>Systém rezervního bankovnictví (3)</vt:lpstr>
      <vt:lpstr>Systém rezervního bankovnictví (4)</vt:lpstr>
      <vt:lpstr>Systém rezervního bankovnictví (5)</vt:lpstr>
      <vt:lpstr>Efektivní run na banku</vt:lpstr>
      <vt:lpstr>Systematické riziko a věřitel poslední instance (1)</vt:lpstr>
      <vt:lpstr>Systematické riziko a věřitel poslední instance (2)</vt:lpstr>
      <vt:lpstr>Systematické riziko a věřitel poslední instance (3)</vt:lpstr>
      <vt:lpstr>Zjednodušený model runu na banku (1)</vt:lpstr>
      <vt:lpstr>Zjednodušený model runu na banku (2)</vt:lpstr>
      <vt:lpstr>Zjednodušený model runu na banku (3)</vt:lpstr>
      <vt:lpstr>Zjednodušený model runu na banku (4)</vt:lpstr>
      <vt:lpstr>Zjednodušený model runu na banku (5)</vt:lpstr>
      <vt:lpstr>Zjednodušený model runu na banku (6)</vt:lpstr>
      <vt:lpstr>Zjednodušený model runu na banku (7)</vt:lpstr>
      <vt:lpstr>Rovnováha a nerovnováha na trhu úvěrů</vt:lpstr>
      <vt:lpstr>Možné stavy na trhu úvěrů</vt:lpstr>
      <vt:lpstr>Definice credit crunch (zadření úvěrů) (1)</vt:lpstr>
      <vt:lpstr>Definice credit crunch (zadření úvěrů) (2)</vt:lpstr>
      <vt:lpstr>Definice credit rationing (přidělování úvěrů)</vt:lpstr>
      <vt:lpstr>Formy přidělování úvěrů</vt:lpstr>
      <vt:lpstr>Příčiny přidělování úvěrů</vt:lpstr>
      <vt:lpstr>1. Teorie dostupnosti (availability doctrine)</vt:lpstr>
      <vt:lpstr>2. Přidělování úvěrů jako důsledek nepříznivého výběru</vt:lpstr>
      <vt:lpstr>2a. Nepříznivý výběr a výše úrokové sazby</vt:lpstr>
      <vt:lpstr>Nepříznivý výběr</vt:lpstr>
      <vt:lpstr>Nepřímý efekt zvýšení úrokové sazby</vt:lpstr>
      <vt:lpstr>Optimální výše úrokové sazby</vt:lpstr>
      <vt:lpstr>Rovnováha na úvěrovém trhu a přidělování úvěrů</vt:lpstr>
      <vt:lpstr>2b. Nepříznivý výběr a požadavky banky na zajištění úvěru</vt:lpstr>
      <vt:lpstr>Vztah mezi výší majetku dlužníka a jeho očekávaným užitkem</vt:lpstr>
      <vt:lpstr>Zvýšení požadavků na zajištění snižuje očekávaný zisk banky</vt:lpstr>
      <vt:lpstr>3. Přidělování úvěrů jako důsledek morálního hazardu</vt:lpstr>
      <vt:lpstr>Morální hazard</vt:lpstr>
      <vt:lpstr>Očekávaný zisk banky jako funkce úrokové sazby</vt:lpstr>
      <vt:lpstr>Rovnovážné přidělování úvěrů</vt:lpstr>
      <vt:lpstr>4. Přidělování úvěrů jako důsledek příliš vysokých nákladů</vt:lpstr>
      <vt:lpstr>Měření nerovnováhy na trhu úvěrů: nerovnovážný model</vt:lpstr>
      <vt:lpstr>Poptávka po úvěrech, nabídka úvěrů a skutečně poskytnuté úvěry v ČR</vt:lpstr>
      <vt:lpstr>Přebytečná poptávka a nabídka na trhu úvěrů v ČR (v mil. Kč)</vt:lpstr>
      <vt:lpstr>Přebytečná poptávka a nabídka na trhu úvěrů v ČR (v %)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Paleckova</cp:lastModifiedBy>
  <cp:revision>140</cp:revision>
  <dcterms:created xsi:type="dcterms:W3CDTF">2016-07-06T15:42:34Z</dcterms:created>
  <dcterms:modified xsi:type="dcterms:W3CDTF">2022-12-02T06:28:41Z</dcterms:modified>
</cp:coreProperties>
</file>