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317" r:id="rId6"/>
    <p:sldId id="257" r:id="rId7"/>
    <p:sldId id="325" r:id="rId8"/>
    <p:sldId id="327" r:id="rId9"/>
    <p:sldId id="328" r:id="rId10"/>
    <p:sldId id="330" r:id="rId11"/>
    <p:sldId id="331" r:id="rId12"/>
    <p:sldId id="306" r:id="rId13"/>
    <p:sldId id="321" r:id="rId14"/>
    <p:sldId id="326" r:id="rId15"/>
    <p:sldId id="265" r:id="rId16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981E3A"/>
    <a:srgbClr val="000000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51" autoAdjust="0"/>
    <p:restoredTop sz="94660"/>
  </p:normalViewPr>
  <p:slideViewPr>
    <p:cSldViewPr>
      <p:cViewPr varScale="1">
        <p:scale>
          <a:sx n="128" d="100"/>
          <a:sy n="128" d="100"/>
        </p:scale>
        <p:origin x="149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54F75-53B8-494E-9CAC-FA5464EAA3D2}" type="datetimeFigureOut">
              <a:rPr lang="cs-CZ" smtClean="0"/>
              <a:t>01.10.2024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ABF00-4210-4AC7-93DD-E53A328AF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440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01.10.2024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243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841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7497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433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1840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7461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1513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5289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15516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Úvodní informace</a:t>
            </a:r>
            <a:br>
              <a:rPr lang="cs-CZ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br>
              <a:rPr lang="cs-CZ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Mezinárodní finanční instituce</a:t>
            </a: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795864" y="3876278"/>
            <a:ext cx="21686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Zuzana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Szkorupová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05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169" y="555694"/>
            <a:ext cx="1938460" cy="15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7494"/>
            <a:ext cx="7272808" cy="432048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Celkové </a:t>
            </a:r>
            <a:r>
              <a:rPr lang="cs-CZ" dirty="0" err="1">
                <a:solidFill>
                  <a:srgbClr val="000000"/>
                </a:solidFill>
              </a:rPr>
              <a:t>hodnotenie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899592" y="843558"/>
            <a:ext cx="6172200" cy="329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sk-SK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sk-SK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lvl="1" algn="just" defTabSz="685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A (1)	</a:t>
            </a:r>
            <a:r>
              <a:rPr lang="sk-SK" dirty="0" err="1">
                <a:solidFill>
                  <a:srgbClr val="307871"/>
                </a:solidFill>
                <a:latin typeface="Arial" charset="0"/>
                <a:cs typeface="Arial" charset="0"/>
              </a:rPr>
              <a:t>výborně</a:t>
            </a: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	  91 - 100 b.</a:t>
            </a:r>
          </a:p>
          <a:p>
            <a:pPr marL="342900" lvl="1" algn="just" defTabSz="685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B (1,5)	</a:t>
            </a:r>
            <a:r>
              <a:rPr lang="sk-SK" dirty="0" err="1">
                <a:solidFill>
                  <a:srgbClr val="307871"/>
                </a:solidFill>
                <a:latin typeface="Arial" charset="0"/>
                <a:cs typeface="Arial" charset="0"/>
              </a:rPr>
              <a:t>velmi</a:t>
            </a: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 </a:t>
            </a:r>
            <a:r>
              <a:rPr lang="sk-SK" dirty="0" err="1">
                <a:solidFill>
                  <a:srgbClr val="307871"/>
                </a:solidFill>
                <a:latin typeface="Arial" charset="0"/>
                <a:cs typeface="Arial" charset="0"/>
              </a:rPr>
              <a:t>dobře</a:t>
            </a: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	  81 - 90 b.</a:t>
            </a:r>
          </a:p>
          <a:p>
            <a:pPr marL="342900" lvl="1" algn="just" defTabSz="685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C (2)	</a:t>
            </a:r>
            <a:r>
              <a:rPr lang="sk-SK" dirty="0" err="1">
                <a:solidFill>
                  <a:srgbClr val="307871"/>
                </a:solidFill>
                <a:latin typeface="Arial" charset="0"/>
                <a:cs typeface="Arial" charset="0"/>
              </a:rPr>
              <a:t>dobře</a:t>
            </a: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		  71 - 80 b.</a:t>
            </a:r>
          </a:p>
          <a:p>
            <a:pPr marL="342900" lvl="1" algn="just" defTabSz="685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D (2,5)	</a:t>
            </a:r>
            <a:r>
              <a:rPr lang="sk-SK" dirty="0" err="1">
                <a:solidFill>
                  <a:srgbClr val="307871"/>
                </a:solidFill>
                <a:latin typeface="Arial" charset="0"/>
                <a:cs typeface="Arial" charset="0"/>
              </a:rPr>
              <a:t>uspokojivě</a:t>
            </a: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	  61 - 70 b.</a:t>
            </a:r>
          </a:p>
          <a:p>
            <a:pPr marL="342900" lvl="1" algn="just" defTabSz="685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E (3)	</a:t>
            </a:r>
            <a:r>
              <a:rPr lang="sk-SK" dirty="0" err="1">
                <a:solidFill>
                  <a:srgbClr val="307871"/>
                </a:solidFill>
                <a:latin typeface="Arial" charset="0"/>
                <a:cs typeface="Arial" charset="0"/>
              </a:rPr>
              <a:t>dostatečně</a:t>
            </a: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	  51 - 60 b.</a:t>
            </a:r>
          </a:p>
          <a:p>
            <a:pPr marL="342900" lvl="1" algn="just" defTabSz="685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F (4)	</a:t>
            </a:r>
            <a:r>
              <a:rPr lang="sk-SK" dirty="0" err="1">
                <a:solidFill>
                  <a:srgbClr val="307871"/>
                </a:solidFill>
                <a:latin typeface="Arial" charset="0"/>
                <a:cs typeface="Arial" charset="0"/>
              </a:rPr>
              <a:t>nedostatečně</a:t>
            </a:r>
            <a:r>
              <a:rPr lang="sk-SK" dirty="0">
                <a:solidFill>
                  <a:srgbClr val="307871"/>
                </a:solidFill>
                <a:latin typeface="Arial" charset="0"/>
                <a:cs typeface="Arial" charset="0"/>
              </a:rPr>
              <a:t>    0 - 50 b.</a:t>
            </a:r>
            <a:endParaRPr lang="cs-CZ" dirty="0">
              <a:solidFill>
                <a:srgbClr val="307871"/>
              </a:solidFill>
              <a:latin typeface="Arial" charset="0"/>
              <a:cs typeface="Arial" charset="0"/>
            </a:endParaRPr>
          </a:p>
          <a:p>
            <a:pPr marL="204788" indent="-204788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 2" pitchFamily="18" charset="2"/>
              <a:buChar char=""/>
            </a:pPr>
            <a:endParaRPr 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279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sk-SK" dirty="0">
                <a:solidFill>
                  <a:srgbClr val="000000"/>
                </a:solidFill>
              </a:rPr>
              <a:t>Učební materiály</a:t>
            </a:r>
            <a:br>
              <a:rPr lang="sk-SK" dirty="0">
                <a:solidFill>
                  <a:srgbClr val="000000"/>
                </a:solidFill>
              </a:rPr>
            </a:b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467544" y="915566"/>
            <a:ext cx="6696744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</a:pPr>
            <a:r>
              <a:rPr lang="cs-CZ" b="1" dirty="0"/>
              <a:t>Učební materiály dostupné v IS SU:</a:t>
            </a:r>
          </a:p>
          <a:p>
            <a:pPr marL="342900" lvl="1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</a:pPr>
            <a:r>
              <a:rPr lang="cs-CZ" dirty="0"/>
              <a:t>Přednášky</a:t>
            </a:r>
          </a:p>
          <a:p>
            <a:pPr marL="342900" lvl="1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</a:pPr>
            <a:r>
              <a:rPr lang="sk-SK" dirty="0"/>
              <a:t>Podkladové články pro sem</a:t>
            </a:r>
            <a:r>
              <a:rPr lang="cs-CZ" dirty="0" err="1"/>
              <a:t>ináře</a:t>
            </a:r>
            <a:endParaRPr lang="cs-CZ" dirty="0"/>
          </a:p>
          <a:p>
            <a:pPr marL="342900" lvl="1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</a:pPr>
            <a:r>
              <a:rPr lang="cs-CZ" dirty="0"/>
              <a:t>Skripta</a:t>
            </a:r>
          </a:p>
          <a:p>
            <a:pPr marL="342900" lvl="1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</a:pPr>
            <a:endParaRPr lang="cs-CZ" i="1" dirty="0"/>
          </a:p>
          <a:p>
            <a:pPr marL="1085850" lvl="2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endParaRPr lang="sk-SK" i="1" dirty="0"/>
          </a:p>
          <a:p>
            <a:pPr marL="342900" lvl="1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</a:pPr>
            <a:endParaRPr lang="sk-SK" dirty="0"/>
          </a:p>
          <a:p>
            <a:pPr marL="342900" lvl="1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</a:pPr>
            <a:endParaRPr 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204788" indent="-204788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 2" pitchFamily="18" charset="2"/>
              <a:buChar char=""/>
            </a:pPr>
            <a:endParaRPr 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679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7" y="1347614"/>
            <a:ext cx="8144308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i="1" dirty="0">
                <a:solidFill>
                  <a:srgbClr val="307871"/>
                </a:solidFill>
              </a:rPr>
              <a:t> </a:t>
            </a:r>
            <a:r>
              <a:rPr lang="pl-PL" sz="4000" b="1" i="1">
                <a:solidFill>
                  <a:srgbClr val="307871"/>
                </a:solidFill>
              </a:rPr>
              <a:t>Děkuji </a:t>
            </a:r>
            <a:r>
              <a:rPr lang="pl-PL" sz="4000" b="1" i="1" dirty="0">
                <a:solidFill>
                  <a:srgbClr val="307871"/>
                </a:solidFill>
              </a:rPr>
              <a:t>za pozornost</a:t>
            </a:r>
            <a:br>
              <a:rPr lang="cs-CZ" sz="4000" b="1" i="1" dirty="0">
                <a:solidFill>
                  <a:srgbClr val="307871"/>
                </a:solidFill>
              </a:rPr>
            </a:b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  <a:sym typeface="Wingdings" panose="05000000000000000000" pitchFamily="2" charset="2"/>
              </a:rPr>
              <a:t></a:t>
            </a:r>
            <a:br>
              <a:rPr lang="cs-CZ" sz="4000" b="1" i="1" dirty="0">
                <a:solidFill>
                  <a:srgbClr val="307871"/>
                </a:solidFill>
              </a:rPr>
            </a:br>
            <a:endParaRPr lang="cs-CZ" sz="4000" b="1" i="1" dirty="0">
              <a:solidFill>
                <a:srgbClr val="307871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184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Kontakt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467544" y="771550"/>
            <a:ext cx="691276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cs-CZ" sz="1350" dirty="0">
              <a:solidFill>
                <a:srgbClr val="307871"/>
              </a:solidFill>
              <a:latin typeface="Arial" charset="0"/>
              <a:cs typeface="Arial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srgbClr val="307871"/>
                </a:solidFill>
                <a:cs typeface="Arial" charset="0"/>
              </a:rPr>
              <a:t>Ing. Zuzana </a:t>
            </a:r>
            <a:r>
              <a:rPr lang="cs-CZ" sz="1600" b="1" dirty="0" err="1">
                <a:solidFill>
                  <a:srgbClr val="307871"/>
                </a:solidFill>
                <a:cs typeface="Arial" charset="0"/>
              </a:rPr>
              <a:t>Szkorupová</a:t>
            </a:r>
            <a:r>
              <a:rPr lang="cs-CZ" sz="1600" b="1" dirty="0">
                <a:solidFill>
                  <a:srgbClr val="307871"/>
                </a:solidFill>
                <a:cs typeface="Arial" charset="0"/>
              </a:rPr>
              <a:t>, Ph.D. </a:t>
            </a:r>
          </a:p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cs-CZ" sz="1600" dirty="0">
                <a:solidFill>
                  <a:srgbClr val="307871"/>
                </a:solidFill>
                <a:cs typeface="Arial" charset="0"/>
              </a:rPr>
              <a:t>Kancelář A332</a:t>
            </a:r>
            <a:br>
              <a:rPr lang="cs-CZ" sz="1600" dirty="0">
                <a:solidFill>
                  <a:srgbClr val="307871"/>
                </a:solidFill>
                <a:cs typeface="Arial" charset="0"/>
              </a:rPr>
            </a:br>
            <a:r>
              <a:rPr lang="cs-CZ" sz="1600" dirty="0">
                <a:solidFill>
                  <a:srgbClr val="307871"/>
                </a:solidFill>
                <a:cs typeface="Arial" charset="0"/>
              </a:rPr>
              <a:t>tel. 596 398 236</a:t>
            </a:r>
            <a:br>
              <a:rPr lang="cs-CZ" sz="1600" dirty="0">
                <a:solidFill>
                  <a:srgbClr val="307871"/>
                </a:solidFill>
                <a:cs typeface="Arial" charset="0"/>
              </a:rPr>
            </a:br>
            <a:r>
              <a:rPr lang="cs-CZ" sz="1600" dirty="0">
                <a:solidFill>
                  <a:srgbClr val="307871"/>
                </a:solidFill>
                <a:cs typeface="Arial" charset="0"/>
              </a:rPr>
              <a:t>email: szkorupova@opf.slu.cz</a:t>
            </a:r>
            <a:br>
              <a:rPr lang="cs-CZ" sz="1600" dirty="0">
                <a:solidFill>
                  <a:srgbClr val="307871"/>
                </a:solidFill>
                <a:cs typeface="Arial" charset="0"/>
              </a:rPr>
            </a:br>
            <a:r>
              <a:rPr lang="cs-CZ" sz="1600" dirty="0">
                <a:solidFill>
                  <a:srgbClr val="307871"/>
                </a:solidFill>
                <a:cs typeface="Arial" charset="0"/>
              </a:rPr>
              <a:t>konzultační hodiny: úterý: 10:00 - 11:25</a:t>
            </a:r>
          </a:p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cs-CZ" sz="1600" dirty="0">
                <a:solidFill>
                  <a:srgbClr val="307871"/>
                </a:solidFill>
                <a:cs typeface="Arial" charset="0"/>
              </a:rPr>
              <a:t>                                 čtvrtek: 10:00 – 10:35</a:t>
            </a:r>
          </a:p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cs-CZ" sz="1600" dirty="0">
              <a:solidFill>
                <a:srgbClr val="307871"/>
              </a:solidFill>
              <a:cs typeface="Arial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cs-CZ" sz="1600" dirty="0">
                <a:solidFill>
                  <a:srgbClr val="307871"/>
                </a:solidFill>
                <a:cs typeface="Arial" charset="0"/>
              </a:rPr>
              <a:t>Jiné termíny dle dohody e-mailem. Možnost konzultace přes MS </a:t>
            </a:r>
            <a:r>
              <a:rPr lang="cs-CZ" sz="1600" dirty="0" err="1">
                <a:solidFill>
                  <a:srgbClr val="307871"/>
                </a:solidFill>
                <a:cs typeface="Arial" charset="0"/>
              </a:rPr>
              <a:t>Teams</a:t>
            </a:r>
            <a:r>
              <a:rPr lang="cs-CZ" sz="1600" dirty="0">
                <a:solidFill>
                  <a:srgbClr val="307871"/>
                </a:solidFill>
                <a:cs typeface="Arial" charset="0"/>
              </a:rPr>
              <a:t> po předešlé domluvě e-mailem.</a:t>
            </a:r>
            <a:endParaRPr lang="cs-CZ" sz="1600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539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Témata přednášek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611560" y="1131590"/>
            <a:ext cx="6172200" cy="329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307871"/>
                </a:solidFill>
              </a:rPr>
              <a:t>Vývoj mezinárodního měnového systému</a:t>
            </a:r>
          </a:p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307871"/>
                </a:solidFill>
              </a:rPr>
              <a:t>Mezinárodní měnový fond</a:t>
            </a:r>
          </a:p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307871"/>
                </a:solidFill>
              </a:rPr>
              <a:t>Činnost Mezinárodního měnového fondu</a:t>
            </a:r>
          </a:p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307871"/>
                </a:solidFill>
              </a:rPr>
              <a:t>Světová banka a její skupina</a:t>
            </a:r>
          </a:p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307871"/>
                </a:solidFill>
              </a:rPr>
              <a:t>Činnost Světové banky</a:t>
            </a:r>
          </a:p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307871"/>
                </a:solidFill>
              </a:rPr>
              <a:t>Světové regionální rozvojové banky</a:t>
            </a:r>
          </a:p>
          <a:p>
            <a:pPr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</a:pPr>
            <a:endParaRPr lang="cs-CZ" sz="2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Témata přednášek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611560" y="1131590"/>
            <a:ext cx="6172200" cy="329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2000" dirty="0"/>
              <a:t> </a:t>
            </a:r>
            <a:r>
              <a:rPr lang="cs-CZ" sz="2000" dirty="0"/>
              <a:t>Evropská banka pro obnovu a rozvoj</a:t>
            </a:r>
          </a:p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cs-CZ" sz="2000" dirty="0"/>
              <a:t> Banka pro mezinárodní platby</a:t>
            </a:r>
          </a:p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cs-CZ" sz="2000" dirty="0"/>
              <a:t> Evropská investiční banka</a:t>
            </a:r>
          </a:p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cs-CZ" sz="2000" dirty="0"/>
              <a:t> Evropská centrální banka</a:t>
            </a:r>
          </a:p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cs-CZ" sz="2000" dirty="0"/>
              <a:t> Evropská měnová integrace</a:t>
            </a:r>
          </a:p>
          <a:p>
            <a:pPr marL="171450" indent="-1714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" panose="05000000000000000000" pitchFamily="2" charset="2"/>
              <a:buChar char="Ø"/>
            </a:pPr>
            <a:r>
              <a:rPr lang="cs-CZ" sz="2000" dirty="0"/>
              <a:t> Současnost a perspektivy evropské měnové integrace</a:t>
            </a:r>
            <a:endParaRPr lang="cs-CZ" sz="2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773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Témata seminářů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251520" y="703189"/>
            <a:ext cx="6532240" cy="3719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algn="just" defTabSz="685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307871"/>
              </a:buClr>
              <a:buSzPct val="115000"/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307871"/>
                </a:solidFill>
                <a:latin typeface="Arial" charset="0"/>
                <a:cs typeface="Arial" charset="0"/>
              </a:rPr>
              <a:t>Stav světové ekonomiky</a:t>
            </a:r>
          </a:p>
          <a:p>
            <a:pPr marL="285750" indent="-285750" algn="just" defTabSz="685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307871"/>
              </a:buClr>
              <a:buSzPct val="115000"/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307871"/>
                </a:solidFill>
                <a:latin typeface="Arial" charset="0"/>
                <a:cs typeface="Arial" charset="0"/>
              </a:rPr>
              <a:t>Postavení světové měny</a:t>
            </a:r>
          </a:p>
          <a:p>
            <a:pPr marL="285750" indent="-285750" algn="just" defTabSz="685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307871"/>
              </a:buClr>
              <a:buSzPct val="115000"/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307871"/>
                </a:solidFill>
                <a:latin typeface="Arial" charset="0"/>
                <a:cs typeface="Arial" charset="0"/>
              </a:rPr>
              <a:t>Úloha MMF v současnosti</a:t>
            </a:r>
          </a:p>
          <a:p>
            <a:pPr marL="285750" indent="-285750" algn="just" defTabSz="685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307871"/>
              </a:buClr>
              <a:buSzPct val="115000"/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307871"/>
                </a:solidFill>
                <a:latin typeface="Arial" charset="0"/>
                <a:cs typeface="Arial" charset="0"/>
              </a:rPr>
              <a:t>Činnost Světové banky</a:t>
            </a:r>
          </a:p>
          <a:p>
            <a:pPr marL="285750" indent="-285750" algn="just" defTabSz="685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307871"/>
              </a:buClr>
              <a:buSzPct val="115000"/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307871"/>
                </a:solidFill>
                <a:latin typeface="Arial" charset="0"/>
                <a:cs typeface="Arial" charset="0"/>
              </a:rPr>
              <a:t>Činnost EBRD</a:t>
            </a:r>
          </a:p>
          <a:p>
            <a:pPr marL="285750" indent="-285750" algn="just" defTabSz="685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307871"/>
              </a:buClr>
              <a:buSzPct val="115000"/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307871"/>
                </a:solidFill>
                <a:latin typeface="Arial" charset="0"/>
                <a:cs typeface="Arial" charset="0"/>
              </a:rPr>
              <a:t>Mikroúvěry a Fair </a:t>
            </a:r>
            <a:r>
              <a:rPr lang="cs-CZ" sz="1600" dirty="0" err="1">
                <a:solidFill>
                  <a:srgbClr val="307871"/>
                </a:solidFill>
                <a:latin typeface="Arial" charset="0"/>
                <a:cs typeface="Arial" charset="0"/>
              </a:rPr>
              <a:t>Trade</a:t>
            </a:r>
            <a:r>
              <a:rPr lang="cs-CZ" sz="1600" dirty="0">
                <a:solidFill>
                  <a:srgbClr val="307871"/>
                </a:solidFill>
                <a:latin typeface="Arial" charset="0"/>
                <a:cs typeface="Arial" charset="0"/>
              </a:rPr>
              <a:t> jako rozvojová pomoc</a:t>
            </a:r>
          </a:p>
          <a:p>
            <a:pPr marL="285750" indent="-285750" algn="just" defTabSz="685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307871"/>
              </a:buClr>
              <a:buSzPct val="115000"/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307871"/>
                </a:solidFill>
                <a:latin typeface="Arial" charset="0"/>
                <a:cs typeface="Arial" charset="0"/>
              </a:rPr>
              <a:t>Zadluženost a státní bankrot</a:t>
            </a:r>
          </a:p>
          <a:p>
            <a:pPr marL="285750" indent="-285750" algn="just" defTabSz="685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307871"/>
              </a:buClr>
              <a:buSzPct val="115000"/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307871"/>
                </a:solidFill>
                <a:latin typeface="Arial" charset="0"/>
                <a:cs typeface="Arial" charset="0"/>
              </a:rPr>
              <a:t>Návrhy na regulaci finančního sektoru</a:t>
            </a:r>
          </a:p>
          <a:p>
            <a:pPr marL="285750" indent="-285750" algn="just" defTabSz="685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307871"/>
              </a:buClr>
              <a:buSzPct val="115000"/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307871"/>
                </a:solidFill>
                <a:latin typeface="Arial" charset="0"/>
                <a:cs typeface="Arial" charset="0"/>
              </a:rPr>
              <a:t>Fungování ECB a Hospodářské a měnové unie</a:t>
            </a:r>
          </a:p>
          <a:p>
            <a:pPr marL="285750" indent="-285750" algn="just" defTabSz="6858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307871"/>
              </a:buClr>
              <a:buSzPct val="115000"/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307871"/>
                </a:solidFill>
                <a:latin typeface="Arial" charset="0"/>
                <a:cs typeface="Arial" charset="0"/>
              </a:rPr>
              <a:t>Opodstatněnost Maastrichtských kritérií</a:t>
            </a:r>
          </a:p>
          <a:p>
            <a:pPr marL="204788" indent="-204788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 2" pitchFamily="18" charset="2"/>
              <a:buChar char=""/>
            </a:pPr>
            <a:endParaRPr lang="cs-CZ" sz="825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</a:pPr>
            <a:endParaRPr 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102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sk-SK" dirty="0">
                <a:solidFill>
                  <a:srgbClr val="000000"/>
                </a:solidFill>
              </a:rPr>
              <a:t>Pr</a:t>
            </a:r>
            <a:r>
              <a:rPr lang="cs-CZ" dirty="0" err="1">
                <a:solidFill>
                  <a:srgbClr val="000000"/>
                </a:solidFill>
              </a:rPr>
              <a:t>ůběh</a:t>
            </a:r>
            <a:r>
              <a:rPr lang="cs-CZ" dirty="0">
                <a:solidFill>
                  <a:srgbClr val="000000"/>
                </a:solidFill>
              </a:rPr>
              <a:t> seminářů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395536" y="893761"/>
            <a:ext cx="6984776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Arial" panose="020B0604020202020204" pitchFamily="34" charset="0"/>
              <a:buChar char="•"/>
            </a:pPr>
            <a:r>
              <a:rPr lang="cs-CZ" sz="1400" dirty="0">
                <a:latin typeface="Arial" charset="0"/>
                <a:cs typeface="Arial" charset="0"/>
              </a:rPr>
              <a:t>Příprava a nahrání podkladových článků do MS </a:t>
            </a:r>
            <a:r>
              <a:rPr lang="cs-CZ" sz="1400" dirty="0" err="1">
                <a:latin typeface="Arial" charset="0"/>
                <a:cs typeface="Arial" charset="0"/>
              </a:rPr>
              <a:t>Teams</a:t>
            </a:r>
            <a:r>
              <a:rPr lang="cs-CZ" sz="1400" dirty="0">
                <a:latin typeface="Arial" charset="0"/>
                <a:cs typeface="Arial" charset="0"/>
              </a:rPr>
              <a:t> vždy do pátku v týdnu před konáním semináře, zpracování a prezentace referátu (max. 15 min) – </a:t>
            </a:r>
            <a:r>
              <a:rPr lang="cs-CZ" sz="1400" dirty="0">
                <a:solidFill>
                  <a:srgbClr val="C00000"/>
                </a:solidFill>
                <a:latin typeface="Arial" charset="0"/>
                <a:cs typeface="Arial" charset="0"/>
              </a:rPr>
              <a:t>15 bodů</a:t>
            </a:r>
          </a:p>
          <a:p>
            <a:pPr marL="285750" indent="-2857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C00000"/>
                </a:solidFill>
                <a:latin typeface="Arial" charset="0"/>
                <a:cs typeface="Arial" charset="0"/>
              </a:rPr>
              <a:t>MS </a:t>
            </a:r>
            <a:r>
              <a:rPr lang="cs-CZ" sz="1400" dirty="0" err="1">
                <a:solidFill>
                  <a:srgbClr val="C00000"/>
                </a:solidFill>
                <a:latin typeface="Arial" charset="0"/>
                <a:cs typeface="Arial" charset="0"/>
              </a:rPr>
              <a:t>Teams</a:t>
            </a:r>
            <a:r>
              <a:rPr lang="cs-CZ" sz="1400" dirty="0">
                <a:solidFill>
                  <a:srgbClr val="C00000"/>
                </a:solidFill>
                <a:latin typeface="Arial" charset="0"/>
                <a:cs typeface="Arial" charset="0"/>
              </a:rPr>
              <a:t>: </a:t>
            </a:r>
            <a:r>
              <a:rPr lang="cs-CZ" dirty="0"/>
              <a:t>i4ghriu</a:t>
            </a:r>
            <a:endParaRPr lang="cs-CZ" sz="1400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</a:pPr>
            <a:endParaRPr lang="cs-CZ" sz="1400" dirty="0">
              <a:latin typeface="Arial" charset="0"/>
              <a:cs typeface="Arial" charset="0"/>
            </a:endParaRPr>
          </a:p>
          <a:p>
            <a:pPr marL="285750" indent="-2857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Arial" panose="020B0604020202020204" pitchFamily="34" charset="0"/>
              <a:buChar char="•"/>
            </a:pPr>
            <a:r>
              <a:rPr lang="cs-CZ" sz="1400" dirty="0">
                <a:latin typeface="Arial" charset="0"/>
                <a:cs typeface="Arial" charset="0"/>
              </a:rPr>
              <a:t>Vedení diskuse – moderování – </a:t>
            </a:r>
            <a:r>
              <a:rPr lang="cs-CZ" sz="1400" dirty="0">
                <a:solidFill>
                  <a:srgbClr val="C00000"/>
                </a:solidFill>
                <a:latin typeface="Arial" charset="0"/>
                <a:cs typeface="Arial" charset="0"/>
              </a:rPr>
              <a:t>15 bodů</a:t>
            </a:r>
          </a:p>
          <a:p>
            <a:pPr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</a:pPr>
            <a:endParaRPr lang="cs-CZ" sz="1400" dirty="0">
              <a:latin typeface="Arial" charset="0"/>
              <a:cs typeface="Arial" charset="0"/>
            </a:endParaRPr>
          </a:p>
          <a:p>
            <a:pPr marL="285750" indent="-285750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Arial" panose="020B0604020202020204" pitchFamily="34" charset="0"/>
              <a:buChar char="•"/>
            </a:pPr>
            <a:r>
              <a:rPr lang="cs-CZ" sz="1400" dirty="0">
                <a:latin typeface="Arial" charset="0"/>
                <a:cs typeface="Arial" charset="0"/>
              </a:rPr>
              <a:t>Průběžný test (2 x esejové otázky z náplně seminářů) – </a:t>
            </a:r>
            <a:r>
              <a:rPr lang="cs-CZ" sz="1400" dirty="0">
                <a:solidFill>
                  <a:srgbClr val="C00000"/>
                </a:solidFill>
                <a:latin typeface="Arial" charset="0"/>
                <a:cs typeface="Arial" charset="0"/>
              </a:rPr>
              <a:t>10 bodů </a:t>
            </a:r>
            <a:r>
              <a:rPr lang="cs-CZ" sz="1400" dirty="0">
                <a:latin typeface="Arial" charset="0"/>
                <a:cs typeface="Arial" charset="0"/>
              </a:rPr>
              <a:t>– termín </a:t>
            </a:r>
            <a:r>
              <a:rPr lang="cs-CZ" sz="1400" b="1" dirty="0">
                <a:solidFill>
                  <a:srgbClr val="C00000"/>
                </a:solidFill>
                <a:latin typeface="Arial" charset="0"/>
                <a:cs typeface="Arial" charset="0"/>
              </a:rPr>
              <a:t>20/11/2024 - přednášce</a:t>
            </a:r>
          </a:p>
        </p:txBody>
      </p:sp>
    </p:spTree>
    <p:extLst>
      <p:ext uri="{BB962C8B-B14F-4D97-AF65-F5344CB8AC3E}">
        <p14:creationId xmlns:p14="http://schemas.microsoft.com/office/powerpoint/2010/main" val="4146209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Zkouška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323528" y="771550"/>
            <a:ext cx="734481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8650" lvl="1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1600" dirty="0"/>
              <a:t>Bodové </a:t>
            </a:r>
            <a:r>
              <a:rPr lang="cs-CZ" sz="1600" dirty="0"/>
              <a:t>hodnocení</a:t>
            </a:r>
            <a:r>
              <a:rPr lang="sk-SK" sz="1600" dirty="0"/>
              <a:t> 60 b. </a:t>
            </a:r>
          </a:p>
          <a:p>
            <a:pPr marL="628650" lvl="1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1600" dirty="0" err="1"/>
              <a:t>Písemná</a:t>
            </a:r>
            <a:r>
              <a:rPr lang="sk-SK" sz="1600" dirty="0"/>
              <a:t> </a:t>
            </a:r>
            <a:r>
              <a:rPr lang="cs-CZ" sz="1600" dirty="0"/>
              <a:t>zkouška</a:t>
            </a:r>
          </a:p>
          <a:p>
            <a:pPr marL="628650" lvl="1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1600" dirty="0"/>
              <a:t>2x </a:t>
            </a:r>
            <a:r>
              <a:rPr lang="cs-CZ" sz="1600" dirty="0"/>
              <a:t>velká</a:t>
            </a:r>
            <a:r>
              <a:rPr lang="sk-SK" sz="1600" dirty="0"/>
              <a:t> otázka – 2 x 10 b. </a:t>
            </a:r>
            <a:r>
              <a:rPr lang="cs-CZ" sz="1600" dirty="0"/>
              <a:t>podmínka</a:t>
            </a:r>
            <a:r>
              <a:rPr lang="sk-SK" sz="1600" dirty="0"/>
              <a:t> </a:t>
            </a:r>
            <a:r>
              <a:rPr lang="cs-CZ" sz="1600" dirty="0"/>
              <a:t>napsat</a:t>
            </a:r>
            <a:r>
              <a:rPr lang="sk-SK" sz="1600" dirty="0"/>
              <a:t> každou z </a:t>
            </a:r>
            <a:r>
              <a:rPr lang="cs-CZ" sz="1600" dirty="0"/>
              <a:t>otázek</a:t>
            </a:r>
            <a:r>
              <a:rPr lang="sk-SK" sz="1600" dirty="0"/>
              <a:t> minimálne na 50 %</a:t>
            </a:r>
          </a:p>
          <a:p>
            <a:pPr marL="628650" lvl="1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1600" dirty="0"/>
              <a:t>10 testových </a:t>
            </a:r>
            <a:r>
              <a:rPr lang="cs-CZ" sz="1600" dirty="0"/>
              <a:t>otázek</a:t>
            </a:r>
            <a:r>
              <a:rPr lang="sk-SK" sz="1600" dirty="0"/>
              <a:t> – 10 x 1 b.</a:t>
            </a:r>
          </a:p>
          <a:p>
            <a:pPr marL="628650" lvl="1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1600" dirty="0"/>
              <a:t>10 krátkych </a:t>
            </a:r>
            <a:r>
              <a:rPr lang="sk-SK" sz="1600" dirty="0" err="1"/>
              <a:t>otevřených</a:t>
            </a:r>
            <a:r>
              <a:rPr lang="sk-SK" sz="1600" dirty="0"/>
              <a:t> </a:t>
            </a:r>
            <a:r>
              <a:rPr lang="sk-SK" sz="1600" dirty="0" err="1"/>
              <a:t>otázek</a:t>
            </a:r>
            <a:r>
              <a:rPr lang="sk-SK" sz="1600" dirty="0"/>
              <a:t> -  10 x 3 b.</a:t>
            </a:r>
            <a:endParaRPr lang="cs-CZ" sz="1600" dirty="0"/>
          </a:p>
          <a:p>
            <a:pPr marL="628650" lvl="1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cs-CZ" sz="1600" dirty="0"/>
              <a:t>Student se na zkoušku připravuje z </a:t>
            </a:r>
            <a:r>
              <a:rPr lang="cs-CZ" sz="1600" b="1" dirty="0">
                <a:solidFill>
                  <a:srgbClr val="C00000"/>
                </a:solidFill>
              </a:rPr>
              <a:t>přednášek, podkladových materiálů pro semináře, skript</a:t>
            </a:r>
          </a:p>
          <a:p>
            <a:pPr marL="342900" lvl="1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</a:pPr>
            <a:endParaRPr lang="sk-SK" dirty="0"/>
          </a:p>
          <a:p>
            <a:pPr marL="628650" lvl="1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endParaRPr lang="cs-CZ" dirty="0"/>
          </a:p>
          <a:p>
            <a:pPr marL="1085850" lvl="2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endParaRPr lang="sk-SK" i="1" dirty="0"/>
          </a:p>
          <a:p>
            <a:pPr marL="342900" lvl="1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</a:pPr>
            <a:endParaRPr lang="sk-SK" dirty="0"/>
          </a:p>
          <a:p>
            <a:pPr marL="342900" lvl="1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</a:pPr>
            <a:endParaRPr 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204788" indent="-204788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 2" pitchFamily="18" charset="2"/>
              <a:buChar char=""/>
            </a:pPr>
            <a:endParaRPr 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628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Zkouška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323528" y="771550"/>
            <a:ext cx="734481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</a:pPr>
            <a:endParaRPr lang="cs-CZ" sz="1600" dirty="0"/>
          </a:p>
          <a:p>
            <a:pPr marL="342900" lvl="1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</a:pPr>
            <a:endParaRPr lang="cs-CZ" sz="1600" dirty="0"/>
          </a:p>
          <a:p>
            <a:pPr marL="342900" lvl="1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</a:pPr>
            <a:r>
              <a:rPr lang="cs-CZ" sz="1600" dirty="0"/>
              <a:t>Termíny zkoušky budou včas vypsané v IS SU – </a:t>
            </a:r>
            <a:r>
              <a:rPr lang="cs-CZ" sz="1600" b="1" u="sng" dirty="0">
                <a:solidFill>
                  <a:srgbClr val="C00000"/>
                </a:solidFill>
              </a:rPr>
              <a:t>počet termínů bude dostatečný, rovnoměrně rozložený do zkouškového </a:t>
            </a:r>
            <a:r>
              <a:rPr lang="sk-SK" sz="1600" b="1" u="sng" dirty="0">
                <a:solidFill>
                  <a:srgbClr val="C00000"/>
                </a:solidFill>
              </a:rPr>
              <a:t>období a </a:t>
            </a:r>
            <a:r>
              <a:rPr lang="sk-SK" sz="1600" b="1" u="sng" dirty="0" err="1">
                <a:solidFill>
                  <a:srgbClr val="C00000"/>
                </a:solidFill>
              </a:rPr>
              <a:t>definitivně</a:t>
            </a:r>
            <a:r>
              <a:rPr lang="sk-SK" sz="1600" b="1" u="sng" dirty="0">
                <a:solidFill>
                  <a:srgbClr val="C00000"/>
                </a:solidFill>
              </a:rPr>
              <a:t> konečný. ŽÁDNÉ DALŠÍ TERMÍNY SA VYPISOVAT NEBUDOU. </a:t>
            </a:r>
          </a:p>
          <a:p>
            <a:pPr marL="628650" lvl="1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endParaRPr lang="sk-SK" dirty="0"/>
          </a:p>
          <a:p>
            <a:pPr marL="628650" lvl="1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endParaRPr lang="cs-CZ" dirty="0"/>
          </a:p>
          <a:p>
            <a:pPr marL="1085850" lvl="2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endParaRPr lang="sk-SK" i="1" dirty="0"/>
          </a:p>
          <a:p>
            <a:pPr marL="342900" lvl="1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</a:pPr>
            <a:endParaRPr lang="sk-SK" dirty="0"/>
          </a:p>
          <a:p>
            <a:pPr marL="342900" lvl="1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</a:pPr>
            <a:endParaRPr 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204788" indent="-204788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 2" pitchFamily="18" charset="2"/>
              <a:buChar char=""/>
            </a:pPr>
            <a:endParaRPr 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401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7494"/>
            <a:ext cx="7272808" cy="432048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Bodování aktivit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1115616" y="987574"/>
            <a:ext cx="6172200" cy="329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04788" indent="-204788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 2" pitchFamily="18" charset="2"/>
              <a:buChar char=""/>
            </a:pPr>
            <a:endParaRPr 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204788" indent="-204788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 2" pitchFamily="18" charset="2"/>
              <a:buChar char=""/>
            </a:pPr>
            <a:endParaRPr 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just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</a:pPr>
            <a:r>
              <a:rPr lang="cs-CZ" dirty="0">
                <a:solidFill>
                  <a:srgbClr val="307871"/>
                </a:solidFill>
                <a:latin typeface="Arial" charset="0"/>
                <a:cs typeface="Arial" charset="0"/>
              </a:rPr>
              <a:t>Referát				      15 b.</a:t>
            </a:r>
          </a:p>
          <a:p>
            <a:pPr algn="just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</a:pPr>
            <a:r>
              <a:rPr lang="cs-CZ" dirty="0">
                <a:solidFill>
                  <a:srgbClr val="307871"/>
                </a:solidFill>
                <a:latin typeface="Arial" charset="0"/>
                <a:cs typeface="Arial" charset="0"/>
              </a:rPr>
              <a:t>Diskuse - moderování		      15 b.</a:t>
            </a:r>
          </a:p>
          <a:p>
            <a:pPr algn="just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</a:pPr>
            <a:r>
              <a:rPr lang="cs-CZ" dirty="0">
                <a:solidFill>
                  <a:srgbClr val="307871"/>
                </a:solidFill>
                <a:latin typeface="Arial" charset="0"/>
                <a:cs typeface="Arial" charset="0"/>
              </a:rPr>
              <a:t>Průběžný test			      10 b.</a:t>
            </a:r>
          </a:p>
          <a:p>
            <a:pPr algn="just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</a:pPr>
            <a:r>
              <a:rPr lang="cs-CZ" u="sng" dirty="0">
                <a:solidFill>
                  <a:srgbClr val="307871"/>
                </a:solidFill>
                <a:latin typeface="Arial" charset="0"/>
                <a:cs typeface="Arial" charset="0"/>
              </a:rPr>
              <a:t>Písemná zkouška			      60 b. </a:t>
            </a:r>
          </a:p>
          <a:p>
            <a:pPr algn="just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</a:pPr>
            <a:r>
              <a:rPr lang="cs-CZ" dirty="0">
                <a:solidFill>
                  <a:srgbClr val="307871"/>
                </a:solidFill>
                <a:latin typeface="Arial" charset="0"/>
                <a:cs typeface="Arial" charset="0"/>
              </a:rPr>
              <a:t>    Celkem			               100 b.</a:t>
            </a:r>
          </a:p>
        </p:txBody>
      </p:sp>
    </p:spTree>
    <p:extLst>
      <p:ext uri="{BB962C8B-B14F-4D97-AF65-F5344CB8AC3E}">
        <p14:creationId xmlns:p14="http://schemas.microsoft.com/office/powerpoint/2010/main" val="65134429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Vlastní 1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307871"/>
      </a:accent6>
      <a:hlink>
        <a:srgbClr val="307871"/>
      </a:hlink>
      <a:folHlink>
        <a:srgbClr val="307871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CC4C97B9AFD244B8A2C605ED1B7A47" ma:contentTypeVersion="16" ma:contentTypeDescription="Vytvoří nový dokument" ma:contentTypeScope="" ma:versionID="a6bf817cee5d0d13876fe795c637edff">
  <xsd:schema xmlns:xsd="http://www.w3.org/2001/XMLSchema" xmlns:xs="http://www.w3.org/2001/XMLSchema" xmlns:p="http://schemas.microsoft.com/office/2006/metadata/properties" xmlns:ns3="ce89441e-298c-4126-b4c6-1cfa377a530c" xmlns:ns4="6e9df8e2-72ac-474a-8512-4e95a532f92b" targetNamespace="http://schemas.microsoft.com/office/2006/metadata/properties" ma:root="true" ma:fieldsID="4d183232eec2166bdcf531113a08b5bc" ns3:_="" ns4:_="">
    <xsd:import namespace="ce89441e-298c-4126-b4c6-1cfa377a530c"/>
    <xsd:import namespace="6e9df8e2-72ac-474a-8512-4e95a532f92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89441e-298c-4126-b4c6-1cfa377a53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9df8e2-72ac-474a-8512-4e95a532f92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e89441e-298c-4126-b4c6-1cfa377a530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15A941-BEA0-4CDC-9B08-D042118C04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89441e-298c-4126-b4c6-1cfa377a530c"/>
    <ds:schemaRef ds:uri="6e9df8e2-72ac-474a-8512-4e95a532f9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9825D0-CA20-434F-AC63-833F97178CD1}">
  <ds:schemaRefs>
    <ds:schemaRef ds:uri="http://schemas.openxmlformats.org/package/2006/metadata/core-properties"/>
    <ds:schemaRef ds:uri="6e9df8e2-72ac-474a-8512-4e95a532f92b"/>
    <ds:schemaRef ds:uri="ce89441e-298c-4126-b4c6-1cfa377a530c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2F833CE-ADD5-4852-9232-17BDAE21A2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4756</TotalTime>
  <Words>487</Words>
  <Application>Microsoft Office PowerPoint</Application>
  <PresentationFormat>Předvádění na obrazovce (16:9)</PresentationFormat>
  <Paragraphs>96</Paragraphs>
  <Slides>12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Wingdings 2</vt:lpstr>
      <vt:lpstr>SLU</vt:lpstr>
      <vt:lpstr>Úvodní informace  Mezinárodní finanční instituce</vt:lpstr>
      <vt:lpstr>Kontakt</vt:lpstr>
      <vt:lpstr>Témata přednášek</vt:lpstr>
      <vt:lpstr>Témata přednášek</vt:lpstr>
      <vt:lpstr>Témata seminářů</vt:lpstr>
      <vt:lpstr>Průběh seminářů</vt:lpstr>
      <vt:lpstr>Zkouška</vt:lpstr>
      <vt:lpstr>Zkouška</vt:lpstr>
      <vt:lpstr>Bodování aktivit</vt:lpstr>
      <vt:lpstr>Celkové hodnotenie</vt:lpstr>
      <vt:lpstr>Učební materiály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Zuzana Szkorupová</cp:lastModifiedBy>
  <cp:revision>177</cp:revision>
  <cp:lastPrinted>2017-08-30T05:44:44Z</cp:lastPrinted>
  <dcterms:created xsi:type="dcterms:W3CDTF">2016-07-06T15:42:34Z</dcterms:created>
  <dcterms:modified xsi:type="dcterms:W3CDTF">2024-10-01T14:17:53Z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0x0101003ECC4C97B9AFD244B8A2C605ED1B7A47</vt:lpwstr>
  </property>
</Properties>
</file>