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13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hdvDakY4yM" TargetMode="External"/><Relationship Id="rId2" Type="http://schemas.openxmlformats.org/officeDocument/2006/relationships/hyperlink" Target="https://www.youtube.com/watch?v=54KCjLe1Fq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Riziko likvidity v bankovnictví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Význam řízení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Udržení stability a důvěry klientů.</a:t>
            </a:r>
          </a:p>
          <a:p>
            <a:r>
              <a:t>• Prevence krachu v důsledku nedostatku likvidních zdrojů.</a:t>
            </a:r>
          </a:p>
          <a:p>
            <a:r>
              <a:t>• Efektivní řízení likvidity je klíčové pro splnění regulatorních požadavků.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centrální banky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Poskytování nouzové likvidity bankám.</a:t>
            </a:r>
          </a:p>
          <a:p>
            <a:r>
              <a:t>• Dohled nad dodržováním pravidel Basel III.</a:t>
            </a:r>
          </a:p>
          <a:p>
            <a:r>
              <a:t>• Podpora stability celého finančního systému.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Basel III - NSFR (Net Stable Funding Ratio)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NSFR hodnotí stabilitu dlouhodobého financování.</a:t>
            </a:r>
          </a:p>
          <a:p>
            <a:r>
              <a:t>• Banky musí udržovat stabilní zdroje financování pro krytí svých aktiv.</a:t>
            </a:r>
          </a:p>
          <a:p>
            <a:r>
              <a:t>• Cíl: Prevence nadměrného spoléhání na krátkodobé zdroje.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Příklad stresového testu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Scénář: Výpadek 20 % depozit během jednoho týdne.</a:t>
            </a:r>
          </a:p>
          <a:p>
            <a:r>
              <a:t>• Dopad na likvidní rezervy a schopnost splácet závazky.</a:t>
            </a:r>
          </a:p>
          <a:p>
            <a:r>
              <a:t>• Výsledek: Nutnost aktivace mezibankovního financování.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Diverzifikace zdrojů financování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Snížení závislosti na jednom zdroji financování.</a:t>
            </a:r>
          </a:p>
          <a:p>
            <a:r>
              <a:t>• Využití různých nástrojů: mezibankovní půjčky, emise dluhopisů, depozita.</a:t>
            </a:r>
          </a:p>
          <a:p>
            <a:r>
              <a:t>• Význam diverzifikace pro zmírnění rizik.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Historický příklad selhání řízení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Pád Lehman Brothers v roce 2008:</a:t>
            </a:r>
          </a:p>
          <a:p>
            <a:r>
              <a:t>  - Nedostatečné likvidní rezervy.</a:t>
            </a:r>
          </a:p>
          <a:p>
            <a:r>
              <a:t>  - Závislost na krátkodobých zdrojích.</a:t>
            </a:r>
          </a:p>
          <a:p>
            <a:r>
              <a:t>  - Panika na trhu vedla k masivnímu výběru depozit.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Likvidní aktiva a jejich struktura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Hotovost.</a:t>
            </a:r>
          </a:p>
          <a:p>
            <a:r>
              <a:t>• Státní dluhopisy.</a:t>
            </a:r>
          </a:p>
          <a:p>
            <a:r>
              <a:t>• Další aktiva rychle směnitelná na hotovost.</a:t>
            </a:r>
          </a:p>
          <a:p>
            <a:r>
              <a:t>• Likvidní aktiva musí být snadno dostupná a nízkoriziková.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Regulace a implementace Basel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Regulační orgány vyžadují implementaci Basel III ve všech bankách.</a:t>
            </a:r>
          </a:p>
          <a:p>
            <a:r>
              <a:t>• Monitorování ukazatelů LCR a NSFR.</a:t>
            </a:r>
          </a:p>
          <a:p>
            <a:r>
              <a:t>• Pokuty a omezení pro neplnění regulačních požadavků.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Strategie pro zlepšení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Zvýšení likvidních rezerv.</a:t>
            </a:r>
          </a:p>
          <a:p>
            <a:r>
              <a:t>• Snížení nesouladu splatností aktiv a pasiv.</a:t>
            </a:r>
          </a:p>
          <a:p>
            <a:r>
              <a:t>• Aktivní řízení finančních toků a plánování.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Příklad plánování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Den 1: Odliv 10 % depozit, vyžaduje použití rezerv.</a:t>
            </a:r>
          </a:p>
          <a:p>
            <a:r>
              <a:t>• Den 2: Aktivace nouzového financování.</a:t>
            </a:r>
          </a:p>
          <a:p>
            <a:r>
              <a:t>• Výsledek: Plánované kroky minimalizují riziko.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9B64C-262E-4F86-9CA1-9C4DE601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A4EB1F-345B-4C5C-BE46-0D72C6C2E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https://www.youtube.com/watch?v=54KCjLe1Fq4</a:t>
            </a:r>
            <a:endParaRPr lang="cs-CZ" dirty="0"/>
          </a:p>
          <a:p>
            <a:pPr marL="0" indent="0">
              <a:buNone/>
            </a:pPr>
            <a:r>
              <a:rPr lang="cs-CZ" b="1" dirty="0" err="1"/>
              <a:t>Liquidity</a:t>
            </a:r>
            <a:r>
              <a:rPr lang="cs-CZ" b="1" dirty="0"/>
              <a:t> Risk </a:t>
            </a:r>
            <a:r>
              <a:rPr lang="cs-CZ" b="1" dirty="0" err="1"/>
              <a:t>Explained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</a:t>
            </a:r>
            <a:r>
              <a:rPr lang="cs-CZ">
                <a:hlinkClick r:id="rId3"/>
              </a:rPr>
              <a:t>=phdvDakY4yM</a:t>
            </a:r>
            <a:endParaRPr lang="cs-CZ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b="1" dirty="0"/>
              <a:t>Liquidity Risk Management in Banking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128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Výhody efektivního řízení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Stabilita banky během tržních šoků.</a:t>
            </a:r>
          </a:p>
          <a:p>
            <a:r>
              <a:t>• Lepší důvěra klientů a investorů.</a:t>
            </a:r>
          </a:p>
          <a:p>
            <a:r>
              <a:t>• Schopnost plnit regulatorní požadavky.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Závěrečná shrnutí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Riziko likvidity je zásadní výzvou pro banky.</a:t>
            </a:r>
          </a:p>
          <a:p>
            <a:r>
              <a:t>• Efektivní řízení zvyšuje stabilitu a odolnost.</a:t>
            </a:r>
          </a:p>
          <a:p>
            <a:r>
              <a:t>• Klíčová je implementace Basel III a proaktivní strategie.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E83F5-FC89-4503-BC85-F234C801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4F71C-42FA-4662-AC0E-987992AE5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91398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Úvod do rizika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Riziko likvidity označuje schopnost banky splnit své závazky včas.</a:t>
            </a:r>
          </a:p>
          <a:p>
            <a:r>
              <a:t>• Banky čelí tomuto riziku kvůli nesouladu mezi aktivy a pasivy.</a:t>
            </a:r>
          </a:p>
          <a:p>
            <a:r>
              <a:t>• Zásadní význam má efektivní řízení likvidity, které snižuje dopad krizí.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Charakteristika rizika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Operativní likvidita: pokrytí krátkodobých závazků.</a:t>
            </a:r>
          </a:p>
          <a:p>
            <a:r>
              <a:t>• Strukturální likvidita: dlouhodobý soulad mezi zdroji a závazky.</a:t>
            </a:r>
          </a:p>
          <a:p>
            <a:r>
              <a:t>• Tržní likvidita: schopnost prodávat aktiva bez významných ztrát.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Likvidní gap a jeho význam</a:t>
            </a:r>
          </a:p>
        </p:txBody>
      </p:sp>
      <p:pic>
        <p:nvPicPr>
          <p:cNvPr id="3" name="Picture 2" descr="likvidni_gap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6858000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029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Graf znázorňuje vývoj likvidního gapu během 12 měsíců. Gap je rozdíl mezi likvidními aktivy a splatnými závazky. Pokles gapu signalizuje zvyšující se riziko nedostatku likvidity.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Nástroje řízení rizika likvidity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Likvidní rezervy: Držení aktiv, která lze rychle zpeněžit.</a:t>
            </a:r>
          </a:p>
          <a:p>
            <a:r>
              <a:t>• Plánování likvidity: Projekce cash flow na denní bázi.</a:t>
            </a:r>
          </a:p>
          <a:p>
            <a:r>
              <a:t>• Stresové testy: Simulace výpadků zdrojů financování.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Likvidní rezervy - detailní pohled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044005"/>
            <a:ext cx="803656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2800" dirty="0" err="1"/>
              <a:t>Likvidní</a:t>
            </a:r>
            <a:r>
              <a:rPr sz="2800" dirty="0"/>
              <a:t> </a:t>
            </a:r>
            <a:r>
              <a:rPr sz="2800" dirty="0" err="1"/>
              <a:t>rezervy</a:t>
            </a:r>
            <a:r>
              <a:rPr sz="2800" dirty="0"/>
              <a:t> </a:t>
            </a:r>
            <a:r>
              <a:rPr sz="2800" dirty="0" err="1"/>
              <a:t>zahrnují</a:t>
            </a:r>
            <a:r>
              <a:rPr sz="2800" dirty="0"/>
              <a:t> </a:t>
            </a:r>
            <a:r>
              <a:rPr sz="2800" dirty="0" err="1"/>
              <a:t>hotovost</a:t>
            </a:r>
            <a:r>
              <a:rPr sz="2800" dirty="0"/>
              <a:t>, </a:t>
            </a:r>
            <a:r>
              <a:rPr sz="2800" dirty="0" err="1"/>
              <a:t>krátkodobé</a:t>
            </a:r>
            <a:r>
              <a:rPr sz="2800" dirty="0"/>
              <a:t> </a:t>
            </a:r>
            <a:r>
              <a:rPr sz="2800" dirty="0" err="1"/>
              <a:t>cenné</a:t>
            </a:r>
            <a:r>
              <a:rPr sz="2800" dirty="0"/>
              <a:t> </a:t>
            </a:r>
            <a:r>
              <a:rPr sz="2800" dirty="0" err="1"/>
              <a:t>papíry</a:t>
            </a:r>
            <a:r>
              <a:rPr sz="2800" dirty="0"/>
              <a:t> a </a:t>
            </a:r>
            <a:r>
              <a:rPr sz="2800" dirty="0" err="1"/>
              <a:t>další</a:t>
            </a:r>
            <a:r>
              <a:rPr sz="2800" dirty="0"/>
              <a:t> </a:t>
            </a:r>
            <a:r>
              <a:rPr sz="2800" dirty="0" err="1"/>
              <a:t>snadno</a:t>
            </a:r>
            <a:r>
              <a:rPr sz="2800" dirty="0"/>
              <a:t> </a:t>
            </a:r>
            <a:r>
              <a:rPr sz="2800" dirty="0" err="1"/>
              <a:t>zpeněžitelná</a:t>
            </a:r>
            <a:r>
              <a:rPr sz="2800" dirty="0"/>
              <a:t> </a:t>
            </a:r>
            <a:r>
              <a:rPr sz="2800" dirty="0" err="1"/>
              <a:t>aktiva</a:t>
            </a:r>
            <a:r>
              <a:rPr sz="2800" dirty="0"/>
              <a:t>. </a:t>
            </a:r>
            <a:r>
              <a:rPr sz="2800" dirty="0" err="1"/>
              <a:t>Jejich</a:t>
            </a:r>
            <a:r>
              <a:rPr sz="2800" dirty="0"/>
              <a:t> </a:t>
            </a:r>
            <a:r>
              <a:rPr sz="2800" dirty="0" err="1"/>
              <a:t>výše</a:t>
            </a:r>
            <a:r>
              <a:rPr sz="2800" dirty="0"/>
              <a:t> </a:t>
            </a:r>
            <a:r>
              <a:rPr sz="2800" dirty="0" err="1"/>
              <a:t>závisí</a:t>
            </a:r>
            <a:r>
              <a:rPr sz="2800" dirty="0"/>
              <a:t> </a:t>
            </a:r>
            <a:r>
              <a:rPr sz="2800" dirty="0" err="1"/>
              <a:t>na</a:t>
            </a:r>
            <a:r>
              <a:rPr sz="2800" dirty="0"/>
              <a:t> </a:t>
            </a:r>
            <a:r>
              <a:rPr sz="2800" dirty="0" err="1"/>
              <a:t>regulaci</a:t>
            </a:r>
            <a:r>
              <a:rPr sz="2800" dirty="0"/>
              <a:t> a </a:t>
            </a:r>
            <a:r>
              <a:rPr sz="2800" dirty="0" err="1"/>
              <a:t>strategii</a:t>
            </a:r>
            <a:r>
              <a:rPr sz="2800" dirty="0"/>
              <a:t> </a:t>
            </a:r>
            <a:r>
              <a:rPr sz="2800" dirty="0" err="1"/>
              <a:t>banky</a:t>
            </a:r>
            <a:r>
              <a:rPr sz="2800" dirty="0"/>
              <a:t>. </a:t>
            </a:r>
            <a:r>
              <a:rPr sz="2800" dirty="0" err="1"/>
              <a:t>Příklad</a:t>
            </a:r>
            <a:r>
              <a:rPr sz="2800" dirty="0"/>
              <a:t>: </a:t>
            </a:r>
            <a:r>
              <a:rPr sz="2800" dirty="0" err="1"/>
              <a:t>Rezervy</a:t>
            </a:r>
            <a:r>
              <a:rPr sz="2800" dirty="0"/>
              <a:t> </a:t>
            </a:r>
            <a:r>
              <a:rPr sz="2800" dirty="0" err="1"/>
              <a:t>pokrývající</a:t>
            </a:r>
            <a:r>
              <a:rPr sz="2800" dirty="0"/>
              <a:t> 30denní </a:t>
            </a:r>
            <a:r>
              <a:rPr sz="2800" dirty="0" err="1"/>
              <a:t>výpadky</a:t>
            </a:r>
            <a:r>
              <a:rPr sz="2800" dirty="0"/>
              <a:t> </a:t>
            </a:r>
            <a:r>
              <a:rPr sz="2800" dirty="0" err="1"/>
              <a:t>příjmů</a:t>
            </a:r>
            <a:r>
              <a:rPr sz="28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Stresové testy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Identifikace scénářů, které mohou ohrozit likviditu banky.</a:t>
            </a:r>
          </a:p>
          <a:p>
            <a:r>
              <a:t>• Testování výpadků zdrojů, jako je odliv vkladů nebo omezení přístupu k mezibankovnímu trhu.</a:t>
            </a:r>
          </a:p>
          <a:p>
            <a:r>
              <a:t>• Výsledky pomáhají zlepšit plánování a strategii banky.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Basel III - LCR (Liquidity Coverage Ratio)</a:t>
            </a:r>
          </a:p>
        </p:txBody>
      </p:sp>
      <p:pic>
        <p:nvPicPr>
          <p:cNvPr id="3" name="Picture 2" descr="lcr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6858000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029200"/>
            <a:ext cx="760932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dirty="0"/>
              <a:t>Graf </a:t>
            </a:r>
            <a:r>
              <a:rPr dirty="0" err="1"/>
              <a:t>ukazuje</a:t>
            </a:r>
            <a:r>
              <a:rPr dirty="0"/>
              <a:t> </a:t>
            </a:r>
            <a:r>
              <a:rPr dirty="0" err="1"/>
              <a:t>požadované</a:t>
            </a:r>
            <a:r>
              <a:rPr dirty="0"/>
              <a:t> </a:t>
            </a:r>
            <a:r>
              <a:rPr dirty="0" err="1"/>
              <a:t>hodnoty</a:t>
            </a:r>
            <a:r>
              <a:rPr dirty="0"/>
              <a:t> LCR </a:t>
            </a:r>
            <a:r>
              <a:rPr dirty="0" err="1"/>
              <a:t>podle</a:t>
            </a:r>
            <a:r>
              <a:rPr dirty="0"/>
              <a:t> Basel III </a:t>
            </a:r>
            <a:r>
              <a:rPr dirty="0" err="1"/>
              <a:t>během</a:t>
            </a:r>
            <a:r>
              <a:rPr dirty="0"/>
              <a:t> </a:t>
            </a:r>
            <a:r>
              <a:rPr dirty="0" err="1"/>
              <a:t>roku</a:t>
            </a:r>
            <a:r>
              <a:rPr dirty="0"/>
              <a:t>.</a:t>
            </a:r>
            <a:endParaRPr lang="cs-CZ" dirty="0"/>
          </a:p>
          <a:p>
            <a:r>
              <a:rPr dirty="0"/>
              <a:t> </a:t>
            </a:r>
            <a:r>
              <a:rPr dirty="0" err="1"/>
              <a:t>Banky</a:t>
            </a:r>
            <a:r>
              <a:rPr dirty="0"/>
              <a:t>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minimálně</a:t>
            </a:r>
            <a:r>
              <a:rPr dirty="0"/>
              <a:t> 100% LCR, </a:t>
            </a:r>
            <a:r>
              <a:rPr dirty="0" err="1"/>
              <a:t>což</a:t>
            </a:r>
            <a:r>
              <a:rPr dirty="0"/>
              <a:t> </a:t>
            </a:r>
            <a:r>
              <a:rPr dirty="0" err="1"/>
              <a:t>znamená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likvidní</a:t>
            </a:r>
            <a:r>
              <a:rPr dirty="0"/>
              <a:t> </a:t>
            </a:r>
            <a:r>
              <a:rPr dirty="0" err="1"/>
              <a:t>aktiva</a:t>
            </a:r>
            <a:r>
              <a:rPr dirty="0"/>
              <a:t> </a:t>
            </a:r>
            <a:r>
              <a:rPr dirty="0" err="1"/>
              <a:t>pokrývají</a:t>
            </a:r>
            <a:r>
              <a:rPr dirty="0"/>
              <a:t> </a:t>
            </a:r>
            <a:endParaRPr lang="cs-CZ" dirty="0"/>
          </a:p>
          <a:p>
            <a:r>
              <a:rPr dirty="0"/>
              <a:t>30denní </a:t>
            </a:r>
            <a:r>
              <a:rPr dirty="0" err="1"/>
              <a:t>odliv</a:t>
            </a:r>
            <a:r>
              <a:rPr dirty="0"/>
              <a:t> </a:t>
            </a:r>
            <a:r>
              <a:rPr dirty="0" err="1"/>
              <a:t>závazků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662</Words>
  <Application>Microsoft Office PowerPoint</Application>
  <PresentationFormat>Předvádění na obrazovce (4:3)</PresentationFormat>
  <Paragraphs>83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Riziko likvidity v bankovnictví</vt:lpstr>
      <vt:lpstr>Videa</vt:lpstr>
      <vt:lpstr>Úvod do rizika likvidity</vt:lpstr>
      <vt:lpstr>Charakteristika rizika likvidity</vt:lpstr>
      <vt:lpstr>Likvidní gap a jeho význam</vt:lpstr>
      <vt:lpstr>Nástroje řízení rizika likvidity</vt:lpstr>
      <vt:lpstr>Likvidní rezervy - detailní pohled</vt:lpstr>
      <vt:lpstr>Stresové testy</vt:lpstr>
      <vt:lpstr>Basel III - LCR (Liquidity Coverage Ratio)</vt:lpstr>
      <vt:lpstr>Význam řízení likvidity</vt:lpstr>
      <vt:lpstr>Role centrální banky</vt:lpstr>
      <vt:lpstr>Basel III - NSFR (Net Stable Funding Ratio)</vt:lpstr>
      <vt:lpstr>Příklad stresového testu</vt:lpstr>
      <vt:lpstr>Diverzifikace zdrojů financování</vt:lpstr>
      <vt:lpstr>Historický příklad selhání řízení likvidity</vt:lpstr>
      <vt:lpstr>Likvidní aktiva a jejich struktura</vt:lpstr>
      <vt:lpstr>Regulace a implementace Basel III</vt:lpstr>
      <vt:lpstr>Strategie pro zlepšení likvidity</vt:lpstr>
      <vt:lpstr>Příklad plánování likvidity</vt:lpstr>
      <vt:lpstr>Výhody efektivního řízení likvidity</vt:lpstr>
      <vt:lpstr>Závěrečná shrnutí</vt:lpstr>
      <vt:lpstr>Prezentace aplikace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 likvidity v bankovnictví</dc:title>
  <dc:subject/>
  <dc:creator>hla0079</dc:creator>
  <cp:keywords/>
  <dc:description>generated using python-pptx</dc:description>
  <cp:lastModifiedBy>Ing. Roman Hlawiczka, Ph.D.</cp:lastModifiedBy>
  <cp:revision>3</cp:revision>
  <dcterms:created xsi:type="dcterms:W3CDTF">2013-01-27T09:14:16Z</dcterms:created>
  <dcterms:modified xsi:type="dcterms:W3CDTF">2024-11-20T10:16:10Z</dcterms:modified>
  <cp:category/>
</cp:coreProperties>
</file>