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34"/>
  </p:notesMasterIdLst>
  <p:sldIdLst>
    <p:sldId id="256" r:id="rId5"/>
    <p:sldId id="257" r:id="rId6"/>
    <p:sldId id="290" r:id="rId7"/>
    <p:sldId id="303" r:id="rId8"/>
    <p:sldId id="297" r:id="rId9"/>
    <p:sldId id="298" r:id="rId10"/>
    <p:sldId id="291" r:id="rId11"/>
    <p:sldId id="319" r:id="rId12"/>
    <p:sldId id="321" r:id="rId13"/>
    <p:sldId id="317" r:id="rId14"/>
    <p:sldId id="318" r:id="rId15"/>
    <p:sldId id="314" r:id="rId16"/>
    <p:sldId id="315" r:id="rId17"/>
    <p:sldId id="304" r:id="rId18"/>
    <p:sldId id="316" r:id="rId19"/>
    <p:sldId id="307" r:id="rId20"/>
    <p:sldId id="308" r:id="rId21"/>
    <p:sldId id="296" r:id="rId22"/>
    <p:sldId id="306" r:id="rId23"/>
    <p:sldId id="305" r:id="rId24"/>
    <p:sldId id="312" r:id="rId25"/>
    <p:sldId id="313" r:id="rId26"/>
    <p:sldId id="292" r:id="rId27"/>
    <p:sldId id="300" r:id="rId28"/>
    <p:sldId id="311" r:id="rId29"/>
    <p:sldId id="299" r:id="rId30"/>
    <p:sldId id="310" r:id="rId31"/>
    <p:sldId id="263" r:id="rId32"/>
    <p:sldId id="309" r:id="rId33"/>
  </p:sldIdLst>
  <p:sldSz cx="9144000" cy="5143500" type="screen16x9"/>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307871"/>
    <a:srgbClr val="9F2B2B"/>
    <a:srgbClr val="981E3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Styl Středně sytá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5940675A-B579-460E-94D1-54222C63F5DA}" styleName="Bez stylu, mřížka tabulky">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Styl Světlá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7E9639D4-E3E2-4D34-9284-5A2195B3D0D7}" styleName="Styl Světlá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22" autoAdjust="0"/>
    <p:restoredTop sz="94660"/>
  </p:normalViewPr>
  <p:slideViewPr>
    <p:cSldViewPr>
      <p:cViewPr varScale="1">
        <p:scale>
          <a:sx n="101" d="100"/>
          <a:sy n="101" d="100"/>
        </p:scale>
        <p:origin x="132" y="798"/>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3" Type="http://schemas.openxmlformats.org/officeDocument/2006/relationships/package" Target="../embeddings/List_aplikace_Microsoft_Excel.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cap="all" baseline="0">
                <a:solidFill>
                  <a:schemeClr val="tx1">
                    <a:lumMod val="65000"/>
                    <a:lumOff val="35000"/>
                  </a:schemeClr>
                </a:solidFill>
                <a:latin typeface="+mn-lt"/>
                <a:ea typeface="+mn-ea"/>
                <a:cs typeface="+mn-cs"/>
              </a:defRPr>
            </a:pPr>
            <a:r>
              <a:rPr lang="cs-CZ" dirty="0"/>
              <a:t>E-</a:t>
            </a:r>
            <a:r>
              <a:rPr lang="cs-CZ" dirty="0" err="1"/>
              <a:t>commerce</a:t>
            </a:r>
            <a:r>
              <a:rPr lang="cs-CZ" dirty="0"/>
              <a:t> </a:t>
            </a:r>
            <a:r>
              <a:rPr lang="cs-CZ" dirty="0" err="1"/>
              <a:t>tools</a:t>
            </a:r>
            <a:endParaRPr lang="en-US" dirty="0"/>
          </a:p>
        </c:rich>
      </c:tx>
      <c:layout>
        <c:manualLayout>
          <c:xMode val="edge"/>
          <c:yMode val="edge"/>
          <c:x val="0.12946633776547742"/>
          <c:y val="7.3901335897573915E-3"/>
        </c:manualLayout>
      </c:layout>
      <c:overlay val="0"/>
      <c:spPr>
        <a:noFill/>
        <a:ln>
          <a:noFill/>
        </a:ln>
        <a:effectLst/>
      </c:spPr>
      <c:txPr>
        <a:bodyPr rot="0" spcFirstLastPara="1" vertOverflow="ellipsis" vert="horz" wrap="square" anchor="ctr" anchorCtr="1"/>
        <a:lstStyle/>
        <a:p>
          <a:pPr>
            <a:defRPr sz="2128" b="1" i="0" u="none" strike="noStrike" kern="1200" cap="all" baseline="0">
              <a:solidFill>
                <a:schemeClr val="tx1">
                  <a:lumMod val="65000"/>
                  <a:lumOff val="35000"/>
                </a:schemeClr>
              </a:solidFill>
              <a:latin typeface="+mn-lt"/>
              <a:ea typeface="+mn-ea"/>
              <a:cs typeface="+mn-cs"/>
            </a:defRPr>
          </a:pPr>
          <a:endParaRPr lang="cs-CZ"/>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List1!$B$1</c:f>
              <c:strCache>
                <c:ptCount val="1"/>
                <c:pt idx="0">
                  <c:v>Prodej</c:v>
                </c:pt>
              </c:strCache>
            </c:strRef>
          </c:tx>
          <c:dPt>
            <c:idx val="0"/>
            <c:bubble3D val="0"/>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1-E05F-4DEE-9DA4-4CE9A83AFA39}"/>
              </c:ext>
            </c:extLst>
          </c:dPt>
          <c:dPt>
            <c:idx val="1"/>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3-E05F-4DEE-9DA4-4CE9A83AFA39}"/>
              </c:ext>
            </c:extLst>
          </c:dPt>
          <c:dPt>
            <c:idx val="2"/>
            <c:bubble3D val="0"/>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5-E05F-4DEE-9DA4-4CE9A83AFA39}"/>
              </c:ext>
            </c:extLst>
          </c:dPt>
          <c:dLbls>
            <c:dLbl>
              <c:idx val="0"/>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r>
                      <a:rPr lang="en-US" dirty="0"/>
                      <a:t>commercial</a:t>
                    </a:r>
                    <a:r>
                      <a:rPr lang="en-US" baseline="0" dirty="0"/>
                      <a:t>
</a:t>
                    </a:r>
                    <a:fld id="{B100BF94-1631-4647-BA14-613B989B5B72}" type="PERCENTAGE">
                      <a:rPr lang="en-US" baseline="0"/>
                      <a:pPr>
                        <a:defRPr/>
                      </a:pPr>
                      <a:t>[PROCENTO]</a:t>
                    </a:fld>
                    <a:endParaRPr lang="en-US" baseline="0" dirty="0"/>
                  </a:p>
                </c:rich>
              </c:tx>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cs-CZ"/>
                </a:p>
              </c:txPr>
              <c:dLblPos val="outEnd"/>
              <c:showLegendKey val="0"/>
              <c:showVal val="0"/>
              <c:showCatName val="1"/>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1-E05F-4DEE-9DA4-4CE9A83AFA39}"/>
                </c:ext>
              </c:extLst>
            </c:dLbl>
            <c:dLbl>
              <c:idx val="1"/>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2"/>
                      </a:solidFill>
                      <a:latin typeface="+mn-lt"/>
                      <a:ea typeface="+mn-ea"/>
                      <a:cs typeface="+mn-cs"/>
                    </a:defRPr>
                  </a:pPr>
                  <a:endParaRPr lang="cs-CZ"/>
                </a:p>
              </c:txPr>
              <c:dLblPos val="outEnd"/>
              <c:showLegendKey val="0"/>
              <c:showVal val="0"/>
              <c:showCatName val="1"/>
              <c:showSerName val="0"/>
              <c:showPercent val="1"/>
              <c:showBubbleSize val="0"/>
              <c:extLst>
                <c:ext xmlns:c16="http://schemas.microsoft.com/office/drawing/2014/chart" uri="{C3380CC4-5D6E-409C-BE32-E72D297353CC}">
                  <c16:uniqueId val="{00000003-E05F-4DEE-9DA4-4CE9A83AFA39}"/>
                </c:ext>
              </c:extLst>
            </c:dLbl>
            <c:dLbl>
              <c:idx val="2"/>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r>
                      <a:rPr lang="en-US" dirty="0"/>
                      <a:t>others</a:t>
                    </a:r>
                    <a:r>
                      <a:rPr lang="en-US" baseline="0" dirty="0"/>
                      <a:t>
</a:t>
                    </a:r>
                    <a:fld id="{D394EB51-D2F4-4A2C-BC1B-983AAA28258F}" type="PERCENTAGE">
                      <a:rPr lang="en-US" baseline="0" dirty="0"/>
                      <a:pPr>
                        <a:defRPr>
                          <a:solidFill>
                            <a:schemeClr val="accent1"/>
                          </a:solidFill>
                        </a:defRPr>
                      </a:pPr>
                      <a:t>[PROCENTO]</a:t>
                    </a:fld>
                    <a:endParaRPr lang="en-US" baseline="0" dirty="0"/>
                  </a:p>
                </c:rich>
              </c:tx>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cs-CZ"/>
                </a:p>
              </c:txPr>
              <c:dLblPos val="outEnd"/>
              <c:showLegendKey val="0"/>
              <c:showVal val="0"/>
              <c:showCatName val="1"/>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5-E05F-4DEE-9DA4-4CE9A83AFA39}"/>
                </c:ext>
              </c:extLst>
            </c:dLbl>
            <c:spPr>
              <a:noFill/>
              <a:ln>
                <a:noFill/>
              </a:ln>
              <a:effectLst/>
            </c:sp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List1!$A$2:$A$4</c:f>
              <c:strCache>
                <c:ptCount val="3"/>
                <c:pt idx="0">
                  <c:v>komerční</c:v>
                </c:pt>
                <c:pt idx="1">
                  <c:v>opensource</c:v>
                </c:pt>
                <c:pt idx="2">
                  <c:v>ostatní</c:v>
                </c:pt>
              </c:strCache>
            </c:strRef>
          </c:cat>
          <c:val>
            <c:numRef>
              <c:f>List1!$B$2:$B$4</c:f>
              <c:numCache>
                <c:formatCode>General</c:formatCode>
                <c:ptCount val="3"/>
                <c:pt idx="0">
                  <c:v>62</c:v>
                </c:pt>
                <c:pt idx="1">
                  <c:v>34</c:v>
                </c:pt>
                <c:pt idx="2">
                  <c:v>4</c:v>
                </c:pt>
              </c:numCache>
            </c:numRef>
          </c:val>
          <c:extLst>
            <c:ext xmlns:c16="http://schemas.microsoft.com/office/drawing/2014/chart" uri="{C3380CC4-5D6E-409C-BE32-E72D297353CC}">
              <c16:uniqueId val="{00000006-E05F-4DEE-9DA4-4CE9A83AFA39}"/>
            </c:ext>
          </c:extLst>
        </c:ser>
        <c:dLbls>
          <c:dLblPos val="outEnd"/>
          <c:showLegendKey val="0"/>
          <c:showVal val="0"/>
          <c:showCatName val="1"/>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cs-CZ"/>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6097986-0C26-47DE-8982-7AD2B6842259}" type="datetimeFigureOut">
              <a:rPr lang="cs-CZ" smtClean="0"/>
              <a:t>28.09.2024</a:t>
            </a:fld>
            <a:endParaRPr lang="cs-CZ"/>
          </a:p>
        </p:txBody>
      </p:sp>
      <p:sp>
        <p:nvSpPr>
          <p:cNvPr id="4" name="Zástupný symbol pro obrázek snímku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DD4000A-37E1-4D72-B31A-77993FD77D47}" type="slidenum">
              <a:rPr lang="cs-CZ" smtClean="0"/>
              <a:t>‹#›</a:t>
            </a:fld>
            <a:endParaRPr lang="cs-CZ"/>
          </a:p>
        </p:txBody>
      </p:sp>
    </p:spTree>
    <p:extLst>
      <p:ext uri="{BB962C8B-B14F-4D97-AF65-F5344CB8AC3E}">
        <p14:creationId xmlns:p14="http://schemas.microsoft.com/office/powerpoint/2010/main" val="22974456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a:t>
            </a:fld>
            <a:endParaRPr lang="cs-CZ"/>
          </a:p>
        </p:txBody>
      </p:sp>
    </p:spTree>
    <p:extLst>
      <p:ext uri="{BB962C8B-B14F-4D97-AF65-F5344CB8AC3E}">
        <p14:creationId xmlns:p14="http://schemas.microsoft.com/office/powerpoint/2010/main" val="3310261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11</a:t>
            </a:fld>
            <a:endParaRPr lang="cs-CZ"/>
          </a:p>
        </p:txBody>
      </p:sp>
    </p:spTree>
    <p:extLst>
      <p:ext uri="{BB962C8B-B14F-4D97-AF65-F5344CB8AC3E}">
        <p14:creationId xmlns:p14="http://schemas.microsoft.com/office/powerpoint/2010/main" val="756077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12</a:t>
            </a:fld>
            <a:endParaRPr lang="cs-CZ"/>
          </a:p>
        </p:txBody>
      </p:sp>
    </p:spTree>
    <p:extLst>
      <p:ext uri="{BB962C8B-B14F-4D97-AF65-F5344CB8AC3E}">
        <p14:creationId xmlns:p14="http://schemas.microsoft.com/office/powerpoint/2010/main" val="17264395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13</a:t>
            </a:fld>
            <a:endParaRPr lang="cs-CZ"/>
          </a:p>
        </p:txBody>
      </p:sp>
    </p:spTree>
    <p:extLst>
      <p:ext uri="{BB962C8B-B14F-4D97-AF65-F5344CB8AC3E}">
        <p14:creationId xmlns:p14="http://schemas.microsoft.com/office/powerpoint/2010/main" val="31569936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14</a:t>
            </a:fld>
            <a:endParaRPr lang="cs-CZ"/>
          </a:p>
        </p:txBody>
      </p:sp>
    </p:spTree>
    <p:extLst>
      <p:ext uri="{BB962C8B-B14F-4D97-AF65-F5344CB8AC3E}">
        <p14:creationId xmlns:p14="http://schemas.microsoft.com/office/powerpoint/2010/main" val="22526477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15</a:t>
            </a:fld>
            <a:endParaRPr lang="cs-CZ"/>
          </a:p>
        </p:txBody>
      </p:sp>
    </p:spTree>
    <p:extLst>
      <p:ext uri="{BB962C8B-B14F-4D97-AF65-F5344CB8AC3E}">
        <p14:creationId xmlns:p14="http://schemas.microsoft.com/office/powerpoint/2010/main" val="29597125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16</a:t>
            </a:fld>
            <a:endParaRPr lang="cs-CZ"/>
          </a:p>
        </p:txBody>
      </p:sp>
    </p:spTree>
    <p:extLst>
      <p:ext uri="{BB962C8B-B14F-4D97-AF65-F5344CB8AC3E}">
        <p14:creationId xmlns:p14="http://schemas.microsoft.com/office/powerpoint/2010/main" val="7102559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17</a:t>
            </a:fld>
            <a:endParaRPr lang="cs-CZ"/>
          </a:p>
        </p:txBody>
      </p:sp>
    </p:spTree>
    <p:extLst>
      <p:ext uri="{BB962C8B-B14F-4D97-AF65-F5344CB8AC3E}">
        <p14:creationId xmlns:p14="http://schemas.microsoft.com/office/powerpoint/2010/main" val="15461147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18</a:t>
            </a:fld>
            <a:endParaRPr lang="cs-CZ"/>
          </a:p>
        </p:txBody>
      </p:sp>
    </p:spTree>
    <p:extLst>
      <p:ext uri="{BB962C8B-B14F-4D97-AF65-F5344CB8AC3E}">
        <p14:creationId xmlns:p14="http://schemas.microsoft.com/office/powerpoint/2010/main" val="5334591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19</a:t>
            </a:fld>
            <a:endParaRPr lang="cs-CZ"/>
          </a:p>
        </p:txBody>
      </p:sp>
    </p:spTree>
    <p:extLst>
      <p:ext uri="{BB962C8B-B14F-4D97-AF65-F5344CB8AC3E}">
        <p14:creationId xmlns:p14="http://schemas.microsoft.com/office/powerpoint/2010/main" val="27271977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20</a:t>
            </a:fld>
            <a:endParaRPr lang="cs-CZ"/>
          </a:p>
        </p:txBody>
      </p:sp>
    </p:spTree>
    <p:extLst>
      <p:ext uri="{BB962C8B-B14F-4D97-AF65-F5344CB8AC3E}">
        <p14:creationId xmlns:p14="http://schemas.microsoft.com/office/powerpoint/2010/main" val="9558925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a:t>
            </a:fld>
            <a:endParaRPr lang="cs-CZ"/>
          </a:p>
        </p:txBody>
      </p:sp>
    </p:spTree>
    <p:extLst>
      <p:ext uri="{BB962C8B-B14F-4D97-AF65-F5344CB8AC3E}">
        <p14:creationId xmlns:p14="http://schemas.microsoft.com/office/powerpoint/2010/main" val="6064180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21</a:t>
            </a:fld>
            <a:endParaRPr lang="cs-CZ"/>
          </a:p>
        </p:txBody>
      </p:sp>
    </p:spTree>
    <p:extLst>
      <p:ext uri="{BB962C8B-B14F-4D97-AF65-F5344CB8AC3E}">
        <p14:creationId xmlns:p14="http://schemas.microsoft.com/office/powerpoint/2010/main" val="197113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22</a:t>
            </a:fld>
            <a:endParaRPr lang="cs-CZ"/>
          </a:p>
        </p:txBody>
      </p:sp>
    </p:spTree>
    <p:extLst>
      <p:ext uri="{BB962C8B-B14F-4D97-AF65-F5344CB8AC3E}">
        <p14:creationId xmlns:p14="http://schemas.microsoft.com/office/powerpoint/2010/main" val="4959772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23</a:t>
            </a:fld>
            <a:endParaRPr lang="cs-CZ"/>
          </a:p>
        </p:txBody>
      </p:sp>
    </p:spTree>
    <p:extLst>
      <p:ext uri="{BB962C8B-B14F-4D97-AF65-F5344CB8AC3E}">
        <p14:creationId xmlns:p14="http://schemas.microsoft.com/office/powerpoint/2010/main" val="261507920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24</a:t>
            </a:fld>
            <a:endParaRPr lang="cs-CZ"/>
          </a:p>
        </p:txBody>
      </p:sp>
    </p:spTree>
    <p:extLst>
      <p:ext uri="{BB962C8B-B14F-4D97-AF65-F5344CB8AC3E}">
        <p14:creationId xmlns:p14="http://schemas.microsoft.com/office/powerpoint/2010/main" val="187351670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25</a:t>
            </a:fld>
            <a:endParaRPr lang="cs-CZ"/>
          </a:p>
        </p:txBody>
      </p:sp>
    </p:spTree>
    <p:extLst>
      <p:ext uri="{BB962C8B-B14F-4D97-AF65-F5344CB8AC3E}">
        <p14:creationId xmlns:p14="http://schemas.microsoft.com/office/powerpoint/2010/main" val="374569887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26</a:t>
            </a:fld>
            <a:endParaRPr lang="cs-CZ"/>
          </a:p>
        </p:txBody>
      </p:sp>
    </p:spTree>
    <p:extLst>
      <p:ext uri="{BB962C8B-B14F-4D97-AF65-F5344CB8AC3E}">
        <p14:creationId xmlns:p14="http://schemas.microsoft.com/office/powerpoint/2010/main" val="36439127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27</a:t>
            </a:fld>
            <a:endParaRPr lang="cs-CZ"/>
          </a:p>
        </p:txBody>
      </p:sp>
    </p:spTree>
    <p:extLst>
      <p:ext uri="{BB962C8B-B14F-4D97-AF65-F5344CB8AC3E}">
        <p14:creationId xmlns:p14="http://schemas.microsoft.com/office/powerpoint/2010/main" val="16503210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4</a:t>
            </a:fld>
            <a:endParaRPr lang="cs-CZ"/>
          </a:p>
        </p:txBody>
      </p:sp>
    </p:spTree>
    <p:extLst>
      <p:ext uri="{BB962C8B-B14F-4D97-AF65-F5344CB8AC3E}">
        <p14:creationId xmlns:p14="http://schemas.microsoft.com/office/powerpoint/2010/main" val="13325514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5</a:t>
            </a:fld>
            <a:endParaRPr lang="cs-CZ"/>
          </a:p>
        </p:txBody>
      </p:sp>
    </p:spTree>
    <p:extLst>
      <p:ext uri="{BB962C8B-B14F-4D97-AF65-F5344CB8AC3E}">
        <p14:creationId xmlns:p14="http://schemas.microsoft.com/office/powerpoint/2010/main" val="24134092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6</a:t>
            </a:fld>
            <a:endParaRPr lang="cs-CZ"/>
          </a:p>
        </p:txBody>
      </p:sp>
    </p:spTree>
    <p:extLst>
      <p:ext uri="{BB962C8B-B14F-4D97-AF65-F5344CB8AC3E}">
        <p14:creationId xmlns:p14="http://schemas.microsoft.com/office/powerpoint/2010/main" val="12401823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7</a:t>
            </a:fld>
            <a:endParaRPr lang="cs-CZ"/>
          </a:p>
        </p:txBody>
      </p:sp>
    </p:spTree>
    <p:extLst>
      <p:ext uri="{BB962C8B-B14F-4D97-AF65-F5344CB8AC3E}">
        <p14:creationId xmlns:p14="http://schemas.microsoft.com/office/powerpoint/2010/main" val="36340090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8</a:t>
            </a:fld>
            <a:endParaRPr lang="cs-CZ"/>
          </a:p>
        </p:txBody>
      </p:sp>
    </p:spTree>
    <p:extLst>
      <p:ext uri="{BB962C8B-B14F-4D97-AF65-F5344CB8AC3E}">
        <p14:creationId xmlns:p14="http://schemas.microsoft.com/office/powerpoint/2010/main" val="17687651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9</a:t>
            </a:fld>
            <a:endParaRPr lang="cs-CZ"/>
          </a:p>
        </p:txBody>
      </p:sp>
    </p:spTree>
    <p:extLst>
      <p:ext uri="{BB962C8B-B14F-4D97-AF65-F5344CB8AC3E}">
        <p14:creationId xmlns:p14="http://schemas.microsoft.com/office/powerpoint/2010/main" val="29770901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10</a:t>
            </a:fld>
            <a:endParaRPr lang="cs-CZ"/>
          </a:p>
        </p:txBody>
      </p:sp>
    </p:spTree>
    <p:extLst>
      <p:ext uri="{BB962C8B-B14F-4D97-AF65-F5344CB8AC3E}">
        <p14:creationId xmlns:p14="http://schemas.microsoft.com/office/powerpoint/2010/main" val="11152276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ulní strana">
    <p:spTree>
      <p:nvGrpSpPr>
        <p:cNvPr id="1" name=""/>
        <p:cNvGrpSpPr/>
        <p:nvPr/>
      </p:nvGrpSpPr>
      <p:grpSpPr>
        <a:xfrm>
          <a:off x="0" y="0"/>
          <a:ext cx="0" cy="0"/>
          <a:chOff x="0" y="0"/>
          <a:chExt cx="0" cy="0"/>
        </a:xfrm>
      </p:grpSpPr>
    </p:spTree>
    <p:extLst>
      <p:ext uri="{BB962C8B-B14F-4D97-AF65-F5344CB8AC3E}">
        <p14:creationId xmlns:p14="http://schemas.microsoft.com/office/powerpoint/2010/main" val="39128808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ist - obecný">
    <p:spTree>
      <p:nvGrpSpPr>
        <p:cNvPr id="1" name=""/>
        <p:cNvGrpSpPr/>
        <p:nvPr/>
      </p:nvGrpSpPr>
      <p:grpSpPr>
        <a:xfrm>
          <a:off x="0" y="0"/>
          <a:ext cx="0" cy="0"/>
          <a:chOff x="0" y="0"/>
          <a:chExt cx="0" cy="0"/>
        </a:xfrm>
      </p:grpSpPr>
      <p:pic>
        <p:nvPicPr>
          <p:cNvPr id="10" name="Obrázek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55996" y="226939"/>
            <a:ext cx="956040" cy="745712"/>
          </a:xfrm>
          <a:prstGeom prst="rect">
            <a:avLst/>
          </a:prstGeom>
        </p:spPr>
      </p:pic>
      <p:sp>
        <p:nvSpPr>
          <p:cNvPr id="7" name="Nadpis 1"/>
          <p:cNvSpPr>
            <a:spLocks noGrp="1"/>
          </p:cNvSpPr>
          <p:nvPr>
            <p:ph type="title"/>
          </p:nvPr>
        </p:nvSpPr>
        <p:spPr>
          <a:xfrm>
            <a:off x="251520" y="195486"/>
            <a:ext cx="4536504" cy="507703"/>
          </a:xfrm>
          <a:prstGeom prst="rect">
            <a:avLst/>
          </a:prstGeom>
          <a:noFill/>
          <a:ln>
            <a:noFill/>
          </a:ln>
        </p:spPr>
        <p:txBody>
          <a:bodyPr anchor="t">
            <a:noAutofit/>
          </a:bodyPr>
          <a:lstStyle>
            <a:lvl1pPr algn="l">
              <a:defRPr sz="2400"/>
            </a:lvl1pPr>
          </a:lstStyle>
          <a:p>
            <a:pPr algn="l"/>
            <a:r>
              <a:rPr lang="cs-CZ" sz="2400" dirty="0">
                <a:solidFill>
                  <a:srgbClr val="981E3A"/>
                </a:solidFill>
                <a:latin typeface="Times New Roman" panose="02020603050405020304" pitchFamily="18" charset="0"/>
                <a:cs typeface="Times New Roman" panose="02020603050405020304" pitchFamily="18" charset="0"/>
              </a:rPr>
              <a:t>Název listu</a:t>
            </a:r>
          </a:p>
        </p:txBody>
      </p:sp>
      <p:cxnSp>
        <p:nvCxnSpPr>
          <p:cNvPr id="9" name="Přímá spojnice 8"/>
          <p:cNvCxnSpPr/>
          <p:nvPr userDrawn="1"/>
        </p:nvCxnSpPr>
        <p:spPr>
          <a:xfrm>
            <a:off x="251520" y="699542"/>
            <a:ext cx="7416824" cy="0"/>
          </a:xfrm>
          <a:prstGeom prst="line">
            <a:avLst/>
          </a:prstGeom>
          <a:ln w="9525" cmpd="sng">
            <a:solidFill>
              <a:srgbClr val="307871"/>
            </a:solidFill>
            <a:prstDash val="sysDot"/>
          </a:ln>
        </p:spPr>
        <p:style>
          <a:lnRef idx="1">
            <a:schemeClr val="accent2"/>
          </a:lnRef>
          <a:fillRef idx="0">
            <a:schemeClr val="accent2"/>
          </a:fillRef>
          <a:effectRef idx="0">
            <a:schemeClr val="accent2"/>
          </a:effectRef>
          <a:fontRef idx="minor">
            <a:schemeClr val="tx1"/>
          </a:fontRef>
        </p:style>
      </p:cxnSp>
      <p:cxnSp>
        <p:nvCxnSpPr>
          <p:cNvPr id="11" name="Přímá spojnice 10"/>
          <p:cNvCxnSpPr/>
          <p:nvPr userDrawn="1"/>
        </p:nvCxnSpPr>
        <p:spPr>
          <a:xfrm>
            <a:off x="251520" y="4731990"/>
            <a:ext cx="8660516" cy="0"/>
          </a:xfrm>
          <a:prstGeom prst="line">
            <a:avLst/>
          </a:prstGeom>
          <a:ln w="9525" cmpd="sng">
            <a:solidFill>
              <a:srgbClr val="307871"/>
            </a:solidFill>
            <a:prstDash val="sysDot"/>
          </a:ln>
        </p:spPr>
        <p:style>
          <a:lnRef idx="1">
            <a:schemeClr val="accent2"/>
          </a:lnRef>
          <a:fillRef idx="0">
            <a:schemeClr val="accent2"/>
          </a:fillRef>
          <a:effectRef idx="0">
            <a:schemeClr val="accent2"/>
          </a:effectRef>
          <a:fontRef idx="minor">
            <a:schemeClr val="tx1"/>
          </a:fontRef>
        </p:style>
      </p:cxnSp>
      <p:sp>
        <p:nvSpPr>
          <p:cNvPr id="19" name="Zástupný symbol pro zápatí 18"/>
          <p:cNvSpPr>
            <a:spLocks noGrp="1"/>
          </p:cNvSpPr>
          <p:nvPr>
            <p:ph type="ftr" sz="quarter" idx="11"/>
          </p:nvPr>
        </p:nvSpPr>
        <p:spPr>
          <a:xfrm>
            <a:off x="236240" y="4731990"/>
            <a:ext cx="2895600" cy="273844"/>
          </a:xfrm>
          <a:prstGeom prst="rect">
            <a:avLst/>
          </a:prstGeom>
        </p:spPr>
        <p:txBody>
          <a:bodyPr/>
          <a:lstStyle>
            <a:lvl1pPr algn="l">
              <a:defRPr sz="800">
                <a:solidFill>
                  <a:srgbClr val="307871"/>
                </a:solidFill>
              </a:defRPr>
            </a:lvl1pPr>
          </a:lstStyle>
          <a:p>
            <a:r>
              <a:rPr lang="cs-CZ" altLang="cs-CZ">
                <a:cs typeface="Times New Roman" panose="02020603050405020304" pitchFamily="18" charset="0"/>
              </a:rPr>
              <a:t>Prostor pro doplňující informace, poznámky</a:t>
            </a:r>
            <a:endParaRPr lang="cs-CZ" altLang="cs-CZ" dirty="0">
              <a:cs typeface="Times New Roman" panose="02020603050405020304" pitchFamily="18" charset="0"/>
            </a:endParaRPr>
          </a:p>
        </p:txBody>
      </p:sp>
      <p:sp>
        <p:nvSpPr>
          <p:cNvPr id="20" name="Zástupný symbol pro číslo snímku 19"/>
          <p:cNvSpPr>
            <a:spLocks noGrp="1"/>
          </p:cNvSpPr>
          <p:nvPr>
            <p:ph type="sldNum" sz="quarter" idx="12"/>
          </p:nvPr>
        </p:nvSpPr>
        <p:spPr>
          <a:xfrm>
            <a:off x="7812360" y="4731990"/>
            <a:ext cx="1080120" cy="273844"/>
          </a:xfrm>
          <a:prstGeom prst="rect">
            <a:avLst/>
          </a:prstGeom>
        </p:spPr>
        <p:txBody>
          <a:bodyPr/>
          <a:lstStyle>
            <a:lvl1pPr algn="r">
              <a:defRPr/>
            </a:lvl1pPr>
          </a:lstStyle>
          <a:p>
            <a:fld id="{560808B9-4D1F-4069-9EB9-CD8802008F4E}" type="slidenum">
              <a:rPr lang="cs-CZ" smtClean="0"/>
              <a:pPr/>
              <a:t>‹#›</a:t>
            </a:fld>
            <a:endParaRPr lang="cs-CZ" dirty="0"/>
          </a:p>
        </p:txBody>
      </p:sp>
    </p:spTree>
    <p:extLst>
      <p:ext uri="{BB962C8B-B14F-4D97-AF65-F5344CB8AC3E}">
        <p14:creationId xmlns:p14="http://schemas.microsoft.com/office/powerpoint/2010/main" val="8906028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rázdný list">
    <p:spTree>
      <p:nvGrpSpPr>
        <p:cNvPr id="1" name=""/>
        <p:cNvGrpSpPr/>
        <p:nvPr/>
      </p:nvGrpSpPr>
      <p:grpSpPr>
        <a:xfrm>
          <a:off x="0" y="0"/>
          <a:ext cx="0" cy="0"/>
          <a:chOff x="0" y="0"/>
          <a:chExt cx="0" cy="0"/>
        </a:xfrm>
      </p:grpSpPr>
    </p:spTree>
    <p:extLst>
      <p:ext uri="{BB962C8B-B14F-4D97-AF65-F5344CB8AC3E}">
        <p14:creationId xmlns:p14="http://schemas.microsoft.com/office/powerpoint/2010/main" val="111682045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388454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délník 6"/>
          <p:cNvSpPr/>
          <p:nvPr/>
        </p:nvSpPr>
        <p:spPr>
          <a:xfrm>
            <a:off x="251520" y="267494"/>
            <a:ext cx="561662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2" name="Nadpis 1"/>
          <p:cNvSpPr>
            <a:spLocks noGrp="1"/>
          </p:cNvSpPr>
          <p:nvPr>
            <p:ph type="ctrTitle" idx="4294967295"/>
          </p:nvPr>
        </p:nvSpPr>
        <p:spPr>
          <a:xfrm>
            <a:off x="467544" y="699542"/>
            <a:ext cx="5400600" cy="2160240"/>
          </a:xfrm>
          <a:prstGeom prst="rect">
            <a:avLst/>
          </a:prstGeom>
        </p:spPr>
        <p:txBody>
          <a:bodyPr anchor="t">
            <a:normAutofit/>
          </a:bodyPr>
          <a:lstStyle/>
          <a:p>
            <a:pPr algn="l"/>
            <a:r>
              <a:rPr lang="en-US" sz="4000" b="1" dirty="0">
                <a:solidFill>
                  <a:schemeClr val="bg1"/>
                </a:solidFill>
                <a:latin typeface="Times New Roman" panose="02020603050405020304" pitchFamily="18" charset="0"/>
                <a:cs typeface="Times New Roman" panose="02020603050405020304" pitchFamily="18" charset="0"/>
              </a:rPr>
              <a:t>Overview of </a:t>
            </a:r>
            <a:r>
              <a:rPr lang="cs-CZ" sz="4000" b="1" dirty="0">
                <a:solidFill>
                  <a:schemeClr val="bg1"/>
                </a:solidFill>
                <a:latin typeface="Times New Roman" panose="02020603050405020304" pitchFamily="18" charset="0"/>
                <a:cs typeface="Times New Roman" panose="02020603050405020304" pitchFamily="18" charset="0"/>
              </a:rPr>
              <a:t/>
            </a:r>
            <a:br>
              <a:rPr lang="cs-CZ" sz="4000" b="1" dirty="0">
                <a:solidFill>
                  <a:schemeClr val="bg1"/>
                </a:solidFill>
                <a:latin typeface="Times New Roman" panose="02020603050405020304" pitchFamily="18" charset="0"/>
                <a:cs typeface="Times New Roman" panose="02020603050405020304" pitchFamily="18" charset="0"/>
              </a:rPr>
            </a:br>
            <a:r>
              <a:rPr lang="en-US" sz="4000" b="1" dirty="0">
                <a:solidFill>
                  <a:schemeClr val="bg1"/>
                </a:solidFill>
                <a:latin typeface="Times New Roman" panose="02020603050405020304" pitchFamily="18" charset="0"/>
                <a:cs typeface="Times New Roman" panose="02020603050405020304" pitchFamily="18" charset="0"/>
              </a:rPr>
              <a:t>e-commerce in Czechia</a:t>
            </a:r>
          </a:p>
        </p:txBody>
      </p:sp>
      <p:sp>
        <p:nvSpPr>
          <p:cNvPr id="9" name="Podnadpis 2"/>
          <p:cNvSpPr txBox="1">
            <a:spLocks/>
          </p:cNvSpPr>
          <p:nvPr/>
        </p:nvSpPr>
        <p:spPr>
          <a:xfrm>
            <a:off x="6228184" y="3723878"/>
            <a:ext cx="2744087" cy="1152128"/>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cs-CZ" altLang="cs-CZ" sz="1600" b="1" dirty="0">
                <a:solidFill>
                  <a:srgbClr val="307871"/>
                </a:solidFill>
                <a:latin typeface="Times New Roman" panose="02020603050405020304" pitchFamily="18" charset="0"/>
                <a:cs typeface="Times New Roman" panose="02020603050405020304" pitchFamily="18" charset="0"/>
              </a:rPr>
              <a:t>Radim Dolák</a:t>
            </a:r>
          </a:p>
        </p:txBody>
      </p:sp>
      <p:pic>
        <p:nvPicPr>
          <p:cNvPr id="4" name="Obráze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48887" y="555517"/>
            <a:ext cx="1957742" cy="1508832"/>
          </a:xfrm>
          <a:prstGeom prst="rect">
            <a:avLst/>
          </a:prstGeom>
        </p:spPr>
      </p:pic>
    </p:spTree>
    <p:extLst>
      <p:ext uri="{BB962C8B-B14F-4D97-AF65-F5344CB8AC3E}">
        <p14:creationId xmlns:p14="http://schemas.microsoft.com/office/powerpoint/2010/main" val="2806334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179512" y="195486"/>
            <a:ext cx="6192688" cy="507703"/>
          </a:xfrm>
        </p:spPr>
        <p:txBody>
          <a:bodyPr/>
          <a:lstStyle/>
          <a:p>
            <a:r>
              <a:rPr lang="cs-CZ" dirty="0">
                <a:solidFill>
                  <a:srgbClr val="000000"/>
                </a:solidFill>
              </a:rPr>
              <a:t>E</a:t>
            </a:r>
            <a:r>
              <a:rPr lang="en-US" dirty="0">
                <a:solidFill>
                  <a:srgbClr val="000000"/>
                </a:solidFill>
              </a:rPr>
              <a:t>-commerce statistics in the Czech Republic</a:t>
            </a:r>
            <a:r>
              <a:rPr lang="cs-CZ" dirty="0">
                <a:solidFill>
                  <a:srgbClr val="000000"/>
                </a:solidFill>
              </a:rPr>
              <a:t/>
            </a:r>
            <a:br>
              <a:rPr lang="cs-CZ" dirty="0">
                <a:solidFill>
                  <a:srgbClr val="000000"/>
                </a:solidFill>
              </a:rPr>
            </a:br>
            <a:endParaRPr lang="cs-CZ" dirty="0">
              <a:solidFill>
                <a:srgbClr val="000000"/>
              </a:solidFill>
            </a:endParaRPr>
          </a:p>
        </p:txBody>
      </p:sp>
      <p:sp>
        <p:nvSpPr>
          <p:cNvPr id="12" name="Zástupný symbol pro obsah 2"/>
          <p:cNvSpPr txBox="1">
            <a:spLocks/>
          </p:cNvSpPr>
          <p:nvPr/>
        </p:nvSpPr>
        <p:spPr>
          <a:xfrm>
            <a:off x="2627784" y="4731990"/>
            <a:ext cx="3816424"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800" dirty="0"/>
              <a:t>Overview of</a:t>
            </a:r>
            <a:r>
              <a:rPr lang="cs-CZ" sz="800" dirty="0"/>
              <a:t> </a:t>
            </a:r>
            <a:r>
              <a:rPr lang="en-US" sz="800" dirty="0"/>
              <a:t>e-commerce in Czechia</a:t>
            </a:r>
            <a:endParaRPr lang="en-AU" sz="1400" dirty="0">
              <a:solidFill>
                <a:srgbClr val="307871"/>
              </a:solidFill>
              <a:latin typeface="Enriqueta" panose="02000000000000000000" pitchFamily="2" charset="0"/>
            </a:endParaRPr>
          </a:p>
          <a:p>
            <a:pPr marL="0" indent="0">
              <a:buNone/>
            </a:pPr>
            <a:endParaRPr lang="en-AU" sz="1400" dirty="0">
              <a:solidFill>
                <a:srgbClr val="307871"/>
              </a:solidFill>
              <a:latin typeface="Enriqueta" panose="02000000000000000000" pitchFamily="2" charset="0"/>
            </a:endParaRPr>
          </a:p>
        </p:txBody>
      </p:sp>
      <p:sp>
        <p:nvSpPr>
          <p:cNvPr id="4" name="Obdélník 3"/>
          <p:cNvSpPr/>
          <p:nvPr/>
        </p:nvSpPr>
        <p:spPr>
          <a:xfrm>
            <a:off x="7884368" y="195486"/>
            <a:ext cx="1152128" cy="8640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2" name="Obrázek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56376" y="243217"/>
            <a:ext cx="965819" cy="744357"/>
          </a:xfrm>
          <a:prstGeom prst="rect">
            <a:avLst/>
          </a:prstGeom>
        </p:spPr>
      </p:pic>
      <p:sp>
        <p:nvSpPr>
          <p:cNvPr id="7" name="Zástupný symbol pro číslo snímku 6"/>
          <p:cNvSpPr>
            <a:spLocks noGrp="1"/>
          </p:cNvSpPr>
          <p:nvPr>
            <p:ph type="sldNum" sz="quarter" idx="12"/>
          </p:nvPr>
        </p:nvSpPr>
        <p:spPr/>
        <p:txBody>
          <a:bodyPr/>
          <a:lstStyle/>
          <a:p>
            <a:fld id="{560808B9-4D1F-4069-9EB9-CD8802008F4E}" type="slidenum">
              <a:rPr lang="cs-CZ" sz="1000" smtClean="0"/>
              <a:pPr/>
              <a:t>10</a:t>
            </a:fld>
            <a:endParaRPr lang="cs-CZ" sz="800" dirty="0"/>
          </a:p>
        </p:txBody>
      </p:sp>
      <p:pic>
        <p:nvPicPr>
          <p:cNvPr id="3" name="Obrázek 2"/>
          <p:cNvPicPr>
            <a:picLocks noChangeAspect="1"/>
          </p:cNvPicPr>
          <p:nvPr/>
        </p:nvPicPr>
        <p:blipFill>
          <a:blip r:embed="rId4"/>
          <a:stretch>
            <a:fillRect/>
          </a:stretch>
        </p:blipFill>
        <p:spPr>
          <a:xfrm>
            <a:off x="207154" y="703189"/>
            <a:ext cx="7583926" cy="3884785"/>
          </a:xfrm>
          <a:prstGeom prst="rect">
            <a:avLst/>
          </a:prstGeom>
        </p:spPr>
      </p:pic>
    </p:spTree>
    <p:extLst>
      <p:ext uri="{BB962C8B-B14F-4D97-AF65-F5344CB8AC3E}">
        <p14:creationId xmlns:p14="http://schemas.microsoft.com/office/powerpoint/2010/main" val="39178464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179512" y="195486"/>
            <a:ext cx="6192688" cy="507703"/>
          </a:xfrm>
        </p:spPr>
        <p:txBody>
          <a:bodyPr/>
          <a:lstStyle/>
          <a:p>
            <a:r>
              <a:rPr lang="cs-CZ" dirty="0">
                <a:solidFill>
                  <a:srgbClr val="000000"/>
                </a:solidFill>
              </a:rPr>
              <a:t>E</a:t>
            </a:r>
            <a:r>
              <a:rPr lang="en-US" dirty="0">
                <a:solidFill>
                  <a:srgbClr val="000000"/>
                </a:solidFill>
              </a:rPr>
              <a:t>-commerce statistics in the Czech Republic</a:t>
            </a:r>
            <a:r>
              <a:rPr lang="cs-CZ" dirty="0">
                <a:solidFill>
                  <a:srgbClr val="000000"/>
                </a:solidFill>
              </a:rPr>
              <a:t/>
            </a:r>
            <a:br>
              <a:rPr lang="cs-CZ" dirty="0">
                <a:solidFill>
                  <a:srgbClr val="000000"/>
                </a:solidFill>
              </a:rPr>
            </a:br>
            <a:endParaRPr lang="cs-CZ" dirty="0">
              <a:solidFill>
                <a:srgbClr val="000000"/>
              </a:solidFill>
            </a:endParaRPr>
          </a:p>
        </p:txBody>
      </p:sp>
      <p:sp>
        <p:nvSpPr>
          <p:cNvPr id="12" name="Zástupný symbol pro obsah 2"/>
          <p:cNvSpPr txBox="1">
            <a:spLocks/>
          </p:cNvSpPr>
          <p:nvPr/>
        </p:nvSpPr>
        <p:spPr>
          <a:xfrm>
            <a:off x="2627784" y="4731990"/>
            <a:ext cx="3816424"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800" dirty="0"/>
              <a:t>Overview of</a:t>
            </a:r>
            <a:r>
              <a:rPr lang="cs-CZ" sz="800" dirty="0"/>
              <a:t> </a:t>
            </a:r>
            <a:r>
              <a:rPr lang="en-US" sz="800" dirty="0"/>
              <a:t>e-commerce in Czechia</a:t>
            </a:r>
            <a:endParaRPr lang="en-AU" sz="1400" dirty="0">
              <a:solidFill>
                <a:srgbClr val="307871"/>
              </a:solidFill>
              <a:latin typeface="Enriqueta" panose="02000000000000000000" pitchFamily="2" charset="0"/>
            </a:endParaRPr>
          </a:p>
          <a:p>
            <a:pPr marL="0" indent="0">
              <a:buNone/>
            </a:pPr>
            <a:endParaRPr lang="en-AU" sz="1400" dirty="0">
              <a:solidFill>
                <a:srgbClr val="307871"/>
              </a:solidFill>
              <a:latin typeface="Enriqueta" panose="02000000000000000000" pitchFamily="2" charset="0"/>
            </a:endParaRPr>
          </a:p>
        </p:txBody>
      </p:sp>
      <p:sp>
        <p:nvSpPr>
          <p:cNvPr id="4" name="Obdélník 3"/>
          <p:cNvSpPr/>
          <p:nvPr/>
        </p:nvSpPr>
        <p:spPr>
          <a:xfrm>
            <a:off x="7884368" y="195486"/>
            <a:ext cx="1152128" cy="8640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2" name="Obrázek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56376" y="243217"/>
            <a:ext cx="965819" cy="744357"/>
          </a:xfrm>
          <a:prstGeom prst="rect">
            <a:avLst/>
          </a:prstGeom>
        </p:spPr>
      </p:pic>
      <p:sp>
        <p:nvSpPr>
          <p:cNvPr id="7" name="Zástupný symbol pro číslo snímku 6"/>
          <p:cNvSpPr>
            <a:spLocks noGrp="1"/>
          </p:cNvSpPr>
          <p:nvPr>
            <p:ph type="sldNum" sz="quarter" idx="12"/>
          </p:nvPr>
        </p:nvSpPr>
        <p:spPr/>
        <p:txBody>
          <a:bodyPr/>
          <a:lstStyle/>
          <a:p>
            <a:fld id="{560808B9-4D1F-4069-9EB9-CD8802008F4E}" type="slidenum">
              <a:rPr lang="cs-CZ" sz="1000" smtClean="0"/>
              <a:pPr/>
              <a:t>11</a:t>
            </a:fld>
            <a:endParaRPr lang="cs-CZ" sz="800" dirty="0"/>
          </a:p>
        </p:txBody>
      </p:sp>
      <p:pic>
        <p:nvPicPr>
          <p:cNvPr id="5" name="Obrázek 4"/>
          <p:cNvPicPr>
            <a:picLocks noChangeAspect="1"/>
          </p:cNvPicPr>
          <p:nvPr/>
        </p:nvPicPr>
        <p:blipFill>
          <a:blip r:embed="rId4"/>
          <a:stretch>
            <a:fillRect/>
          </a:stretch>
        </p:blipFill>
        <p:spPr>
          <a:xfrm>
            <a:off x="189441" y="703189"/>
            <a:ext cx="7622919" cy="3936198"/>
          </a:xfrm>
          <a:prstGeom prst="rect">
            <a:avLst/>
          </a:prstGeom>
        </p:spPr>
      </p:pic>
    </p:spTree>
    <p:extLst>
      <p:ext uri="{BB962C8B-B14F-4D97-AF65-F5344CB8AC3E}">
        <p14:creationId xmlns:p14="http://schemas.microsoft.com/office/powerpoint/2010/main" val="17676135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179512" y="195486"/>
            <a:ext cx="7416824" cy="507703"/>
          </a:xfrm>
        </p:spPr>
        <p:txBody>
          <a:bodyPr/>
          <a:lstStyle/>
          <a:p>
            <a:r>
              <a:rPr lang="en-US" dirty="0">
                <a:solidFill>
                  <a:srgbClr val="000000"/>
                </a:solidFill>
              </a:rPr>
              <a:t>Top online stores </a:t>
            </a:r>
            <a:r>
              <a:rPr lang="en-US" dirty="0" smtClean="0">
                <a:solidFill>
                  <a:srgbClr val="000000"/>
                </a:solidFill>
              </a:rPr>
              <a:t>in </a:t>
            </a:r>
            <a:r>
              <a:rPr lang="en-US" dirty="0">
                <a:solidFill>
                  <a:srgbClr val="000000"/>
                </a:solidFill>
              </a:rPr>
              <a:t>2023, by e-commerce net sales</a:t>
            </a:r>
            <a:endParaRPr lang="cs-CZ" dirty="0">
              <a:solidFill>
                <a:srgbClr val="000000"/>
              </a:solidFill>
            </a:endParaRPr>
          </a:p>
        </p:txBody>
      </p:sp>
      <p:sp>
        <p:nvSpPr>
          <p:cNvPr id="12" name="Zástupný symbol pro obsah 2"/>
          <p:cNvSpPr txBox="1">
            <a:spLocks/>
          </p:cNvSpPr>
          <p:nvPr/>
        </p:nvSpPr>
        <p:spPr>
          <a:xfrm>
            <a:off x="2627784" y="4731990"/>
            <a:ext cx="3816424"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800" dirty="0"/>
              <a:t>Overview of</a:t>
            </a:r>
            <a:r>
              <a:rPr lang="cs-CZ" sz="800" dirty="0"/>
              <a:t> </a:t>
            </a:r>
            <a:r>
              <a:rPr lang="en-US" sz="800" dirty="0"/>
              <a:t>e-commerce in Czechia</a:t>
            </a:r>
            <a:endParaRPr lang="en-AU" sz="1400" dirty="0">
              <a:solidFill>
                <a:srgbClr val="307871"/>
              </a:solidFill>
              <a:latin typeface="Enriqueta" panose="02000000000000000000" pitchFamily="2" charset="0"/>
            </a:endParaRPr>
          </a:p>
          <a:p>
            <a:pPr marL="0" indent="0">
              <a:buNone/>
            </a:pPr>
            <a:endParaRPr lang="en-AU" sz="1400" dirty="0">
              <a:solidFill>
                <a:srgbClr val="307871"/>
              </a:solidFill>
              <a:latin typeface="Enriqueta" panose="02000000000000000000" pitchFamily="2" charset="0"/>
            </a:endParaRPr>
          </a:p>
        </p:txBody>
      </p:sp>
      <p:sp>
        <p:nvSpPr>
          <p:cNvPr id="4" name="Obdélník 3"/>
          <p:cNvSpPr/>
          <p:nvPr/>
        </p:nvSpPr>
        <p:spPr>
          <a:xfrm>
            <a:off x="7884368" y="195486"/>
            <a:ext cx="1152128" cy="8640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2" name="Obrázek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56376" y="243217"/>
            <a:ext cx="965819" cy="744357"/>
          </a:xfrm>
          <a:prstGeom prst="rect">
            <a:avLst/>
          </a:prstGeom>
        </p:spPr>
      </p:pic>
      <p:sp>
        <p:nvSpPr>
          <p:cNvPr id="7" name="Zástupný symbol pro číslo snímku 6"/>
          <p:cNvSpPr>
            <a:spLocks noGrp="1"/>
          </p:cNvSpPr>
          <p:nvPr>
            <p:ph type="sldNum" sz="quarter" idx="12"/>
          </p:nvPr>
        </p:nvSpPr>
        <p:spPr/>
        <p:txBody>
          <a:bodyPr/>
          <a:lstStyle/>
          <a:p>
            <a:fld id="{560808B9-4D1F-4069-9EB9-CD8802008F4E}" type="slidenum">
              <a:rPr lang="cs-CZ" sz="1000" smtClean="0"/>
              <a:pPr/>
              <a:t>12</a:t>
            </a:fld>
            <a:endParaRPr lang="cs-CZ" sz="800" dirty="0"/>
          </a:p>
        </p:txBody>
      </p:sp>
      <p:pic>
        <p:nvPicPr>
          <p:cNvPr id="8" name="Obrázek 7"/>
          <p:cNvPicPr>
            <a:picLocks noChangeAspect="1"/>
          </p:cNvPicPr>
          <p:nvPr/>
        </p:nvPicPr>
        <p:blipFill>
          <a:blip r:embed="rId4"/>
          <a:stretch>
            <a:fillRect/>
          </a:stretch>
        </p:blipFill>
        <p:spPr>
          <a:xfrm>
            <a:off x="323528" y="727456"/>
            <a:ext cx="5400601" cy="3977240"/>
          </a:xfrm>
          <a:prstGeom prst="rect">
            <a:avLst/>
          </a:prstGeom>
        </p:spPr>
      </p:pic>
    </p:spTree>
    <p:extLst>
      <p:ext uri="{BB962C8B-B14F-4D97-AF65-F5344CB8AC3E}">
        <p14:creationId xmlns:p14="http://schemas.microsoft.com/office/powerpoint/2010/main" val="914167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179512" y="195486"/>
            <a:ext cx="8424936" cy="507703"/>
          </a:xfrm>
        </p:spPr>
        <p:txBody>
          <a:bodyPr/>
          <a:lstStyle/>
          <a:p>
            <a:r>
              <a:rPr lang="en-US" dirty="0">
                <a:solidFill>
                  <a:srgbClr val="000000"/>
                </a:solidFill>
              </a:rPr>
              <a:t>Revenue of the e-commerce market in </a:t>
            </a:r>
            <a:r>
              <a:rPr lang="en-US" dirty="0" smtClean="0">
                <a:solidFill>
                  <a:srgbClr val="000000"/>
                </a:solidFill>
              </a:rPr>
              <a:t>from </a:t>
            </a:r>
            <a:r>
              <a:rPr lang="en-US" dirty="0">
                <a:solidFill>
                  <a:srgbClr val="000000"/>
                </a:solidFill>
              </a:rPr>
              <a:t>2020 to 2029</a:t>
            </a:r>
            <a:endParaRPr lang="cs-CZ" dirty="0">
              <a:solidFill>
                <a:srgbClr val="000000"/>
              </a:solidFill>
            </a:endParaRPr>
          </a:p>
        </p:txBody>
      </p:sp>
      <p:sp>
        <p:nvSpPr>
          <p:cNvPr id="12" name="Zástupný symbol pro obsah 2"/>
          <p:cNvSpPr txBox="1">
            <a:spLocks/>
          </p:cNvSpPr>
          <p:nvPr/>
        </p:nvSpPr>
        <p:spPr>
          <a:xfrm>
            <a:off x="2627784" y="4731990"/>
            <a:ext cx="3816424"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800" dirty="0"/>
              <a:t>Overview of</a:t>
            </a:r>
            <a:r>
              <a:rPr lang="cs-CZ" sz="800" dirty="0"/>
              <a:t> </a:t>
            </a:r>
            <a:r>
              <a:rPr lang="en-US" sz="800" dirty="0"/>
              <a:t>e-commerce in Czechia</a:t>
            </a:r>
            <a:endParaRPr lang="en-AU" sz="1400" dirty="0">
              <a:solidFill>
                <a:srgbClr val="307871"/>
              </a:solidFill>
              <a:latin typeface="Enriqueta" panose="02000000000000000000" pitchFamily="2" charset="0"/>
            </a:endParaRPr>
          </a:p>
          <a:p>
            <a:pPr marL="0" indent="0">
              <a:buNone/>
            </a:pPr>
            <a:endParaRPr lang="en-AU" sz="1400" dirty="0">
              <a:solidFill>
                <a:srgbClr val="307871"/>
              </a:solidFill>
              <a:latin typeface="Enriqueta" panose="02000000000000000000" pitchFamily="2" charset="0"/>
            </a:endParaRPr>
          </a:p>
        </p:txBody>
      </p:sp>
      <p:sp>
        <p:nvSpPr>
          <p:cNvPr id="4" name="Obdélník 3"/>
          <p:cNvSpPr/>
          <p:nvPr/>
        </p:nvSpPr>
        <p:spPr>
          <a:xfrm>
            <a:off x="7884368" y="195486"/>
            <a:ext cx="1152128" cy="8640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2" name="Obrázek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56376" y="243217"/>
            <a:ext cx="965819" cy="744357"/>
          </a:xfrm>
          <a:prstGeom prst="rect">
            <a:avLst/>
          </a:prstGeom>
        </p:spPr>
      </p:pic>
      <p:sp>
        <p:nvSpPr>
          <p:cNvPr id="7" name="Zástupný symbol pro číslo snímku 6"/>
          <p:cNvSpPr>
            <a:spLocks noGrp="1"/>
          </p:cNvSpPr>
          <p:nvPr>
            <p:ph type="sldNum" sz="quarter" idx="12"/>
          </p:nvPr>
        </p:nvSpPr>
        <p:spPr/>
        <p:txBody>
          <a:bodyPr/>
          <a:lstStyle/>
          <a:p>
            <a:fld id="{560808B9-4D1F-4069-9EB9-CD8802008F4E}" type="slidenum">
              <a:rPr lang="cs-CZ" sz="1000" smtClean="0"/>
              <a:pPr/>
              <a:t>13</a:t>
            </a:fld>
            <a:endParaRPr lang="cs-CZ" sz="800" dirty="0"/>
          </a:p>
        </p:txBody>
      </p:sp>
      <p:pic>
        <p:nvPicPr>
          <p:cNvPr id="8" name="Obrázek 7"/>
          <p:cNvPicPr>
            <a:picLocks noChangeAspect="1"/>
          </p:cNvPicPr>
          <p:nvPr/>
        </p:nvPicPr>
        <p:blipFill>
          <a:blip r:embed="rId4"/>
          <a:stretch>
            <a:fillRect/>
          </a:stretch>
        </p:blipFill>
        <p:spPr>
          <a:xfrm>
            <a:off x="215665" y="703188"/>
            <a:ext cx="5436455" cy="4028801"/>
          </a:xfrm>
          <a:prstGeom prst="rect">
            <a:avLst/>
          </a:prstGeom>
        </p:spPr>
      </p:pic>
    </p:spTree>
    <p:extLst>
      <p:ext uri="{BB962C8B-B14F-4D97-AF65-F5344CB8AC3E}">
        <p14:creationId xmlns:p14="http://schemas.microsoft.com/office/powerpoint/2010/main" val="32005969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179512" y="195486"/>
            <a:ext cx="6192688" cy="507703"/>
          </a:xfrm>
        </p:spPr>
        <p:txBody>
          <a:bodyPr/>
          <a:lstStyle/>
          <a:p>
            <a:r>
              <a:rPr lang="cs-CZ" dirty="0">
                <a:solidFill>
                  <a:srgbClr val="000000"/>
                </a:solidFill>
              </a:rPr>
              <a:t>E</a:t>
            </a:r>
            <a:r>
              <a:rPr lang="en-US" dirty="0">
                <a:solidFill>
                  <a:srgbClr val="000000"/>
                </a:solidFill>
              </a:rPr>
              <a:t>-commerce statistics in the Czech Republic</a:t>
            </a:r>
            <a:r>
              <a:rPr lang="cs-CZ" dirty="0">
                <a:solidFill>
                  <a:srgbClr val="000000"/>
                </a:solidFill>
              </a:rPr>
              <a:t/>
            </a:r>
            <a:br>
              <a:rPr lang="cs-CZ" dirty="0">
                <a:solidFill>
                  <a:srgbClr val="000000"/>
                </a:solidFill>
              </a:rPr>
            </a:br>
            <a:endParaRPr lang="cs-CZ" dirty="0">
              <a:solidFill>
                <a:srgbClr val="000000"/>
              </a:solidFill>
            </a:endParaRPr>
          </a:p>
        </p:txBody>
      </p:sp>
      <p:sp>
        <p:nvSpPr>
          <p:cNvPr id="12" name="Zástupný symbol pro obsah 2"/>
          <p:cNvSpPr txBox="1">
            <a:spLocks/>
          </p:cNvSpPr>
          <p:nvPr/>
        </p:nvSpPr>
        <p:spPr>
          <a:xfrm>
            <a:off x="2627784" y="4731990"/>
            <a:ext cx="3816424"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800" dirty="0"/>
              <a:t>Overview of</a:t>
            </a:r>
            <a:r>
              <a:rPr lang="cs-CZ" sz="800" dirty="0"/>
              <a:t> </a:t>
            </a:r>
            <a:r>
              <a:rPr lang="en-US" sz="800" dirty="0"/>
              <a:t>e-commerce in Czechia</a:t>
            </a:r>
            <a:endParaRPr lang="en-AU" sz="1400" dirty="0">
              <a:solidFill>
                <a:srgbClr val="307871"/>
              </a:solidFill>
              <a:latin typeface="Enriqueta" panose="02000000000000000000" pitchFamily="2" charset="0"/>
            </a:endParaRPr>
          </a:p>
          <a:p>
            <a:pPr marL="0" indent="0">
              <a:buNone/>
            </a:pPr>
            <a:endParaRPr lang="en-AU" sz="1400" dirty="0">
              <a:solidFill>
                <a:srgbClr val="307871"/>
              </a:solidFill>
              <a:latin typeface="Enriqueta" panose="02000000000000000000" pitchFamily="2" charset="0"/>
            </a:endParaRPr>
          </a:p>
        </p:txBody>
      </p:sp>
      <p:sp>
        <p:nvSpPr>
          <p:cNvPr id="4" name="Obdélník 3"/>
          <p:cNvSpPr/>
          <p:nvPr/>
        </p:nvSpPr>
        <p:spPr>
          <a:xfrm>
            <a:off x="7884368" y="195486"/>
            <a:ext cx="1152128" cy="8640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2" name="Obrázek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56376" y="243217"/>
            <a:ext cx="965819" cy="744357"/>
          </a:xfrm>
          <a:prstGeom prst="rect">
            <a:avLst/>
          </a:prstGeom>
        </p:spPr>
      </p:pic>
      <p:sp>
        <p:nvSpPr>
          <p:cNvPr id="7" name="Zástupný symbol pro číslo snímku 6"/>
          <p:cNvSpPr>
            <a:spLocks noGrp="1"/>
          </p:cNvSpPr>
          <p:nvPr>
            <p:ph type="sldNum" sz="quarter" idx="12"/>
          </p:nvPr>
        </p:nvSpPr>
        <p:spPr/>
        <p:txBody>
          <a:bodyPr/>
          <a:lstStyle/>
          <a:p>
            <a:fld id="{560808B9-4D1F-4069-9EB9-CD8802008F4E}" type="slidenum">
              <a:rPr lang="cs-CZ" sz="1000" smtClean="0"/>
              <a:pPr/>
              <a:t>14</a:t>
            </a:fld>
            <a:endParaRPr lang="cs-CZ" sz="800" dirty="0"/>
          </a:p>
        </p:txBody>
      </p:sp>
      <p:pic>
        <p:nvPicPr>
          <p:cNvPr id="3" name="Obrázek 2"/>
          <p:cNvPicPr>
            <a:picLocks noChangeAspect="1"/>
          </p:cNvPicPr>
          <p:nvPr/>
        </p:nvPicPr>
        <p:blipFill>
          <a:blip r:embed="rId4"/>
          <a:stretch>
            <a:fillRect/>
          </a:stretch>
        </p:blipFill>
        <p:spPr>
          <a:xfrm>
            <a:off x="251520" y="843558"/>
            <a:ext cx="7674558" cy="3816424"/>
          </a:xfrm>
          <a:prstGeom prst="rect">
            <a:avLst/>
          </a:prstGeom>
        </p:spPr>
      </p:pic>
    </p:spTree>
    <p:extLst>
      <p:ext uri="{BB962C8B-B14F-4D97-AF65-F5344CB8AC3E}">
        <p14:creationId xmlns:p14="http://schemas.microsoft.com/office/powerpoint/2010/main" val="22301195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Zástupný symbol pro obsah 4">
            <a:extLst>
              <a:ext uri="{FF2B5EF4-FFF2-40B4-BE49-F238E27FC236}">
                <a16:creationId xmlns:a16="http://schemas.microsoft.com/office/drawing/2014/main" id="{18D69AED-4E0F-40CC-A04F-3FC94C1D8F62}"/>
              </a:ext>
            </a:extLst>
          </p:cNvPr>
          <p:cNvPicPr>
            <a:picLocks noGrp="1" noChangeAspect="1"/>
          </p:cNvPicPr>
          <p:nvPr>
            <p:ph idx="4294967295"/>
          </p:nvPr>
        </p:nvPicPr>
        <p:blipFill>
          <a:blip r:embed="rId3"/>
          <a:stretch>
            <a:fillRect/>
          </a:stretch>
        </p:blipFill>
        <p:spPr>
          <a:xfrm>
            <a:off x="323528" y="842962"/>
            <a:ext cx="4334967" cy="3653997"/>
          </a:xfrm>
          <a:prstGeom prst="rect">
            <a:avLst/>
          </a:prstGeom>
        </p:spPr>
      </p:pic>
      <p:sp>
        <p:nvSpPr>
          <p:cNvPr id="6" name="Nadpis 5"/>
          <p:cNvSpPr>
            <a:spLocks noGrp="1"/>
          </p:cNvSpPr>
          <p:nvPr>
            <p:ph type="title"/>
          </p:nvPr>
        </p:nvSpPr>
        <p:spPr>
          <a:xfrm>
            <a:off x="179512" y="195486"/>
            <a:ext cx="6192688" cy="507703"/>
          </a:xfrm>
        </p:spPr>
        <p:txBody>
          <a:bodyPr/>
          <a:lstStyle/>
          <a:p>
            <a:r>
              <a:rPr lang="cs-CZ" dirty="0">
                <a:solidFill>
                  <a:srgbClr val="000000"/>
                </a:solidFill>
              </a:rPr>
              <a:t>E</a:t>
            </a:r>
            <a:r>
              <a:rPr lang="en-US" dirty="0">
                <a:solidFill>
                  <a:srgbClr val="000000"/>
                </a:solidFill>
              </a:rPr>
              <a:t>-commerce statistics in the Czech Republic</a:t>
            </a:r>
            <a:r>
              <a:rPr lang="cs-CZ" dirty="0">
                <a:solidFill>
                  <a:srgbClr val="000000"/>
                </a:solidFill>
              </a:rPr>
              <a:t/>
            </a:r>
            <a:br>
              <a:rPr lang="cs-CZ" dirty="0">
                <a:solidFill>
                  <a:srgbClr val="000000"/>
                </a:solidFill>
              </a:rPr>
            </a:br>
            <a:endParaRPr lang="cs-CZ" dirty="0">
              <a:solidFill>
                <a:srgbClr val="000000"/>
              </a:solidFill>
            </a:endParaRPr>
          </a:p>
        </p:txBody>
      </p:sp>
      <p:sp>
        <p:nvSpPr>
          <p:cNvPr id="12" name="Zástupný symbol pro obsah 2"/>
          <p:cNvSpPr txBox="1">
            <a:spLocks/>
          </p:cNvSpPr>
          <p:nvPr/>
        </p:nvSpPr>
        <p:spPr>
          <a:xfrm>
            <a:off x="2627784" y="4731990"/>
            <a:ext cx="3816424"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800" dirty="0"/>
              <a:t>Overview of</a:t>
            </a:r>
            <a:r>
              <a:rPr lang="cs-CZ" sz="800" dirty="0"/>
              <a:t> </a:t>
            </a:r>
            <a:r>
              <a:rPr lang="en-US" sz="800" dirty="0"/>
              <a:t>e-commerce in Czechia</a:t>
            </a:r>
            <a:endParaRPr lang="en-AU" sz="1400" dirty="0">
              <a:solidFill>
                <a:srgbClr val="307871"/>
              </a:solidFill>
              <a:latin typeface="Enriqueta" panose="02000000000000000000" pitchFamily="2" charset="0"/>
            </a:endParaRPr>
          </a:p>
          <a:p>
            <a:pPr marL="0" indent="0">
              <a:buNone/>
            </a:pPr>
            <a:endParaRPr lang="en-AU" sz="1400" dirty="0">
              <a:solidFill>
                <a:srgbClr val="307871"/>
              </a:solidFill>
              <a:latin typeface="Enriqueta" panose="02000000000000000000" pitchFamily="2" charset="0"/>
            </a:endParaRPr>
          </a:p>
        </p:txBody>
      </p:sp>
      <p:sp>
        <p:nvSpPr>
          <p:cNvPr id="4" name="Obdélník 3"/>
          <p:cNvSpPr/>
          <p:nvPr/>
        </p:nvSpPr>
        <p:spPr>
          <a:xfrm>
            <a:off x="7884368" y="195486"/>
            <a:ext cx="1152128" cy="8640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2" name="Obrázek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56376" y="243217"/>
            <a:ext cx="965819" cy="744357"/>
          </a:xfrm>
          <a:prstGeom prst="rect">
            <a:avLst/>
          </a:prstGeom>
        </p:spPr>
      </p:pic>
      <p:sp>
        <p:nvSpPr>
          <p:cNvPr id="7" name="Zástupný symbol pro číslo snímku 6"/>
          <p:cNvSpPr>
            <a:spLocks noGrp="1"/>
          </p:cNvSpPr>
          <p:nvPr>
            <p:ph type="sldNum" sz="quarter" idx="12"/>
          </p:nvPr>
        </p:nvSpPr>
        <p:spPr/>
        <p:txBody>
          <a:bodyPr/>
          <a:lstStyle/>
          <a:p>
            <a:fld id="{560808B9-4D1F-4069-9EB9-CD8802008F4E}" type="slidenum">
              <a:rPr lang="cs-CZ" sz="1000" smtClean="0"/>
              <a:pPr/>
              <a:t>15</a:t>
            </a:fld>
            <a:endParaRPr lang="cs-CZ" sz="800" dirty="0"/>
          </a:p>
        </p:txBody>
      </p:sp>
    </p:spTree>
    <p:extLst>
      <p:ext uri="{BB962C8B-B14F-4D97-AF65-F5344CB8AC3E}">
        <p14:creationId xmlns:p14="http://schemas.microsoft.com/office/powerpoint/2010/main" val="4321015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179512" y="195486"/>
            <a:ext cx="6192688" cy="507703"/>
          </a:xfrm>
        </p:spPr>
        <p:txBody>
          <a:bodyPr/>
          <a:lstStyle/>
          <a:p>
            <a:r>
              <a:rPr lang="cs-CZ" dirty="0">
                <a:solidFill>
                  <a:srgbClr val="000000"/>
                </a:solidFill>
              </a:rPr>
              <a:t>E</a:t>
            </a:r>
            <a:r>
              <a:rPr lang="en-US" dirty="0">
                <a:solidFill>
                  <a:srgbClr val="000000"/>
                </a:solidFill>
              </a:rPr>
              <a:t>-commerce statistics in the Czech Republic</a:t>
            </a:r>
            <a:r>
              <a:rPr lang="cs-CZ" dirty="0">
                <a:solidFill>
                  <a:srgbClr val="000000"/>
                </a:solidFill>
              </a:rPr>
              <a:t/>
            </a:r>
            <a:br>
              <a:rPr lang="cs-CZ" dirty="0">
                <a:solidFill>
                  <a:srgbClr val="000000"/>
                </a:solidFill>
              </a:rPr>
            </a:br>
            <a:endParaRPr lang="cs-CZ" dirty="0">
              <a:solidFill>
                <a:srgbClr val="000000"/>
              </a:solidFill>
            </a:endParaRPr>
          </a:p>
        </p:txBody>
      </p:sp>
      <p:sp>
        <p:nvSpPr>
          <p:cNvPr id="12" name="Zástupný symbol pro obsah 2"/>
          <p:cNvSpPr txBox="1">
            <a:spLocks/>
          </p:cNvSpPr>
          <p:nvPr/>
        </p:nvSpPr>
        <p:spPr>
          <a:xfrm>
            <a:off x="2627784" y="4731990"/>
            <a:ext cx="3816424"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800" dirty="0"/>
              <a:t>Overview of</a:t>
            </a:r>
            <a:r>
              <a:rPr lang="cs-CZ" sz="800" dirty="0"/>
              <a:t> </a:t>
            </a:r>
            <a:r>
              <a:rPr lang="en-US" sz="800" dirty="0"/>
              <a:t>e-commerce in Czechia</a:t>
            </a:r>
            <a:endParaRPr lang="en-AU" sz="1400" dirty="0">
              <a:solidFill>
                <a:srgbClr val="307871"/>
              </a:solidFill>
              <a:latin typeface="Enriqueta" panose="02000000000000000000" pitchFamily="2" charset="0"/>
            </a:endParaRPr>
          </a:p>
          <a:p>
            <a:pPr marL="0" indent="0">
              <a:buNone/>
            </a:pPr>
            <a:endParaRPr lang="en-AU" sz="1400" dirty="0">
              <a:solidFill>
                <a:srgbClr val="307871"/>
              </a:solidFill>
              <a:latin typeface="Enriqueta" panose="02000000000000000000" pitchFamily="2" charset="0"/>
            </a:endParaRPr>
          </a:p>
        </p:txBody>
      </p:sp>
      <p:sp>
        <p:nvSpPr>
          <p:cNvPr id="4" name="Obdélník 3"/>
          <p:cNvSpPr/>
          <p:nvPr/>
        </p:nvSpPr>
        <p:spPr>
          <a:xfrm>
            <a:off x="7884368" y="195486"/>
            <a:ext cx="1152128" cy="8640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2" name="Obrázek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56376" y="243217"/>
            <a:ext cx="965819" cy="744357"/>
          </a:xfrm>
          <a:prstGeom prst="rect">
            <a:avLst/>
          </a:prstGeom>
        </p:spPr>
      </p:pic>
      <p:sp>
        <p:nvSpPr>
          <p:cNvPr id="7" name="Zástupný symbol pro číslo snímku 6"/>
          <p:cNvSpPr>
            <a:spLocks noGrp="1"/>
          </p:cNvSpPr>
          <p:nvPr>
            <p:ph type="sldNum" sz="quarter" idx="12"/>
          </p:nvPr>
        </p:nvSpPr>
        <p:spPr/>
        <p:txBody>
          <a:bodyPr/>
          <a:lstStyle/>
          <a:p>
            <a:fld id="{560808B9-4D1F-4069-9EB9-CD8802008F4E}" type="slidenum">
              <a:rPr lang="cs-CZ" sz="1000" smtClean="0"/>
              <a:pPr/>
              <a:t>16</a:t>
            </a:fld>
            <a:endParaRPr lang="cs-CZ" sz="800" dirty="0"/>
          </a:p>
        </p:txBody>
      </p:sp>
      <p:pic>
        <p:nvPicPr>
          <p:cNvPr id="3" name="Obrázek 2">
            <a:extLst>
              <a:ext uri="{FF2B5EF4-FFF2-40B4-BE49-F238E27FC236}">
                <a16:creationId xmlns:a16="http://schemas.microsoft.com/office/drawing/2014/main" id="{E44BDF33-717A-4389-9ABA-0A103A3A65D2}"/>
              </a:ext>
            </a:extLst>
          </p:cNvPr>
          <p:cNvPicPr>
            <a:picLocks noChangeAspect="1"/>
          </p:cNvPicPr>
          <p:nvPr/>
        </p:nvPicPr>
        <p:blipFill>
          <a:blip r:embed="rId4"/>
          <a:stretch>
            <a:fillRect/>
          </a:stretch>
        </p:blipFill>
        <p:spPr>
          <a:xfrm>
            <a:off x="261938" y="1819647"/>
            <a:ext cx="7413264" cy="2408287"/>
          </a:xfrm>
          <a:prstGeom prst="rect">
            <a:avLst/>
          </a:prstGeom>
        </p:spPr>
      </p:pic>
      <p:sp>
        <p:nvSpPr>
          <p:cNvPr id="5" name="Obdélník 4">
            <a:extLst>
              <a:ext uri="{FF2B5EF4-FFF2-40B4-BE49-F238E27FC236}">
                <a16:creationId xmlns:a16="http://schemas.microsoft.com/office/drawing/2014/main" id="{CEE8247C-F2D6-4F83-881D-F76F55A7573D}"/>
              </a:ext>
            </a:extLst>
          </p:cNvPr>
          <p:cNvSpPr/>
          <p:nvPr/>
        </p:nvSpPr>
        <p:spPr>
          <a:xfrm>
            <a:off x="458951" y="987574"/>
            <a:ext cx="7216251" cy="369332"/>
          </a:xfrm>
          <a:prstGeom prst="rect">
            <a:avLst/>
          </a:prstGeom>
        </p:spPr>
        <p:txBody>
          <a:bodyPr wrap="square">
            <a:spAutoFit/>
          </a:bodyPr>
          <a:lstStyle/>
          <a:p>
            <a:pPr algn="ctr"/>
            <a:r>
              <a:rPr lang="cs-CZ" dirty="0"/>
              <a:t>NUMBER OF E-SHOPS</a:t>
            </a:r>
          </a:p>
        </p:txBody>
      </p:sp>
    </p:spTree>
    <p:extLst>
      <p:ext uri="{BB962C8B-B14F-4D97-AF65-F5344CB8AC3E}">
        <p14:creationId xmlns:p14="http://schemas.microsoft.com/office/powerpoint/2010/main" val="38138891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179512" y="195486"/>
            <a:ext cx="6192688" cy="507703"/>
          </a:xfrm>
        </p:spPr>
        <p:txBody>
          <a:bodyPr/>
          <a:lstStyle/>
          <a:p>
            <a:r>
              <a:rPr lang="cs-CZ" dirty="0">
                <a:solidFill>
                  <a:srgbClr val="000000"/>
                </a:solidFill>
              </a:rPr>
              <a:t>E</a:t>
            </a:r>
            <a:r>
              <a:rPr lang="en-US" dirty="0">
                <a:solidFill>
                  <a:srgbClr val="000000"/>
                </a:solidFill>
              </a:rPr>
              <a:t>-commerce statistics in the Czech Republic</a:t>
            </a:r>
            <a:r>
              <a:rPr lang="cs-CZ" dirty="0">
                <a:solidFill>
                  <a:srgbClr val="000000"/>
                </a:solidFill>
              </a:rPr>
              <a:t/>
            </a:r>
            <a:br>
              <a:rPr lang="cs-CZ" dirty="0">
                <a:solidFill>
                  <a:srgbClr val="000000"/>
                </a:solidFill>
              </a:rPr>
            </a:br>
            <a:endParaRPr lang="cs-CZ" dirty="0">
              <a:solidFill>
                <a:srgbClr val="000000"/>
              </a:solidFill>
            </a:endParaRPr>
          </a:p>
        </p:txBody>
      </p:sp>
      <p:sp>
        <p:nvSpPr>
          <p:cNvPr id="12" name="Zástupný symbol pro obsah 2"/>
          <p:cNvSpPr txBox="1">
            <a:spLocks/>
          </p:cNvSpPr>
          <p:nvPr/>
        </p:nvSpPr>
        <p:spPr>
          <a:xfrm>
            <a:off x="2627784" y="4731990"/>
            <a:ext cx="3816424"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800" dirty="0"/>
              <a:t>Overview of</a:t>
            </a:r>
            <a:r>
              <a:rPr lang="cs-CZ" sz="800" dirty="0"/>
              <a:t> </a:t>
            </a:r>
            <a:r>
              <a:rPr lang="en-US" sz="800" dirty="0"/>
              <a:t>e-commerce in Czechia</a:t>
            </a:r>
            <a:endParaRPr lang="en-AU" sz="1400" dirty="0">
              <a:solidFill>
                <a:srgbClr val="307871"/>
              </a:solidFill>
              <a:latin typeface="Enriqueta" panose="02000000000000000000" pitchFamily="2" charset="0"/>
            </a:endParaRPr>
          </a:p>
          <a:p>
            <a:pPr marL="0" indent="0">
              <a:buNone/>
            </a:pPr>
            <a:endParaRPr lang="en-AU" sz="1400" dirty="0">
              <a:solidFill>
                <a:srgbClr val="307871"/>
              </a:solidFill>
              <a:latin typeface="Enriqueta" panose="02000000000000000000" pitchFamily="2" charset="0"/>
            </a:endParaRPr>
          </a:p>
        </p:txBody>
      </p:sp>
      <p:sp>
        <p:nvSpPr>
          <p:cNvPr id="4" name="Obdélník 3"/>
          <p:cNvSpPr/>
          <p:nvPr/>
        </p:nvSpPr>
        <p:spPr>
          <a:xfrm>
            <a:off x="7884368" y="195486"/>
            <a:ext cx="1152128" cy="8640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2" name="Obrázek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56376" y="243217"/>
            <a:ext cx="965819" cy="744357"/>
          </a:xfrm>
          <a:prstGeom prst="rect">
            <a:avLst/>
          </a:prstGeom>
        </p:spPr>
      </p:pic>
      <p:sp>
        <p:nvSpPr>
          <p:cNvPr id="7" name="Zástupný symbol pro číslo snímku 6"/>
          <p:cNvSpPr>
            <a:spLocks noGrp="1"/>
          </p:cNvSpPr>
          <p:nvPr>
            <p:ph type="sldNum" sz="quarter" idx="12"/>
          </p:nvPr>
        </p:nvSpPr>
        <p:spPr/>
        <p:txBody>
          <a:bodyPr/>
          <a:lstStyle/>
          <a:p>
            <a:fld id="{560808B9-4D1F-4069-9EB9-CD8802008F4E}" type="slidenum">
              <a:rPr lang="cs-CZ" sz="1000" smtClean="0"/>
              <a:pPr/>
              <a:t>17</a:t>
            </a:fld>
            <a:endParaRPr lang="cs-CZ" sz="800" dirty="0"/>
          </a:p>
        </p:txBody>
      </p:sp>
      <p:sp>
        <p:nvSpPr>
          <p:cNvPr id="5" name="Obdélník 4">
            <a:extLst>
              <a:ext uri="{FF2B5EF4-FFF2-40B4-BE49-F238E27FC236}">
                <a16:creationId xmlns:a16="http://schemas.microsoft.com/office/drawing/2014/main" id="{CEE8247C-F2D6-4F83-881D-F76F55A7573D}"/>
              </a:ext>
            </a:extLst>
          </p:cNvPr>
          <p:cNvSpPr/>
          <p:nvPr/>
        </p:nvSpPr>
        <p:spPr>
          <a:xfrm>
            <a:off x="458951" y="987574"/>
            <a:ext cx="7216251" cy="369332"/>
          </a:xfrm>
          <a:prstGeom prst="rect">
            <a:avLst/>
          </a:prstGeom>
        </p:spPr>
        <p:txBody>
          <a:bodyPr wrap="square">
            <a:spAutoFit/>
          </a:bodyPr>
          <a:lstStyle/>
          <a:p>
            <a:pPr algn="ctr"/>
            <a:r>
              <a:rPr lang="cs-CZ" dirty="0"/>
              <a:t>TURNOVER GROWTH</a:t>
            </a:r>
          </a:p>
        </p:txBody>
      </p:sp>
      <p:pic>
        <p:nvPicPr>
          <p:cNvPr id="8" name="Obrázek 7">
            <a:extLst>
              <a:ext uri="{FF2B5EF4-FFF2-40B4-BE49-F238E27FC236}">
                <a16:creationId xmlns:a16="http://schemas.microsoft.com/office/drawing/2014/main" id="{CFFAC48B-6F55-4EF4-ACE9-EF1ED0BF2936}"/>
              </a:ext>
            </a:extLst>
          </p:cNvPr>
          <p:cNvPicPr>
            <a:picLocks noChangeAspect="1"/>
          </p:cNvPicPr>
          <p:nvPr/>
        </p:nvPicPr>
        <p:blipFill>
          <a:blip r:embed="rId4"/>
          <a:stretch>
            <a:fillRect/>
          </a:stretch>
        </p:blipFill>
        <p:spPr>
          <a:xfrm>
            <a:off x="117797" y="1655370"/>
            <a:ext cx="7838579" cy="2459592"/>
          </a:xfrm>
          <a:prstGeom prst="rect">
            <a:avLst/>
          </a:prstGeom>
        </p:spPr>
      </p:pic>
    </p:spTree>
    <p:extLst>
      <p:ext uri="{BB962C8B-B14F-4D97-AF65-F5344CB8AC3E}">
        <p14:creationId xmlns:p14="http://schemas.microsoft.com/office/powerpoint/2010/main" val="28731155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179512" y="195486"/>
            <a:ext cx="6192688" cy="507703"/>
          </a:xfrm>
        </p:spPr>
        <p:txBody>
          <a:bodyPr/>
          <a:lstStyle/>
          <a:p>
            <a:r>
              <a:rPr lang="cs-CZ" dirty="0">
                <a:solidFill>
                  <a:srgbClr val="000000"/>
                </a:solidFill>
              </a:rPr>
              <a:t>E</a:t>
            </a:r>
            <a:r>
              <a:rPr lang="en-US" dirty="0">
                <a:solidFill>
                  <a:srgbClr val="000000"/>
                </a:solidFill>
              </a:rPr>
              <a:t>-commerce statistics in the Czech Republic</a:t>
            </a:r>
            <a:r>
              <a:rPr lang="cs-CZ" dirty="0">
                <a:solidFill>
                  <a:srgbClr val="000000"/>
                </a:solidFill>
              </a:rPr>
              <a:t/>
            </a:r>
            <a:br>
              <a:rPr lang="cs-CZ" dirty="0">
                <a:solidFill>
                  <a:srgbClr val="000000"/>
                </a:solidFill>
              </a:rPr>
            </a:br>
            <a:endParaRPr lang="cs-CZ" dirty="0">
              <a:solidFill>
                <a:srgbClr val="000000"/>
              </a:solidFill>
            </a:endParaRPr>
          </a:p>
        </p:txBody>
      </p:sp>
      <p:sp>
        <p:nvSpPr>
          <p:cNvPr id="12" name="Zástupný symbol pro obsah 2"/>
          <p:cNvSpPr txBox="1">
            <a:spLocks/>
          </p:cNvSpPr>
          <p:nvPr/>
        </p:nvSpPr>
        <p:spPr>
          <a:xfrm>
            <a:off x="2627784" y="4731990"/>
            <a:ext cx="3816424"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800" dirty="0"/>
              <a:t>Overview of</a:t>
            </a:r>
            <a:r>
              <a:rPr lang="cs-CZ" sz="800" dirty="0"/>
              <a:t> </a:t>
            </a:r>
            <a:r>
              <a:rPr lang="en-US" sz="800" dirty="0"/>
              <a:t>e-commerce in Czechia</a:t>
            </a:r>
            <a:endParaRPr lang="en-AU" sz="1400" dirty="0">
              <a:solidFill>
                <a:srgbClr val="307871"/>
              </a:solidFill>
              <a:latin typeface="Enriqueta" panose="02000000000000000000" pitchFamily="2" charset="0"/>
            </a:endParaRPr>
          </a:p>
          <a:p>
            <a:pPr marL="0" indent="0">
              <a:buNone/>
            </a:pPr>
            <a:endParaRPr lang="en-AU" sz="1400" dirty="0">
              <a:solidFill>
                <a:srgbClr val="307871"/>
              </a:solidFill>
              <a:latin typeface="Enriqueta" panose="02000000000000000000" pitchFamily="2" charset="0"/>
            </a:endParaRPr>
          </a:p>
        </p:txBody>
      </p:sp>
      <p:sp>
        <p:nvSpPr>
          <p:cNvPr id="4" name="Obdélník 3"/>
          <p:cNvSpPr/>
          <p:nvPr/>
        </p:nvSpPr>
        <p:spPr>
          <a:xfrm>
            <a:off x="7884368" y="195486"/>
            <a:ext cx="1152128" cy="8640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2" name="Obrázek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56376" y="243217"/>
            <a:ext cx="965819" cy="744357"/>
          </a:xfrm>
          <a:prstGeom prst="rect">
            <a:avLst/>
          </a:prstGeom>
        </p:spPr>
      </p:pic>
      <p:sp>
        <p:nvSpPr>
          <p:cNvPr id="7" name="Zástupný symbol pro číslo snímku 6"/>
          <p:cNvSpPr>
            <a:spLocks noGrp="1"/>
          </p:cNvSpPr>
          <p:nvPr>
            <p:ph type="sldNum" sz="quarter" idx="12"/>
          </p:nvPr>
        </p:nvSpPr>
        <p:spPr/>
        <p:txBody>
          <a:bodyPr/>
          <a:lstStyle/>
          <a:p>
            <a:fld id="{560808B9-4D1F-4069-9EB9-CD8802008F4E}" type="slidenum">
              <a:rPr lang="cs-CZ" sz="1000" smtClean="0"/>
              <a:pPr/>
              <a:t>18</a:t>
            </a:fld>
            <a:endParaRPr lang="cs-CZ" sz="800" dirty="0"/>
          </a:p>
        </p:txBody>
      </p:sp>
      <p:pic>
        <p:nvPicPr>
          <p:cNvPr id="8" name="Zástupný symbol pro obsah 7">
            <a:extLst>
              <a:ext uri="{FF2B5EF4-FFF2-40B4-BE49-F238E27FC236}">
                <a16:creationId xmlns:a16="http://schemas.microsoft.com/office/drawing/2014/main" id="{37BBF572-8451-4B33-AAD1-D98FE135C7C1}"/>
              </a:ext>
            </a:extLst>
          </p:cNvPr>
          <p:cNvPicPr>
            <a:picLocks noGrp="1" noChangeAspect="1"/>
          </p:cNvPicPr>
          <p:nvPr>
            <p:ph idx="4294967295"/>
          </p:nvPr>
        </p:nvPicPr>
        <p:blipFill>
          <a:blip r:embed="rId4"/>
          <a:stretch>
            <a:fillRect/>
          </a:stretch>
        </p:blipFill>
        <p:spPr>
          <a:xfrm>
            <a:off x="539553" y="842962"/>
            <a:ext cx="4965302" cy="3691707"/>
          </a:xfrm>
          <a:prstGeom prst="rect">
            <a:avLst/>
          </a:prstGeom>
        </p:spPr>
      </p:pic>
    </p:spTree>
    <p:extLst>
      <p:ext uri="{BB962C8B-B14F-4D97-AF65-F5344CB8AC3E}">
        <p14:creationId xmlns:p14="http://schemas.microsoft.com/office/powerpoint/2010/main" val="26277176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179512" y="195486"/>
            <a:ext cx="6192688" cy="507703"/>
          </a:xfrm>
        </p:spPr>
        <p:txBody>
          <a:bodyPr/>
          <a:lstStyle/>
          <a:p>
            <a:r>
              <a:rPr lang="cs-CZ" dirty="0">
                <a:solidFill>
                  <a:srgbClr val="000000"/>
                </a:solidFill>
              </a:rPr>
              <a:t>E</a:t>
            </a:r>
            <a:r>
              <a:rPr lang="en-US" dirty="0">
                <a:solidFill>
                  <a:srgbClr val="000000"/>
                </a:solidFill>
              </a:rPr>
              <a:t>-commerce statistics in the Czech Republic</a:t>
            </a:r>
            <a:r>
              <a:rPr lang="cs-CZ" dirty="0">
                <a:solidFill>
                  <a:srgbClr val="000000"/>
                </a:solidFill>
              </a:rPr>
              <a:t/>
            </a:r>
            <a:br>
              <a:rPr lang="cs-CZ" dirty="0">
                <a:solidFill>
                  <a:srgbClr val="000000"/>
                </a:solidFill>
              </a:rPr>
            </a:br>
            <a:endParaRPr lang="cs-CZ" dirty="0">
              <a:solidFill>
                <a:srgbClr val="000000"/>
              </a:solidFill>
            </a:endParaRPr>
          </a:p>
        </p:txBody>
      </p:sp>
      <p:sp>
        <p:nvSpPr>
          <p:cNvPr id="12" name="Zástupný symbol pro obsah 2"/>
          <p:cNvSpPr txBox="1">
            <a:spLocks/>
          </p:cNvSpPr>
          <p:nvPr/>
        </p:nvSpPr>
        <p:spPr>
          <a:xfrm>
            <a:off x="2627784" y="4731990"/>
            <a:ext cx="3816424"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800" dirty="0"/>
              <a:t>Overview of</a:t>
            </a:r>
            <a:r>
              <a:rPr lang="cs-CZ" sz="800" dirty="0"/>
              <a:t> </a:t>
            </a:r>
            <a:r>
              <a:rPr lang="en-US" sz="800" dirty="0"/>
              <a:t>e-commerce in Czechia</a:t>
            </a:r>
            <a:endParaRPr lang="en-AU" sz="1400" dirty="0">
              <a:solidFill>
                <a:srgbClr val="307871"/>
              </a:solidFill>
              <a:latin typeface="Enriqueta" panose="02000000000000000000" pitchFamily="2" charset="0"/>
            </a:endParaRPr>
          </a:p>
          <a:p>
            <a:pPr marL="0" indent="0">
              <a:buNone/>
            </a:pPr>
            <a:endParaRPr lang="en-AU" sz="1400" dirty="0">
              <a:solidFill>
                <a:srgbClr val="307871"/>
              </a:solidFill>
              <a:latin typeface="Enriqueta" panose="02000000000000000000" pitchFamily="2" charset="0"/>
            </a:endParaRPr>
          </a:p>
        </p:txBody>
      </p:sp>
      <p:sp>
        <p:nvSpPr>
          <p:cNvPr id="4" name="Obdélník 3"/>
          <p:cNvSpPr/>
          <p:nvPr/>
        </p:nvSpPr>
        <p:spPr>
          <a:xfrm>
            <a:off x="7884368" y="195486"/>
            <a:ext cx="1152128" cy="8640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2" name="Obrázek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56376" y="243217"/>
            <a:ext cx="965819" cy="744357"/>
          </a:xfrm>
          <a:prstGeom prst="rect">
            <a:avLst/>
          </a:prstGeom>
        </p:spPr>
      </p:pic>
      <p:sp>
        <p:nvSpPr>
          <p:cNvPr id="7" name="Zástupný symbol pro číslo snímku 6"/>
          <p:cNvSpPr>
            <a:spLocks noGrp="1"/>
          </p:cNvSpPr>
          <p:nvPr>
            <p:ph type="sldNum" sz="quarter" idx="12"/>
          </p:nvPr>
        </p:nvSpPr>
        <p:spPr/>
        <p:txBody>
          <a:bodyPr/>
          <a:lstStyle/>
          <a:p>
            <a:fld id="{560808B9-4D1F-4069-9EB9-CD8802008F4E}" type="slidenum">
              <a:rPr lang="cs-CZ" sz="1000" smtClean="0"/>
              <a:pPr/>
              <a:t>19</a:t>
            </a:fld>
            <a:endParaRPr lang="cs-CZ" sz="800" dirty="0"/>
          </a:p>
        </p:txBody>
      </p:sp>
      <p:pic>
        <p:nvPicPr>
          <p:cNvPr id="9" name="Obrázek 8">
            <a:extLst>
              <a:ext uri="{FF2B5EF4-FFF2-40B4-BE49-F238E27FC236}">
                <a16:creationId xmlns:a16="http://schemas.microsoft.com/office/drawing/2014/main" id="{E67F1799-1EB4-4006-8E3C-EEF8D2538C74}"/>
              </a:ext>
            </a:extLst>
          </p:cNvPr>
          <p:cNvPicPr>
            <a:picLocks noChangeAspect="1"/>
          </p:cNvPicPr>
          <p:nvPr/>
        </p:nvPicPr>
        <p:blipFill>
          <a:blip r:embed="rId4"/>
          <a:stretch>
            <a:fillRect/>
          </a:stretch>
        </p:blipFill>
        <p:spPr>
          <a:xfrm>
            <a:off x="269432" y="981953"/>
            <a:ext cx="4123827" cy="3152245"/>
          </a:xfrm>
          <a:prstGeom prst="rect">
            <a:avLst/>
          </a:prstGeom>
        </p:spPr>
      </p:pic>
      <p:pic>
        <p:nvPicPr>
          <p:cNvPr id="10" name="Obrázek 9">
            <a:extLst>
              <a:ext uri="{FF2B5EF4-FFF2-40B4-BE49-F238E27FC236}">
                <a16:creationId xmlns:a16="http://schemas.microsoft.com/office/drawing/2014/main" id="{58914D0E-EEEC-44E5-A9EF-5E13AE40CA39}"/>
              </a:ext>
            </a:extLst>
          </p:cNvPr>
          <p:cNvPicPr>
            <a:picLocks noChangeAspect="1"/>
          </p:cNvPicPr>
          <p:nvPr/>
        </p:nvPicPr>
        <p:blipFill>
          <a:blip r:embed="rId5"/>
          <a:stretch>
            <a:fillRect/>
          </a:stretch>
        </p:blipFill>
        <p:spPr>
          <a:xfrm>
            <a:off x="4145849" y="843557"/>
            <a:ext cx="3786335" cy="3224253"/>
          </a:xfrm>
          <a:prstGeom prst="rect">
            <a:avLst/>
          </a:prstGeom>
        </p:spPr>
      </p:pic>
      <p:sp>
        <p:nvSpPr>
          <p:cNvPr id="3" name="Obdélník 2">
            <a:extLst>
              <a:ext uri="{FF2B5EF4-FFF2-40B4-BE49-F238E27FC236}">
                <a16:creationId xmlns:a16="http://schemas.microsoft.com/office/drawing/2014/main" id="{E0426C3C-CE2F-4479-8CBE-EEE8CC5E459F}"/>
              </a:ext>
            </a:extLst>
          </p:cNvPr>
          <p:cNvSpPr/>
          <p:nvPr/>
        </p:nvSpPr>
        <p:spPr>
          <a:xfrm>
            <a:off x="426341" y="4299943"/>
            <a:ext cx="7386019" cy="369332"/>
          </a:xfrm>
          <a:prstGeom prst="rect">
            <a:avLst/>
          </a:prstGeom>
        </p:spPr>
        <p:txBody>
          <a:bodyPr wrap="square">
            <a:spAutoFit/>
          </a:bodyPr>
          <a:lstStyle/>
          <a:p>
            <a:pPr algn="ctr"/>
            <a:r>
              <a:rPr lang="cs-CZ" dirty="0"/>
              <a:t>Source: https://www.ceska-ecommerce.cz/</a:t>
            </a:r>
          </a:p>
        </p:txBody>
      </p:sp>
    </p:spTree>
    <p:extLst>
      <p:ext uri="{BB962C8B-B14F-4D97-AF65-F5344CB8AC3E}">
        <p14:creationId xmlns:p14="http://schemas.microsoft.com/office/powerpoint/2010/main" val="479983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7488832" cy="3456384"/>
          </a:xfrm>
          <a:prstGeom prst="rect">
            <a:avLst/>
          </a:prstGeom>
        </p:spPr>
        <p:txBody>
          <a:bodyPr>
            <a:noAutofit/>
          </a:bodyPr>
          <a:lstStyle/>
          <a:p>
            <a:pPr>
              <a:lnSpc>
                <a:spcPct val="125000"/>
              </a:lnSpc>
              <a:buFont typeface="Wingdings" panose="05000000000000000000" pitchFamily="2" charset="2"/>
              <a:buChar char="q"/>
            </a:pPr>
            <a:r>
              <a:rPr lang="cs-CZ" sz="2000" dirty="0" err="1">
                <a:solidFill>
                  <a:srgbClr val="307871"/>
                </a:solidFill>
                <a:latin typeface="Times New Roman" panose="02020603050405020304" pitchFamily="18" charset="0"/>
                <a:cs typeface="Times New Roman" panose="02020603050405020304" pitchFamily="18" charset="0"/>
              </a:rPr>
              <a:t>Introduction</a:t>
            </a:r>
            <a:r>
              <a:rPr lang="cs-CZ" sz="2000" dirty="0">
                <a:solidFill>
                  <a:srgbClr val="307871"/>
                </a:solidFill>
                <a:latin typeface="Times New Roman" panose="02020603050405020304" pitchFamily="18" charset="0"/>
                <a:cs typeface="Times New Roman" panose="02020603050405020304" pitchFamily="18" charset="0"/>
              </a:rPr>
              <a:t> to e-</a:t>
            </a:r>
            <a:r>
              <a:rPr lang="en-US" sz="2000" dirty="0">
                <a:solidFill>
                  <a:srgbClr val="307871"/>
                </a:solidFill>
                <a:latin typeface="Times New Roman" panose="02020603050405020304" pitchFamily="18" charset="0"/>
                <a:cs typeface="Times New Roman" panose="02020603050405020304" pitchFamily="18" charset="0"/>
              </a:rPr>
              <a:t>commerce </a:t>
            </a:r>
            <a:endParaRPr lang="cs-CZ" sz="2000" dirty="0">
              <a:solidFill>
                <a:srgbClr val="307871"/>
              </a:solidFill>
              <a:latin typeface="Times New Roman" panose="02020603050405020304" pitchFamily="18" charset="0"/>
              <a:cs typeface="Times New Roman" panose="02020603050405020304" pitchFamily="18" charset="0"/>
            </a:endParaRPr>
          </a:p>
          <a:p>
            <a:pPr>
              <a:lnSpc>
                <a:spcPct val="125000"/>
              </a:lnSpc>
              <a:buFont typeface="Wingdings" panose="05000000000000000000" pitchFamily="2" charset="2"/>
              <a:buChar char="q"/>
            </a:pPr>
            <a:r>
              <a:rPr lang="cs-CZ" sz="2000" dirty="0">
                <a:solidFill>
                  <a:srgbClr val="307871"/>
                </a:solidFill>
                <a:latin typeface="Times New Roman" panose="02020603050405020304" pitchFamily="18" charset="0"/>
                <a:cs typeface="Times New Roman" panose="02020603050405020304" pitchFamily="18" charset="0"/>
              </a:rPr>
              <a:t>E-</a:t>
            </a:r>
            <a:r>
              <a:rPr lang="en-US" sz="2000" dirty="0">
                <a:solidFill>
                  <a:srgbClr val="307871"/>
                </a:solidFill>
                <a:latin typeface="Times New Roman" panose="02020603050405020304" pitchFamily="18" charset="0"/>
                <a:cs typeface="Times New Roman" panose="02020603050405020304" pitchFamily="18" charset="0"/>
              </a:rPr>
              <a:t>commerce statistics in the Czech Republic</a:t>
            </a:r>
            <a:endParaRPr lang="cs-CZ" sz="2000" dirty="0">
              <a:solidFill>
                <a:srgbClr val="307871"/>
              </a:solidFill>
              <a:latin typeface="Times New Roman" panose="02020603050405020304" pitchFamily="18" charset="0"/>
              <a:cs typeface="Times New Roman" panose="02020603050405020304" pitchFamily="18" charset="0"/>
            </a:endParaRPr>
          </a:p>
          <a:p>
            <a:pPr>
              <a:lnSpc>
                <a:spcPct val="125000"/>
              </a:lnSpc>
              <a:buFont typeface="Wingdings" panose="05000000000000000000" pitchFamily="2" charset="2"/>
              <a:buChar char="q"/>
            </a:pPr>
            <a:r>
              <a:rPr lang="en-US" sz="2000" dirty="0">
                <a:solidFill>
                  <a:srgbClr val="307871"/>
                </a:solidFill>
                <a:latin typeface="Times New Roman" panose="02020603050405020304" pitchFamily="18" charset="0"/>
                <a:cs typeface="Times New Roman" panose="02020603050405020304" pitchFamily="18" charset="0"/>
              </a:rPr>
              <a:t>TOP samples of Czech e-shops</a:t>
            </a:r>
            <a:endParaRPr lang="cs-CZ" sz="2000" dirty="0">
              <a:solidFill>
                <a:srgbClr val="307871"/>
              </a:solidFill>
              <a:latin typeface="Times New Roman" panose="02020603050405020304" pitchFamily="18" charset="0"/>
              <a:cs typeface="Times New Roman" panose="02020603050405020304" pitchFamily="18" charset="0"/>
            </a:endParaRPr>
          </a:p>
          <a:p>
            <a:pPr marL="0" indent="0">
              <a:lnSpc>
                <a:spcPct val="125000"/>
              </a:lnSpc>
              <a:buNone/>
            </a:pPr>
            <a:endParaRPr lang="en-US" altLang="cs-CZ" sz="2000" dirty="0">
              <a:solidFill>
                <a:srgbClr val="307871"/>
              </a:solidFill>
              <a:latin typeface="Times New Roman" panose="02020603050405020304" pitchFamily="18" charset="0"/>
              <a:cs typeface="Times New Roman" panose="02020603050405020304" pitchFamily="18" charset="0"/>
            </a:endParaRPr>
          </a:p>
          <a:p>
            <a:pPr>
              <a:lnSpc>
                <a:spcPct val="125000"/>
              </a:lnSpc>
            </a:pPr>
            <a:endParaRPr lang="en-US" altLang="cs-CZ" sz="2000" dirty="0"/>
          </a:p>
          <a:p>
            <a:pPr lvl="1">
              <a:lnSpc>
                <a:spcPct val="125000"/>
              </a:lnSpc>
            </a:pPr>
            <a:endParaRPr lang="en-US" altLang="cs-CZ" sz="1600" dirty="0"/>
          </a:p>
          <a:p>
            <a:pPr>
              <a:lnSpc>
                <a:spcPct val="125000"/>
              </a:lnSpc>
            </a:pPr>
            <a:endParaRPr lang="en-US" sz="1800" dirty="0">
              <a:solidFill>
                <a:srgbClr val="307871"/>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6192688" cy="507703"/>
          </a:xfrm>
        </p:spPr>
        <p:txBody>
          <a:bodyPr/>
          <a:lstStyle/>
          <a:p>
            <a:r>
              <a:rPr lang="en-US" dirty="0">
                <a:solidFill>
                  <a:srgbClr val="000000"/>
                </a:solidFill>
              </a:rPr>
              <a:t>Outline of the lecture</a:t>
            </a:r>
          </a:p>
        </p:txBody>
      </p:sp>
      <p:sp>
        <p:nvSpPr>
          <p:cNvPr id="12" name="Zástupný symbol pro obsah 2"/>
          <p:cNvSpPr txBox="1">
            <a:spLocks/>
          </p:cNvSpPr>
          <p:nvPr/>
        </p:nvSpPr>
        <p:spPr>
          <a:xfrm>
            <a:off x="2627784" y="4731990"/>
            <a:ext cx="3816424"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800" dirty="0"/>
              <a:t>Overview of</a:t>
            </a:r>
            <a:r>
              <a:rPr lang="cs-CZ" sz="800" dirty="0"/>
              <a:t> </a:t>
            </a:r>
            <a:r>
              <a:rPr lang="en-US" sz="800" dirty="0"/>
              <a:t>e-commerce in Czechia</a:t>
            </a:r>
            <a:endParaRPr lang="en-AU" sz="1400" dirty="0">
              <a:solidFill>
                <a:srgbClr val="307871"/>
              </a:solidFill>
              <a:latin typeface="Enriqueta" panose="02000000000000000000" pitchFamily="2" charset="0"/>
            </a:endParaRPr>
          </a:p>
        </p:txBody>
      </p:sp>
      <p:sp>
        <p:nvSpPr>
          <p:cNvPr id="4" name="Obdélník 3"/>
          <p:cNvSpPr/>
          <p:nvPr/>
        </p:nvSpPr>
        <p:spPr>
          <a:xfrm>
            <a:off x="7884368" y="195486"/>
            <a:ext cx="1152128" cy="8640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2" name="Obrázek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56376" y="243217"/>
            <a:ext cx="965819" cy="744357"/>
          </a:xfrm>
          <a:prstGeom prst="rect">
            <a:avLst/>
          </a:prstGeom>
        </p:spPr>
      </p:pic>
      <p:sp>
        <p:nvSpPr>
          <p:cNvPr id="7" name="Zástupný symbol pro číslo snímku 6"/>
          <p:cNvSpPr>
            <a:spLocks noGrp="1"/>
          </p:cNvSpPr>
          <p:nvPr>
            <p:ph type="sldNum" sz="quarter" idx="12"/>
          </p:nvPr>
        </p:nvSpPr>
        <p:spPr/>
        <p:txBody>
          <a:bodyPr/>
          <a:lstStyle/>
          <a:p>
            <a:fld id="{560808B9-4D1F-4069-9EB9-CD8802008F4E}" type="slidenum">
              <a:rPr lang="cs-CZ" sz="1000" smtClean="0"/>
              <a:pPr/>
              <a:t>2</a:t>
            </a:fld>
            <a:endParaRPr lang="cs-CZ" sz="800" dirty="0"/>
          </a:p>
        </p:txBody>
      </p:sp>
    </p:spTree>
    <p:extLst>
      <p:ext uri="{BB962C8B-B14F-4D97-AF65-F5344CB8AC3E}">
        <p14:creationId xmlns:p14="http://schemas.microsoft.com/office/powerpoint/2010/main" val="29975437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179512" y="195486"/>
            <a:ext cx="6192688" cy="507703"/>
          </a:xfrm>
        </p:spPr>
        <p:txBody>
          <a:bodyPr/>
          <a:lstStyle/>
          <a:p>
            <a:r>
              <a:rPr lang="cs-CZ" dirty="0">
                <a:solidFill>
                  <a:srgbClr val="000000"/>
                </a:solidFill>
              </a:rPr>
              <a:t>E</a:t>
            </a:r>
            <a:r>
              <a:rPr lang="en-US" dirty="0">
                <a:solidFill>
                  <a:srgbClr val="000000"/>
                </a:solidFill>
              </a:rPr>
              <a:t>-commerce statistics in the Czech Republic</a:t>
            </a:r>
            <a:r>
              <a:rPr lang="cs-CZ" dirty="0">
                <a:solidFill>
                  <a:srgbClr val="000000"/>
                </a:solidFill>
              </a:rPr>
              <a:t/>
            </a:r>
            <a:br>
              <a:rPr lang="cs-CZ" dirty="0">
                <a:solidFill>
                  <a:srgbClr val="000000"/>
                </a:solidFill>
              </a:rPr>
            </a:br>
            <a:endParaRPr lang="cs-CZ" dirty="0">
              <a:solidFill>
                <a:srgbClr val="000000"/>
              </a:solidFill>
            </a:endParaRPr>
          </a:p>
        </p:txBody>
      </p:sp>
      <p:sp>
        <p:nvSpPr>
          <p:cNvPr id="12" name="Zástupný symbol pro obsah 2"/>
          <p:cNvSpPr txBox="1">
            <a:spLocks/>
          </p:cNvSpPr>
          <p:nvPr/>
        </p:nvSpPr>
        <p:spPr>
          <a:xfrm>
            <a:off x="2627784" y="4731990"/>
            <a:ext cx="3816424"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800" dirty="0"/>
              <a:t>Overview of</a:t>
            </a:r>
            <a:r>
              <a:rPr lang="cs-CZ" sz="800" dirty="0"/>
              <a:t> </a:t>
            </a:r>
            <a:r>
              <a:rPr lang="en-US" sz="800" dirty="0"/>
              <a:t>e-commerce in Czechia</a:t>
            </a:r>
            <a:endParaRPr lang="en-AU" sz="1400" dirty="0">
              <a:solidFill>
                <a:srgbClr val="307871"/>
              </a:solidFill>
              <a:latin typeface="Enriqueta" panose="02000000000000000000" pitchFamily="2" charset="0"/>
            </a:endParaRPr>
          </a:p>
          <a:p>
            <a:pPr marL="0" indent="0">
              <a:buNone/>
            </a:pPr>
            <a:endParaRPr lang="en-AU" sz="1400" dirty="0">
              <a:solidFill>
                <a:srgbClr val="307871"/>
              </a:solidFill>
              <a:latin typeface="Enriqueta" panose="02000000000000000000" pitchFamily="2" charset="0"/>
            </a:endParaRPr>
          </a:p>
        </p:txBody>
      </p:sp>
      <p:sp>
        <p:nvSpPr>
          <p:cNvPr id="4" name="Obdélník 3"/>
          <p:cNvSpPr/>
          <p:nvPr/>
        </p:nvSpPr>
        <p:spPr>
          <a:xfrm>
            <a:off x="7884368" y="195486"/>
            <a:ext cx="1152128" cy="8640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2" name="Obrázek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56376" y="243217"/>
            <a:ext cx="965819" cy="744357"/>
          </a:xfrm>
          <a:prstGeom prst="rect">
            <a:avLst/>
          </a:prstGeom>
        </p:spPr>
      </p:pic>
      <p:sp>
        <p:nvSpPr>
          <p:cNvPr id="7" name="Zástupný symbol pro číslo snímku 6"/>
          <p:cNvSpPr>
            <a:spLocks noGrp="1"/>
          </p:cNvSpPr>
          <p:nvPr>
            <p:ph type="sldNum" sz="quarter" idx="12"/>
          </p:nvPr>
        </p:nvSpPr>
        <p:spPr/>
        <p:txBody>
          <a:bodyPr/>
          <a:lstStyle/>
          <a:p>
            <a:fld id="{560808B9-4D1F-4069-9EB9-CD8802008F4E}" type="slidenum">
              <a:rPr lang="cs-CZ" sz="1000" smtClean="0"/>
              <a:pPr/>
              <a:t>20</a:t>
            </a:fld>
            <a:endParaRPr lang="cs-CZ" sz="800" dirty="0"/>
          </a:p>
        </p:txBody>
      </p:sp>
      <p:graphicFrame>
        <p:nvGraphicFramePr>
          <p:cNvPr id="9" name="Graf 8">
            <a:extLst>
              <a:ext uri="{FF2B5EF4-FFF2-40B4-BE49-F238E27FC236}">
                <a16:creationId xmlns:a16="http://schemas.microsoft.com/office/drawing/2014/main" id="{B2FD214F-13B8-41C5-8B2D-8A28A846732A}"/>
              </a:ext>
            </a:extLst>
          </p:cNvPr>
          <p:cNvGraphicFramePr/>
          <p:nvPr>
            <p:extLst>
              <p:ext uri="{D42A27DB-BD31-4B8C-83A1-F6EECF244321}">
                <p14:modId xmlns:p14="http://schemas.microsoft.com/office/powerpoint/2010/main" val="1236383480"/>
              </p:ext>
            </p:extLst>
          </p:nvPr>
        </p:nvGraphicFramePr>
        <p:xfrm>
          <a:off x="332656" y="703189"/>
          <a:ext cx="6039544" cy="395679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1511746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179512" y="195486"/>
            <a:ext cx="7416824" cy="507703"/>
          </a:xfrm>
        </p:spPr>
        <p:txBody>
          <a:bodyPr/>
          <a:lstStyle/>
          <a:p>
            <a:r>
              <a:rPr lang="en-US" dirty="0">
                <a:solidFill>
                  <a:srgbClr val="000000"/>
                </a:solidFill>
              </a:rPr>
              <a:t>The largest e-shops in the Czech Republic by sales</a:t>
            </a:r>
            <a:endParaRPr lang="cs-CZ" dirty="0">
              <a:solidFill>
                <a:srgbClr val="000000"/>
              </a:solidFill>
            </a:endParaRPr>
          </a:p>
        </p:txBody>
      </p:sp>
      <p:sp>
        <p:nvSpPr>
          <p:cNvPr id="12" name="Zástupný symbol pro obsah 2"/>
          <p:cNvSpPr txBox="1">
            <a:spLocks/>
          </p:cNvSpPr>
          <p:nvPr/>
        </p:nvSpPr>
        <p:spPr>
          <a:xfrm>
            <a:off x="2627784" y="4731990"/>
            <a:ext cx="3816424"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800" dirty="0"/>
              <a:t>Overview of</a:t>
            </a:r>
            <a:r>
              <a:rPr lang="cs-CZ" sz="800" dirty="0"/>
              <a:t> </a:t>
            </a:r>
            <a:r>
              <a:rPr lang="en-US" sz="800" dirty="0"/>
              <a:t>e-commerce in Czechia</a:t>
            </a:r>
            <a:endParaRPr lang="en-AU" sz="1400" dirty="0">
              <a:solidFill>
                <a:srgbClr val="307871"/>
              </a:solidFill>
              <a:latin typeface="Enriqueta" panose="02000000000000000000" pitchFamily="2" charset="0"/>
            </a:endParaRPr>
          </a:p>
          <a:p>
            <a:pPr marL="0" indent="0">
              <a:buNone/>
            </a:pPr>
            <a:endParaRPr lang="en-AU" sz="1400" dirty="0">
              <a:solidFill>
                <a:srgbClr val="307871"/>
              </a:solidFill>
              <a:latin typeface="Enriqueta" panose="02000000000000000000" pitchFamily="2" charset="0"/>
            </a:endParaRPr>
          </a:p>
        </p:txBody>
      </p:sp>
      <p:sp>
        <p:nvSpPr>
          <p:cNvPr id="4" name="Obdélník 3"/>
          <p:cNvSpPr/>
          <p:nvPr/>
        </p:nvSpPr>
        <p:spPr>
          <a:xfrm>
            <a:off x="7884368" y="195486"/>
            <a:ext cx="1152128" cy="8640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2" name="Obrázek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56376" y="243217"/>
            <a:ext cx="965819" cy="744357"/>
          </a:xfrm>
          <a:prstGeom prst="rect">
            <a:avLst/>
          </a:prstGeom>
        </p:spPr>
      </p:pic>
      <p:sp>
        <p:nvSpPr>
          <p:cNvPr id="7" name="Zástupný symbol pro číslo snímku 6"/>
          <p:cNvSpPr>
            <a:spLocks noGrp="1"/>
          </p:cNvSpPr>
          <p:nvPr>
            <p:ph type="sldNum" sz="quarter" idx="12"/>
          </p:nvPr>
        </p:nvSpPr>
        <p:spPr/>
        <p:txBody>
          <a:bodyPr/>
          <a:lstStyle/>
          <a:p>
            <a:fld id="{560808B9-4D1F-4069-9EB9-CD8802008F4E}" type="slidenum">
              <a:rPr lang="cs-CZ" sz="1000" smtClean="0"/>
              <a:pPr/>
              <a:t>21</a:t>
            </a:fld>
            <a:endParaRPr lang="cs-CZ" sz="800" dirty="0"/>
          </a:p>
        </p:txBody>
      </p:sp>
      <p:pic>
        <p:nvPicPr>
          <p:cNvPr id="3" name="Obrázek 2"/>
          <p:cNvPicPr>
            <a:picLocks noChangeAspect="1"/>
          </p:cNvPicPr>
          <p:nvPr/>
        </p:nvPicPr>
        <p:blipFill>
          <a:blip r:embed="rId4"/>
          <a:stretch>
            <a:fillRect/>
          </a:stretch>
        </p:blipFill>
        <p:spPr>
          <a:xfrm>
            <a:off x="245072" y="704279"/>
            <a:ext cx="6303836" cy="4027711"/>
          </a:xfrm>
          <a:prstGeom prst="rect">
            <a:avLst/>
          </a:prstGeom>
        </p:spPr>
      </p:pic>
    </p:spTree>
    <p:extLst>
      <p:ext uri="{BB962C8B-B14F-4D97-AF65-F5344CB8AC3E}">
        <p14:creationId xmlns:p14="http://schemas.microsoft.com/office/powerpoint/2010/main" val="13143392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179512" y="195486"/>
            <a:ext cx="7416824" cy="507703"/>
          </a:xfrm>
        </p:spPr>
        <p:txBody>
          <a:bodyPr/>
          <a:lstStyle/>
          <a:p>
            <a:r>
              <a:rPr lang="en-US" dirty="0">
                <a:solidFill>
                  <a:srgbClr val="000000"/>
                </a:solidFill>
              </a:rPr>
              <a:t>The largest e-shops in the Czech Republic by sales</a:t>
            </a:r>
            <a:endParaRPr lang="cs-CZ" dirty="0">
              <a:solidFill>
                <a:srgbClr val="000000"/>
              </a:solidFill>
            </a:endParaRPr>
          </a:p>
        </p:txBody>
      </p:sp>
      <p:sp>
        <p:nvSpPr>
          <p:cNvPr id="12" name="Zástupný symbol pro obsah 2"/>
          <p:cNvSpPr txBox="1">
            <a:spLocks/>
          </p:cNvSpPr>
          <p:nvPr/>
        </p:nvSpPr>
        <p:spPr>
          <a:xfrm>
            <a:off x="2627784" y="4731990"/>
            <a:ext cx="3816424"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800" dirty="0"/>
              <a:t>Overview of</a:t>
            </a:r>
            <a:r>
              <a:rPr lang="cs-CZ" sz="800" dirty="0"/>
              <a:t> </a:t>
            </a:r>
            <a:r>
              <a:rPr lang="en-US" sz="800" dirty="0"/>
              <a:t>e-commerce in Czechia</a:t>
            </a:r>
            <a:endParaRPr lang="en-AU" sz="1400" dirty="0">
              <a:solidFill>
                <a:srgbClr val="307871"/>
              </a:solidFill>
              <a:latin typeface="Enriqueta" panose="02000000000000000000" pitchFamily="2" charset="0"/>
            </a:endParaRPr>
          </a:p>
          <a:p>
            <a:pPr marL="0" indent="0">
              <a:buNone/>
            </a:pPr>
            <a:endParaRPr lang="en-AU" sz="1400" dirty="0">
              <a:solidFill>
                <a:srgbClr val="307871"/>
              </a:solidFill>
              <a:latin typeface="Enriqueta" panose="02000000000000000000" pitchFamily="2" charset="0"/>
            </a:endParaRPr>
          </a:p>
        </p:txBody>
      </p:sp>
      <p:sp>
        <p:nvSpPr>
          <p:cNvPr id="4" name="Obdélník 3"/>
          <p:cNvSpPr/>
          <p:nvPr/>
        </p:nvSpPr>
        <p:spPr>
          <a:xfrm>
            <a:off x="7884368" y="195486"/>
            <a:ext cx="1152128" cy="8640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2" name="Obrázek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56376" y="243217"/>
            <a:ext cx="965819" cy="744357"/>
          </a:xfrm>
          <a:prstGeom prst="rect">
            <a:avLst/>
          </a:prstGeom>
        </p:spPr>
      </p:pic>
      <p:sp>
        <p:nvSpPr>
          <p:cNvPr id="7" name="Zástupný symbol pro číslo snímku 6"/>
          <p:cNvSpPr>
            <a:spLocks noGrp="1"/>
          </p:cNvSpPr>
          <p:nvPr>
            <p:ph type="sldNum" sz="quarter" idx="12"/>
          </p:nvPr>
        </p:nvSpPr>
        <p:spPr/>
        <p:txBody>
          <a:bodyPr/>
          <a:lstStyle/>
          <a:p>
            <a:fld id="{560808B9-4D1F-4069-9EB9-CD8802008F4E}" type="slidenum">
              <a:rPr lang="cs-CZ" sz="1000" smtClean="0"/>
              <a:pPr/>
              <a:t>22</a:t>
            </a:fld>
            <a:endParaRPr lang="cs-CZ" sz="800" dirty="0"/>
          </a:p>
        </p:txBody>
      </p:sp>
      <p:pic>
        <p:nvPicPr>
          <p:cNvPr id="5" name="Obrázek 4"/>
          <p:cNvPicPr>
            <a:picLocks noChangeAspect="1"/>
          </p:cNvPicPr>
          <p:nvPr/>
        </p:nvPicPr>
        <p:blipFill>
          <a:blip r:embed="rId4"/>
          <a:stretch>
            <a:fillRect/>
          </a:stretch>
        </p:blipFill>
        <p:spPr>
          <a:xfrm>
            <a:off x="200496" y="703188"/>
            <a:ext cx="6027687" cy="3938797"/>
          </a:xfrm>
          <a:prstGeom prst="rect">
            <a:avLst/>
          </a:prstGeom>
        </p:spPr>
      </p:pic>
    </p:spTree>
    <p:extLst>
      <p:ext uri="{BB962C8B-B14F-4D97-AF65-F5344CB8AC3E}">
        <p14:creationId xmlns:p14="http://schemas.microsoft.com/office/powerpoint/2010/main" val="5501004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179512" y="195486"/>
            <a:ext cx="6192688" cy="507703"/>
          </a:xfrm>
        </p:spPr>
        <p:txBody>
          <a:bodyPr/>
          <a:lstStyle/>
          <a:p>
            <a:r>
              <a:rPr lang="en-US" dirty="0">
                <a:solidFill>
                  <a:srgbClr val="000000"/>
                </a:solidFill>
              </a:rPr>
              <a:t>TOP samples of Czech e-shops</a:t>
            </a:r>
            <a:r>
              <a:rPr lang="cs-CZ" dirty="0">
                <a:solidFill>
                  <a:srgbClr val="000000"/>
                </a:solidFill>
              </a:rPr>
              <a:t/>
            </a:r>
            <a:br>
              <a:rPr lang="cs-CZ" dirty="0">
                <a:solidFill>
                  <a:srgbClr val="000000"/>
                </a:solidFill>
              </a:rPr>
            </a:br>
            <a:endParaRPr lang="cs-CZ" dirty="0">
              <a:solidFill>
                <a:srgbClr val="000000"/>
              </a:solidFill>
            </a:endParaRPr>
          </a:p>
        </p:txBody>
      </p:sp>
      <p:sp>
        <p:nvSpPr>
          <p:cNvPr id="12" name="Zástupný symbol pro obsah 2"/>
          <p:cNvSpPr txBox="1">
            <a:spLocks/>
          </p:cNvSpPr>
          <p:nvPr/>
        </p:nvSpPr>
        <p:spPr>
          <a:xfrm>
            <a:off x="2627784" y="4731990"/>
            <a:ext cx="3816424"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800" dirty="0"/>
              <a:t>Overview of</a:t>
            </a:r>
            <a:r>
              <a:rPr lang="cs-CZ" sz="800" dirty="0"/>
              <a:t> </a:t>
            </a:r>
            <a:r>
              <a:rPr lang="en-US" sz="800" dirty="0"/>
              <a:t>e-commerce in Czechia</a:t>
            </a:r>
            <a:endParaRPr lang="en-AU" sz="1400" dirty="0">
              <a:solidFill>
                <a:srgbClr val="307871"/>
              </a:solidFill>
              <a:latin typeface="Enriqueta" panose="02000000000000000000" pitchFamily="2" charset="0"/>
            </a:endParaRPr>
          </a:p>
          <a:p>
            <a:pPr marL="0" indent="0">
              <a:buNone/>
            </a:pPr>
            <a:endParaRPr lang="en-AU" sz="1400" dirty="0">
              <a:solidFill>
                <a:srgbClr val="307871"/>
              </a:solidFill>
              <a:latin typeface="Enriqueta" panose="02000000000000000000" pitchFamily="2" charset="0"/>
            </a:endParaRPr>
          </a:p>
        </p:txBody>
      </p:sp>
      <p:sp>
        <p:nvSpPr>
          <p:cNvPr id="4" name="Obdélník 3"/>
          <p:cNvSpPr/>
          <p:nvPr/>
        </p:nvSpPr>
        <p:spPr>
          <a:xfrm>
            <a:off x="7884368" y="195486"/>
            <a:ext cx="1152128" cy="8640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2" name="Obrázek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56376" y="243217"/>
            <a:ext cx="965819" cy="744357"/>
          </a:xfrm>
          <a:prstGeom prst="rect">
            <a:avLst/>
          </a:prstGeom>
        </p:spPr>
      </p:pic>
      <p:sp>
        <p:nvSpPr>
          <p:cNvPr id="7" name="Zástupný symbol pro číslo snímku 6"/>
          <p:cNvSpPr>
            <a:spLocks noGrp="1"/>
          </p:cNvSpPr>
          <p:nvPr>
            <p:ph type="sldNum" sz="quarter" idx="12"/>
          </p:nvPr>
        </p:nvSpPr>
        <p:spPr/>
        <p:txBody>
          <a:bodyPr/>
          <a:lstStyle/>
          <a:p>
            <a:fld id="{560808B9-4D1F-4069-9EB9-CD8802008F4E}" type="slidenum">
              <a:rPr lang="cs-CZ" sz="1000" smtClean="0"/>
              <a:pPr/>
              <a:t>23</a:t>
            </a:fld>
            <a:endParaRPr lang="cs-CZ" sz="800" dirty="0"/>
          </a:p>
        </p:txBody>
      </p:sp>
      <p:pic>
        <p:nvPicPr>
          <p:cNvPr id="8" name="Obrázek 7"/>
          <p:cNvPicPr>
            <a:picLocks noChangeAspect="1"/>
          </p:cNvPicPr>
          <p:nvPr/>
        </p:nvPicPr>
        <p:blipFill>
          <a:blip r:embed="rId4"/>
          <a:stretch>
            <a:fillRect/>
          </a:stretch>
        </p:blipFill>
        <p:spPr>
          <a:xfrm>
            <a:off x="251520" y="703188"/>
            <a:ext cx="5832648" cy="3935777"/>
          </a:xfrm>
          <a:prstGeom prst="rect">
            <a:avLst/>
          </a:prstGeom>
        </p:spPr>
      </p:pic>
    </p:spTree>
    <p:extLst>
      <p:ext uri="{BB962C8B-B14F-4D97-AF65-F5344CB8AC3E}">
        <p14:creationId xmlns:p14="http://schemas.microsoft.com/office/powerpoint/2010/main" val="16067368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179512" y="195486"/>
            <a:ext cx="6192688" cy="507703"/>
          </a:xfrm>
        </p:spPr>
        <p:txBody>
          <a:bodyPr/>
          <a:lstStyle/>
          <a:p>
            <a:r>
              <a:rPr lang="en-US" dirty="0">
                <a:solidFill>
                  <a:srgbClr val="000000"/>
                </a:solidFill>
              </a:rPr>
              <a:t>TOP samples of Czech e-shops</a:t>
            </a:r>
            <a:r>
              <a:rPr lang="cs-CZ" dirty="0">
                <a:solidFill>
                  <a:srgbClr val="000000"/>
                </a:solidFill>
              </a:rPr>
              <a:t/>
            </a:r>
            <a:br>
              <a:rPr lang="cs-CZ" dirty="0">
                <a:solidFill>
                  <a:srgbClr val="000000"/>
                </a:solidFill>
              </a:rPr>
            </a:br>
            <a:endParaRPr lang="cs-CZ" dirty="0">
              <a:solidFill>
                <a:srgbClr val="000000"/>
              </a:solidFill>
            </a:endParaRPr>
          </a:p>
        </p:txBody>
      </p:sp>
      <p:sp>
        <p:nvSpPr>
          <p:cNvPr id="12" name="Zástupný symbol pro obsah 2"/>
          <p:cNvSpPr txBox="1">
            <a:spLocks/>
          </p:cNvSpPr>
          <p:nvPr/>
        </p:nvSpPr>
        <p:spPr>
          <a:xfrm>
            <a:off x="2627784" y="4731990"/>
            <a:ext cx="3816424"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800" dirty="0"/>
              <a:t>Overview of</a:t>
            </a:r>
            <a:r>
              <a:rPr lang="cs-CZ" sz="800" dirty="0"/>
              <a:t> </a:t>
            </a:r>
            <a:r>
              <a:rPr lang="en-US" sz="800" dirty="0"/>
              <a:t>e-commerce in Czechia</a:t>
            </a:r>
            <a:endParaRPr lang="en-AU" sz="1400" dirty="0">
              <a:solidFill>
                <a:srgbClr val="307871"/>
              </a:solidFill>
              <a:latin typeface="Enriqueta" panose="02000000000000000000" pitchFamily="2" charset="0"/>
            </a:endParaRPr>
          </a:p>
          <a:p>
            <a:pPr marL="0" indent="0">
              <a:buNone/>
            </a:pPr>
            <a:endParaRPr lang="en-AU" sz="1400" dirty="0">
              <a:solidFill>
                <a:srgbClr val="307871"/>
              </a:solidFill>
              <a:latin typeface="Enriqueta" panose="02000000000000000000" pitchFamily="2" charset="0"/>
            </a:endParaRPr>
          </a:p>
        </p:txBody>
      </p:sp>
      <p:sp>
        <p:nvSpPr>
          <p:cNvPr id="4" name="Obdélník 3"/>
          <p:cNvSpPr/>
          <p:nvPr/>
        </p:nvSpPr>
        <p:spPr>
          <a:xfrm>
            <a:off x="7884368" y="195486"/>
            <a:ext cx="1152128" cy="8640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2" name="Obrázek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56376" y="243217"/>
            <a:ext cx="965819" cy="744357"/>
          </a:xfrm>
          <a:prstGeom prst="rect">
            <a:avLst/>
          </a:prstGeom>
        </p:spPr>
      </p:pic>
      <p:sp>
        <p:nvSpPr>
          <p:cNvPr id="7" name="Zástupný symbol pro číslo snímku 6"/>
          <p:cNvSpPr>
            <a:spLocks noGrp="1"/>
          </p:cNvSpPr>
          <p:nvPr>
            <p:ph type="sldNum" sz="quarter" idx="12"/>
          </p:nvPr>
        </p:nvSpPr>
        <p:spPr/>
        <p:txBody>
          <a:bodyPr/>
          <a:lstStyle/>
          <a:p>
            <a:fld id="{560808B9-4D1F-4069-9EB9-CD8802008F4E}" type="slidenum">
              <a:rPr lang="cs-CZ" sz="1000" smtClean="0"/>
              <a:pPr/>
              <a:t>24</a:t>
            </a:fld>
            <a:endParaRPr lang="cs-CZ" sz="800" dirty="0"/>
          </a:p>
        </p:txBody>
      </p:sp>
      <p:pic>
        <p:nvPicPr>
          <p:cNvPr id="5" name="Obrázek 4"/>
          <p:cNvPicPr>
            <a:picLocks noChangeAspect="1"/>
          </p:cNvPicPr>
          <p:nvPr/>
        </p:nvPicPr>
        <p:blipFill>
          <a:blip r:embed="rId4"/>
          <a:stretch>
            <a:fillRect/>
          </a:stretch>
        </p:blipFill>
        <p:spPr>
          <a:xfrm>
            <a:off x="323528" y="777851"/>
            <a:ext cx="6192688" cy="3853228"/>
          </a:xfrm>
          <a:prstGeom prst="rect">
            <a:avLst/>
          </a:prstGeom>
        </p:spPr>
      </p:pic>
    </p:spTree>
    <p:extLst>
      <p:ext uri="{BB962C8B-B14F-4D97-AF65-F5344CB8AC3E}">
        <p14:creationId xmlns:p14="http://schemas.microsoft.com/office/powerpoint/2010/main" val="16193885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179512" y="195486"/>
            <a:ext cx="6192688" cy="507703"/>
          </a:xfrm>
        </p:spPr>
        <p:txBody>
          <a:bodyPr/>
          <a:lstStyle/>
          <a:p>
            <a:r>
              <a:rPr lang="en-US" dirty="0">
                <a:solidFill>
                  <a:srgbClr val="000000"/>
                </a:solidFill>
              </a:rPr>
              <a:t>TOP samples of Czech e-shops</a:t>
            </a:r>
            <a:r>
              <a:rPr lang="cs-CZ" dirty="0">
                <a:solidFill>
                  <a:srgbClr val="000000"/>
                </a:solidFill>
              </a:rPr>
              <a:t/>
            </a:r>
            <a:br>
              <a:rPr lang="cs-CZ" dirty="0">
                <a:solidFill>
                  <a:srgbClr val="000000"/>
                </a:solidFill>
              </a:rPr>
            </a:br>
            <a:endParaRPr lang="cs-CZ" dirty="0">
              <a:solidFill>
                <a:srgbClr val="000000"/>
              </a:solidFill>
            </a:endParaRPr>
          </a:p>
        </p:txBody>
      </p:sp>
      <p:sp>
        <p:nvSpPr>
          <p:cNvPr id="12" name="Zástupný symbol pro obsah 2"/>
          <p:cNvSpPr txBox="1">
            <a:spLocks/>
          </p:cNvSpPr>
          <p:nvPr/>
        </p:nvSpPr>
        <p:spPr>
          <a:xfrm>
            <a:off x="2627784" y="4731990"/>
            <a:ext cx="3816424"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800" dirty="0"/>
              <a:t>Overview of</a:t>
            </a:r>
            <a:r>
              <a:rPr lang="cs-CZ" sz="800" dirty="0"/>
              <a:t> </a:t>
            </a:r>
            <a:r>
              <a:rPr lang="en-US" sz="800" dirty="0"/>
              <a:t>e-commerce in Czechia</a:t>
            </a:r>
            <a:endParaRPr lang="en-AU" sz="1400" dirty="0">
              <a:solidFill>
                <a:srgbClr val="307871"/>
              </a:solidFill>
              <a:latin typeface="Enriqueta" panose="02000000000000000000" pitchFamily="2" charset="0"/>
            </a:endParaRPr>
          </a:p>
          <a:p>
            <a:pPr marL="0" indent="0">
              <a:buNone/>
            </a:pPr>
            <a:endParaRPr lang="en-AU" sz="1400" dirty="0">
              <a:solidFill>
                <a:srgbClr val="307871"/>
              </a:solidFill>
              <a:latin typeface="Enriqueta" panose="02000000000000000000" pitchFamily="2" charset="0"/>
            </a:endParaRPr>
          </a:p>
        </p:txBody>
      </p:sp>
      <p:sp>
        <p:nvSpPr>
          <p:cNvPr id="4" name="Obdélník 3"/>
          <p:cNvSpPr/>
          <p:nvPr/>
        </p:nvSpPr>
        <p:spPr>
          <a:xfrm>
            <a:off x="7884368" y="195486"/>
            <a:ext cx="1152128" cy="8640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2" name="Obrázek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56376" y="243217"/>
            <a:ext cx="965819" cy="744357"/>
          </a:xfrm>
          <a:prstGeom prst="rect">
            <a:avLst/>
          </a:prstGeom>
        </p:spPr>
      </p:pic>
      <p:sp>
        <p:nvSpPr>
          <p:cNvPr id="7" name="Zástupný symbol pro číslo snímku 6"/>
          <p:cNvSpPr>
            <a:spLocks noGrp="1"/>
          </p:cNvSpPr>
          <p:nvPr>
            <p:ph type="sldNum" sz="quarter" idx="12"/>
          </p:nvPr>
        </p:nvSpPr>
        <p:spPr/>
        <p:txBody>
          <a:bodyPr/>
          <a:lstStyle/>
          <a:p>
            <a:fld id="{560808B9-4D1F-4069-9EB9-CD8802008F4E}" type="slidenum">
              <a:rPr lang="cs-CZ" sz="1000" smtClean="0"/>
              <a:pPr/>
              <a:t>25</a:t>
            </a:fld>
            <a:endParaRPr lang="cs-CZ" sz="800" dirty="0"/>
          </a:p>
        </p:txBody>
      </p:sp>
      <p:pic>
        <p:nvPicPr>
          <p:cNvPr id="3" name="Obrázek 2"/>
          <p:cNvPicPr>
            <a:picLocks noChangeAspect="1"/>
          </p:cNvPicPr>
          <p:nvPr/>
        </p:nvPicPr>
        <p:blipFill>
          <a:blip r:embed="rId4"/>
          <a:stretch>
            <a:fillRect/>
          </a:stretch>
        </p:blipFill>
        <p:spPr>
          <a:xfrm>
            <a:off x="251520" y="727572"/>
            <a:ext cx="5633857" cy="3860402"/>
          </a:xfrm>
          <a:prstGeom prst="rect">
            <a:avLst/>
          </a:prstGeom>
        </p:spPr>
      </p:pic>
    </p:spTree>
    <p:extLst>
      <p:ext uri="{BB962C8B-B14F-4D97-AF65-F5344CB8AC3E}">
        <p14:creationId xmlns:p14="http://schemas.microsoft.com/office/powerpoint/2010/main" val="25282840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179512" y="195486"/>
            <a:ext cx="6192688" cy="507703"/>
          </a:xfrm>
        </p:spPr>
        <p:txBody>
          <a:bodyPr/>
          <a:lstStyle/>
          <a:p>
            <a:r>
              <a:rPr lang="en-US" dirty="0">
                <a:solidFill>
                  <a:srgbClr val="000000"/>
                </a:solidFill>
              </a:rPr>
              <a:t>TOP samples of Czech e-shops</a:t>
            </a:r>
            <a:r>
              <a:rPr lang="cs-CZ" dirty="0">
                <a:solidFill>
                  <a:srgbClr val="000000"/>
                </a:solidFill>
              </a:rPr>
              <a:t/>
            </a:r>
            <a:br>
              <a:rPr lang="cs-CZ" dirty="0">
                <a:solidFill>
                  <a:srgbClr val="000000"/>
                </a:solidFill>
              </a:rPr>
            </a:br>
            <a:endParaRPr lang="cs-CZ" dirty="0">
              <a:solidFill>
                <a:srgbClr val="000000"/>
              </a:solidFill>
            </a:endParaRPr>
          </a:p>
        </p:txBody>
      </p:sp>
      <p:sp>
        <p:nvSpPr>
          <p:cNvPr id="12" name="Zástupný symbol pro obsah 2"/>
          <p:cNvSpPr txBox="1">
            <a:spLocks/>
          </p:cNvSpPr>
          <p:nvPr/>
        </p:nvSpPr>
        <p:spPr>
          <a:xfrm>
            <a:off x="2627784" y="4731990"/>
            <a:ext cx="3816424"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800" dirty="0"/>
              <a:t>Overview of</a:t>
            </a:r>
            <a:r>
              <a:rPr lang="cs-CZ" sz="800" dirty="0"/>
              <a:t> </a:t>
            </a:r>
            <a:r>
              <a:rPr lang="en-US" sz="800" dirty="0"/>
              <a:t>e-commerce in Czechia</a:t>
            </a:r>
            <a:endParaRPr lang="en-AU" sz="1400" dirty="0">
              <a:solidFill>
                <a:srgbClr val="307871"/>
              </a:solidFill>
              <a:latin typeface="Enriqueta" panose="02000000000000000000" pitchFamily="2" charset="0"/>
            </a:endParaRPr>
          </a:p>
          <a:p>
            <a:pPr marL="0" indent="0">
              <a:buNone/>
            </a:pPr>
            <a:endParaRPr lang="en-AU" sz="1400" dirty="0">
              <a:solidFill>
                <a:srgbClr val="307871"/>
              </a:solidFill>
              <a:latin typeface="Enriqueta" panose="02000000000000000000" pitchFamily="2" charset="0"/>
            </a:endParaRPr>
          </a:p>
        </p:txBody>
      </p:sp>
      <p:sp>
        <p:nvSpPr>
          <p:cNvPr id="4" name="Obdélník 3"/>
          <p:cNvSpPr/>
          <p:nvPr/>
        </p:nvSpPr>
        <p:spPr>
          <a:xfrm>
            <a:off x="7884368" y="195486"/>
            <a:ext cx="1152128" cy="8640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2" name="Obrázek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56376" y="243217"/>
            <a:ext cx="965819" cy="744357"/>
          </a:xfrm>
          <a:prstGeom prst="rect">
            <a:avLst/>
          </a:prstGeom>
        </p:spPr>
      </p:pic>
      <p:sp>
        <p:nvSpPr>
          <p:cNvPr id="7" name="Zástupný symbol pro číslo snímku 6"/>
          <p:cNvSpPr>
            <a:spLocks noGrp="1"/>
          </p:cNvSpPr>
          <p:nvPr>
            <p:ph type="sldNum" sz="quarter" idx="12"/>
          </p:nvPr>
        </p:nvSpPr>
        <p:spPr/>
        <p:txBody>
          <a:bodyPr/>
          <a:lstStyle/>
          <a:p>
            <a:fld id="{560808B9-4D1F-4069-9EB9-CD8802008F4E}" type="slidenum">
              <a:rPr lang="cs-CZ" sz="1000" smtClean="0"/>
              <a:pPr/>
              <a:t>26</a:t>
            </a:fld>
            <a:endParaRPr lang="cs-CZ" sz="800" dirty="0"/>
          </a:p>
        </p:txBody>
      </p:sp>
      <p:pic>
        <p:nvPicPr>
          <p:cNvPr id="5" name="Obrázek 4"/>
          <p:cNvPicPr>
            <a:picLocks noChangeAspect="1"/>
          </p:cNvPicPr>
          <p:nvPr/>
        </p:nvPicPr>
        <p:blipFill>
          <a:blip r:embed="rId4"/>
          <a:stretch>
            <a:fillRect/>
          </a:stretch>
        </p:blipFill>
        <p:spPr>
          <a:xfrm>
            <a:off x="251520" y="727791"/>
            <a:ext cx="5904656" cy="4004199"/>
          </a:xfrm>
          <a:prstGeom prst="rect">
            <a:avLst/>
          </a:prstGeom>
        </p:spPr>
      </p:pic>
    </p:spTree>
    <p:extLst>
      <p:ext uri="{BB962C8B-B14F-4D97-AF65-F5344CB8AC3E}">
        <p14:creationId xmlns:p14="http://schemas.microsoft.com/office/powerpoint/2010/main" val="17763221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179512" y="195486"/>
            <a:ext cx="6192688" cy="507703"/>
          </a:xfrm>
        </p:spPr>
        <p:txBody>
          <a:bodyPr/>
          <a:lstStyle/>
          <a:p>
            <a:r>
              <a:rPr lang="en-US" dirty="0">
                <a:solidFill>
                  <a:srgbClr val="000000"/>
                </a:solidFill>
              </a:rPr>
              <a:t>TOP samples of Czech e-shops</a:t>
            </a:r>
            <a:r>
              <a:rPr lang="cs-CZ" dirty="0">
                <a:solidFill>
                  <a:srgbClr val="000000"/>
                </a:solidFill>
              </a:rPr>
              <a:t/>
            </a:r>
            <a:br>
              <a:rPr lang="cs-CZ" dirty="0">
                <a:solidFill>
                  <a:srgbClr val="000000"/>
                </a:solidFill>
              </a:rPr>
            </a:br>
            <a:endParaRPr lang="cs-CZ" dirty="0">
              <a:solidFill>
                <a:srgbClr val="000000"/>
              </a:solidFill>
            </a:endParaRPr>
          </a:p>
        </p:txBody>
      </p:sp>
      <p:sp>
        <p:nvSpPr>
          <p:cNvPr id="12" name="Zástupný symbol pro obsah 2"/>
          <p:cNvSpPr txBox="1">
            <a:spLocks/>
          </p:cNvSpPr>
          <p:nvPr/>
        </p:nvSpPr>
        <p:spPr>
          <a:xfrm>
            <a:off x="2627784" y="4731990"/>
            <a:ext cx="3816424"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800" dirty="0"/>
              <a:t>Overview of</a:t>
            </a:r>
            <a:r>
              <a:rPr lang="cs-CZ" sz="800" dirty="0"/>
              <a:t> </a:t>
            </a:r>
            <a:r>
              <a:rPr lang="en-US" sz="800" dirty="0"/>
              <a:t>e-commerce in Czechia</a:t>
            </a:r>
            <a:endParaRPr lang="en-AU" sz="1400" dirty="0">
              <a:solidFill>
                <a:srgbClr val="307871"/>
              </a:solidFill>
              <a:latin typeface="Enriqueta" panose="02000000000000000000" pitchFamily="2" charset="0"/>
            </a:endParaRPr>
          </a:p>
          <a:p>
            <a:pPr marL="0" indent="0">
              <a:buNone/>
            </a:pPr>
            <a:endParaRPr lang="en-AU" sz="1400" dirty="0">
              <a:solidFill>
                <a:srgbClr val="307871"/>
              </a:solidFill>
              <a:latin typeface="Enriqueta" panose="02000000000000000000" pitchFamily="2" charset="0"/>
            </a:endParaRPr>
          </a:p>
        </p:txBody>
      </p:sp>
      <p:sp>
        <p:nvSpPr>
          <p:cNvPr id="4" name="Obdélník 3"/>
          <p:cNvSpPr/>
          <p:nvPr/>
        </p:nvSpPr>
        <p:spPr>
          <a:xfrm>
            <a:off x="7884368" y="195486"/>
            <a:ext cx="1152128" cy="8640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2" name="Obrázek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56376" y="243217"/>
            <a:ext cx="965819" cy="744357"/>
          </a:xfrm>
          <a:prstGeom prst="rect">
            <a:avLst/>
          </a:prstGeom>
        </p:spPr>
      </p:pic>
      <p:sp>
        <p:nvSpPr>
          <p:cNvPr id="7" name="Zástupný symbol pro číslo snímku 6"/>
          <p:cNvSpPr>
            <a:spLocks noGrp="1"/>
          </p:cNvSpPr>
          <p:nvPr>
            <p:ph type="sldNum" sz="quarter" idx="12"/>
          </p:nvPr>
        </p:nvSpPr>
        <p:spPr/>
        <p:txBody>
          <a:bodyPr/>
          <a:lstStyle/>
          <a:p>
            <a:fld id="{560808B9-4D1F-4069-9EB9-CD8802008F4E}" type="slidenum">
              <a:rPr lang="cs-CZ" sz="1000" smtClean="0"/>
              <a:pPr/>
              <a:t>27</a:t>
            </a:fld>
            <a:endParaRPr lang="cs-CZ" sz="800" dirty="0"/>
          </a:p>
        </p:txBody>
      </p:sp>
      <p:pic>
        <p:nvPicPr>
          <p:cNvPr id="5" name="Obrázek 4"/>
          <p:cNvPicPr>
            <a:picLocks noChangeAspect="1"/>
          </p:cNvPicPr>
          <p:nvPr/>
        </p:nvPicPr>
        <p:blipFill>
          <a:blip r:embed="rId4"/>
          <a:stretch>
            <a:fillRect/>
          </a:stretch>
        </p:blipFill>
        <p:spPr>
          <a:xfrm>
            <a:off x="194369" y="703189"/>
            <a:ext cx="5815287" cy="3956793"/>
          </a:xfrm>
          <a:prstGeom prst="rect">
            <a:avLst/>
          </a:prstGeom>
        </p:spPr>
      </p:pic>
    </p:spTree>
    <p:extLst>
      <p:ext uri="{BB962C8B-B14F-4D97-AF65-F5344CB8AC3E}">
        <p14:creationId xmlns:p14="http://schemas.microsoft.com/office/powerpoint/2010/main" val="6777705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250825" y="1059582"/>
            <a:ext cx="7576392" cy="266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defRPr/>
            </a:pPr>
            <a:r>
              <a:rPr lang="cs-CZ" altLang="cs-CZ" sz="4000" b="1" i="1" dirty="0">
                <a:solidFill>
                  <a:srgbClr val="00544D"/>
                </a:solidFill>
                <a:latin typeface="+mj-lt"/>
              </a:rPr>
              <a:t>THANK YOU FOR YOUR ATTENTION</a:t>
            </a:r>
          </a:p>
          <a:p>
            <a:pPr algn="ctr" eaLnBrk="1" hangingPunct="1">
              <a:spcBef>
                <a:spcPct val="0"/>
              </a:spcBef>
              <a:buFontTx/>
              <a:buNone/>
              <a:defRPr/>
            </a:pPr>
            <a:endParaRPr lang="cs-CZ" altLang="cs-CZ" sz="4000" b="1" i="1" dirty="0">
              <a:solidFill>
                <a:srgbClr val="00544D"/>
              </a:solidFill>
              <a:latin typeface="+mj-lt"/>
            </a:endParaRPr>
          </a:p>
          <a:p>
            <a:pPr algn="ctr" eaLnBrk="1" hangingPunct="1">
              <a:spcBef>
                <a:spcPct val="0"/>
              </a:spcBef>
              <a:buFontTx/>
              <a:buNone/>
              <a:defRPr/>
            </a:pPr>
            <a:endParaRPr lang="cs-CZ" altLang="cs-CZ" sz="4000" b="1" i="1" dirty="0">
              <a:solidFill>
                <a:srgbClr val="00544D"/>
              </a:solidFill>
              <a:latin typeface="Arial" panose="020B0604020202020204" pitchFamily="34" charset="0"/>
            </a:endParaRPr>
          </a:p>
        </p:txBody>
      </p:sp>
      <p:sp>
        <p:nvSpPr>
          <p:cNvPr id="4" name="Rectangle 3"/>
          <p:cNvSpPr>
            <a:spLocks noChangeArrowheads="1"/>
          </p:cNvSpPr>
          <p:nvPr/>
        </p:nvSpPr>
        <p:spPr bwMode="auto">
          <a:xfrm>
            <a:off x="147638" y="1706661"/>
            <a:ext cx="8686800" cy="288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defRPr/>
            </a:pPr>
            <a:r>
              <a:rPr lang="cs-CZ" altLang="cs-CZ" sz="2400" i="1" dirty="0">
                <a:solidFill>
                  <a:srgbClr val="00544D"/>
                </a:solidFill>
                <a:latin typeface="Arial" panose="020B0604020202020204" pitchFamily="34" charset="0"/>
              </a:rPr>
              <a:t/>
            </a:r>
            <a:br>
              <a:rPr lang="cs-CZ" altLang="cs-CZ" sz="2400" i="1" dirty="0">
                <a:solidFill>
                  <a:srgbClr val="00544D"/>
                </a:solidFill>
                <a:latin typeface="Arial" panose="020B0604020202020204" pitchFamily="34" charset="0"/>
              </a:rPr>
            </a:br>
            <a:r>
              <a:rPr lang="cs-CZ" altLang="cs-CZ" sz="2400" i="1" dirty="0">
                <a:solidFill>
                  <a:srgbClr val="00544D"/>
                </a:solidFill>
                <a:latin typeface="Arial" panose="020B0604020202020204" pitchFamily="34" charset="0"/>
              </a:rPr>
              <a:t>        </a:t>
            </a:r>
            <a:endParaRPr lang="cs-CZ" altLang="cs-CZ" sz="2400" i="1" dirty="0">
              <a:solidFill>
                <a:srgbClr val="00544D"/>
              </a:solidFill>
              <a:latin typeface="+mn-lt"/>
            </a:endParaRPr>
          </a:p>
        </p:txBody>
      </p:sp>
      <p:sp>
        <p:nvSpPr>
          <p:cNvPr id="6" name="Obdélník 5"/>
          <p:cNvSpPr/>
          <p:nvPr/>
        </p:nvSpPr>
        <p:spPr>
          <a:xfrm flipV="1">
            <a:off x="7827217" y="195014"/>
            <a:ext cx="1224136" cy="8645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5" name="Obrázek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43217"/>
            <a:ext cx="965819" cy="744357"/>
          </a:xfrm>
          <a:prstGeom prst="rect">
            <a:avLst/>
          </a:prstGeom>
        </p:spPr>
      </p:pic>
    </p:spTree>
    <p:extLst>
      <p:ext uri="{BB962C8B-B14F-4D97-AF65-F5344CB8AC3E}">
        <p14:creationId xmlns:p14="http://schemas.microsoft.com/office/powerpoint/2010/main" val="4053345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8" presetClass="entr" presetSubtype="0" accel="50000" fill="hold" grpId="0" nodeType="afterEffect">
                                  <p:stCondLst>
                                    <p:cond delay="500"/>
                                  </p:stCondLst>
                                  <p:iterate type="lt">
                                    <p:tmPct val="50000"/>
                                  </p:iterate>
                                  <p:childTnLst>
                                    <p:set>
                                      <p:cBhvr>
                                        <p:cTn id="6" dur="1" fill="hold">
                                          <p:stCondLst>
                                            <p:cond delay="0"/>
                                          </p:stCondLst>
                                        </p:cTn>
                                        <p:tgtEl>
                                          <p:spTgt spid="3">
                                            <p:txEl>
                                              <p:pRg st="0" end="0"/>
                                            </p:txEl>
                                          </p:spTgt>
                                        </p:tgtEl>
                                        <p:attrNameLst>
                                          <p:attrName>style.visibility</p:attrName>
                                        </p:attrNameLst>
                                      </p:cBhvr>
                                      <p:to>
                                        <p:strVal val="visible"/>
                                      </p:to>
                                    </p:set>
                                    <p:set>
                                      <p:cBhvr>
                                        <p:cTn id="7" dur="228" fill="hold">
                                          <p:stCondLst>
                                            <p:cond delay="0"/>
                                          </p:stCondLst>
                                        </p:cTn>
                                        <p:tgtEl>
                                          <p:spTgt spid="3">
                                            <p:txEl>
                                              <p:pRg st="0" end="0"/>
                                            </p:txEl>
                                          </p:spTgt>
                                        </p:tgtEl>
                                        <p:attrNameLst>
                                          <p:attrName>style.rotation</p:attrName>
                                        </p:attrNameLst>
                                      </p:cBhvr>
                                      <p:to>
                                        <p:strVal val="-45.0"/>
                                      </p:to>
                                    </p:set>
                                    <p:anim calcmode="lin" valueType="num">
                                      <p:cBhvr>
                                        <p:cTn id="8" dur="228" fill="hold">
                                          <p:stCondLst>
                                            <p:cond delay="228"/>
                                          </p:stCondLst>
                                        </p:cTn>
                                        <p:tgtEl>
                                          <p:spTgt spid="3">
                                            <p:txEl>
                                              <p:pRg st="0" end="0"/>
                                            </p:txEl>
                                          </p:spTgt>
                                        </p:tgtEl>
                                        <p:attrNameLst>
                                          <p:attrName>style.rotation</p:attrName>
                                        </p:attrNameLst>
                                      </p:cBhvr>
                                      <p:tavLst>
                                        <p:tav tm="0">
                                          <p:val>
                                            <p:fltVal val="-45"/>
                                          </p:val>
                                        </p:tav>
                                        <p:tav tm="69900">
                                          <p:val>
                                            <p:fltVal val="45"/>
                                          </p:val>
                                        </p:tav>
                                        <p:tav tm="100000">
                                          <p:val>
                                            <p:fltVal val="0"/>
                                          </p:val>
                                        </p:tav>
                                      </p:tavLst>
                                    </p:anim>
                                    <p:anim calcmode="lin" valueType="num">
                                      <p:cBhvr>
                                        <p:cTn id="9" dur="228" fill="hold">
                                          <p:stCondLst>
                                            <p:cond delay="0"/>
                                          </p:stCondLst>
                                        </p:cTn>
                                        <p:tgtEl>
                                          <p:spTgt spid="3">
                                            <p:txEl>
                                              <p:pRg st="0" end="0"/>
                                            </p:txEl>
                                          </p:spTgt>
                                        </p:tgtEl>
                                        <p:attrNameLst>
                                          <p:attrName>ppt_y</p:attrName>
                                        </p:attrNameLst>
                                      </p:cBhvr>
                                      <p:tavLst>
                                        <p:tav tm="0">
                                          <p:val>
                                            <p:strVal val="#ppt_y-1"/>
                                          </p:val>
                                        </p:tav>
                                        <p:tav tm="100000">
                                          <p:val>
                                            <p:strVal val="#ppt_y-(0.354*#ppt_w-0.172*#ppt_h)"/>
                                          </p:val>
                                        </p:tav>
                                      </p:tavLst>
                                    </p:anim>
                                    <p:anim calcmode="lin" valueType="num">
                                      <p:cBhvr>
                                        <p:cTn id="10" dur="78" decel="50000" autoRev="1" fill="hold">
                                          <p:stCondLst>
                                            <p:cond delay="228"/>
                                          </p:stCondLst>
                                        </p:cTn>
                                        <p:tgtEl>
                                          <p:spTgt spid="3">
                                            <p:txEl>
                                              <p:pRg st="0" end="0"/>
                                            </p:txEl>
                                          </p:spTgt>
                                        </p:tgtEl>
                                        <p:attrNameLst>
                                          <p:attrName>ppt_y</p:attrName>
                                        </p:attrNameLst>
                                      </p:cBhvr>
                                      <p:tavLst>
                                        <p:tav tm="0">
                                          <p:val>
                                            <p:strVal val="#ppt_y-(0.354*#ppt_w-0.172*#ppt_h)"/>
                                          </p:val>
                                        </p:tav>
                                        <p:tav tm="100000">
                                          <p:val>
                                            <p:strVal val="#ppt_y-(0.354*#ppt_w-0.172*#ppt_h)-#ppt_h/2"/>
                                          </p:val>
                                        </p:tav>
                                      </p:tavLst>
                                    </p:anim>
                                    <p:anim calcmode="lin" valueType="num">
                                      <p:cBhvr>
                                        <p:cTn id="11" dur="68" fill="hold">
                                          <p:stCondLst>
                                            <p:cond delay="432"/>
                                          </p:stCondLst>
                                        </p:cTn>
                                        <p:tgtEl>
                                          <p:spTgt spid="3">
                                            <p:txEl>
                                              <p:pRg st="0" end="0"/>
                                            </p:txEl>
                                          </p:spTgt>
                                        </p:tgtEl>
                                        <p:attrNameLst>
                                          <p:attrName>ppt_y</p:attrName>
                                        </p:attrNameLst>
                                      </p:cBhvr>
                                      <p:tavLst>
                                        <p:tav tm="0">
                                          <p:val>
                                            <p:strVal val="#ppt_y-(0.354*#ppt_w-0.172*#ppt_h)"/>
                                          </p:val>
                                        </p:tav>
                                        <p:tav tm="100000">
                                          <p:val>
                                            <p:strVal val="#ppt_y"/>
                                          </p:val>
                                        </p:tav>
                                      </p:tavLst>
                                    </p:anim>
                                  </p:childTnLst>
                                </p:cTn>
                              </p:par>
                            </p:childTnLst>
                          </p:cTn>
                        </p:par>
                        <p:par>
                          <p:cTn id="12" fill="hold">
                            <p:stCondLst>
                              <p:cond delay="6750"/>
                            </p:stCondLst>
                            <p:childTnLst>
                              <p:par>
                                <p:cTn id="13" presetID="22" presetClass="entr" presetSubtype="8" fill="hold" grpId="0" nodeType="after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Effect transition="in" filter="wipe(left)">
                                      <p:cBhvr>
                                        <p:cTn id="15" dur="2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rev="1"/>
      <p:bldP spid="4" grpId="0" build="allAtOnce" rev="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ek 2">
            <a:extLst>
              <a:ext uri="{FF2B5EF4-FFF2-40B4-BE49-F238E27FC236}">
                <a16:creationId xmlns:a16="http://schemas.microsoft.com/office/drawing/2014/main" id="{D765C9BE-B20B-4526-B54D-9D2D2F4DAF7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4375" y="0"/>
            <a:ext cx="7715250" cy="5143500"/>
          </a:xfrm>
          <a:prstGeom prst="rect">
            <a:avLst/>
          </a:prstGeom>
        </p:spPr>
      </p:pic>
    </p:spTree>
    <p:extLst>
      <p:ext uri="{BB962C8B-B14F-4D97-AF65-F5344CB8AC3E}">
        <p14:creationId xmlns:p14="http://schemas.microsoft.com/office/powerpoint/2010/main" val="24377921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843558"/>
            <a:ext cx="7272808" cy="3816424"/>
          </a:xfrm>
          <a:prstGeom prst="rect">
            <a:avLst/>
          </a:prstGeom>
        </p:spPr>
        <p:txBody>
          <a:bodyPr>
            <a:noAutofit/>
          </a:bodyPr>
          <a:lstStyle/>
          <a:p>
            <a:pPr algn="just">
              <a:buFont typeface="Wingdings" panose="05000000000000000000" pitchFamily="2" charset="2"/>
              <a:buChar char="q"/>
            </a:pPr>
            <a:r>
              <a:rPr lang="en-US" altLang="cs-CZ" sz="2000" dirty="0"/>
              <a:t>The history of ecommerce begins with the first ever online sale: on the August 11, 1994 a man sold a CD by the band Sting to his friend through his website </a:t>
            </a:r>
            <a:r>
              <a:rPr lang="en-US" altLang="cs-CZ" sz="2000" dirty="0" err="1"/>
              <a:t>NetMarket</a:t>
            </a:r>
            <a:r>
              <a:rPr lang="en-US" altLang="cs-CZ" sz="2000" dirty="0"/>
              <a:t>, an American retail platform. This is the first example of a consumer purchasing a product from a business through the World Wide Web—or “ecommerce” as we commonly know it today.</a:t>
            </a:r>
            <a:endParaRPr lang="cs-CZ" altLang="cs-CZ" sz="2000" dirty="0"/>
          </a:p>
          <a:p>
            <a:pPr algn="just">
              <a:buFont typeface="Wingdings" panose="05000000000000000000" pitchFamily="2" charset="2"/>
              <a:buChar char="q"/>
            </a:pPr>
            <a:r>
              <a:rPr lang="en-US" altLang="cs-CZ" sz="2000" dirty="0"/>
              <a:t>According to (Velmurugan &amp; </a:t>
            </a:r>
            <a:r>
              <a:rPr lang="en-US" altLang="cs-CZ" sz="2000" dirty="0" err="1"/>
              <a:t>Narayanasamy</a:t>
            </a:r>
            <a:r>
              <a:rPr lang="en-US" altLang="cs-CZ" sz="2000" dirty="0"/>
              <a:t>, 2008) e-commerce is defined as an attempt to increase transactional efficiency and effectiveness in all aspects of the design, production, marketing and sales of products or services for existing and developing marketplaces through the utilization of current and emerging electronic technologies. </a:t>
            </a:r>
            <a:endParaRPr lang="cs-CZ" altLang="cs-CZ" sz="2000" dirty="0"/>
          </a:p>
          <a:p>
            <a:endParaRPr lang="en-US" altLang="cs-CZ" sz="2000" dirty="0"/>
          </a:p>
        </p:txBody>
      </p:sp>
      <p:sp>
        <p:nvSpPr>
          <p:cNvPr id="6" name="Nadpis 5"/>
          <p:cNvSpPr>
            <a:spLocks noGrp="1"/>
          </p:cNvSpPr>
          <p:nvPr>
            <p:ph type="title"/>
          </p:nvPr>
        </p:nvSpPr>
        <p:spPr>
          <a:xfrm>
            <a:off x="179512" y="195486"/>
            <a:ext cx="6192688" cy="507703"/>
          </a:xfrm>
        </p:spPr>
        <p:txBody>
          <a:bodyPr/>
          <a:lstStyle/>
          <a:p>
            <a:r>
              <a:rPr lang="cs-CZ" dirty="0" err="1">
                <a:solidFill>
                  <a:srgbClr val="000000"/>
                </a:solidFill>
              </a:rPr>
              <a:t>Introduction</a:t>
            </a:r>
            <a:r>
              <a:rPr lang="cs-CZ" dirty="0">
                <a:solidFill>
                  <a:srgbClr val="000000"/>
                </a:solidFill>
              </a:rPr>
              <a:t> to e-</a:t>
            </a:r>
            <a:r>
              <a:rPr lang="cs-CZ" dirty="0" err="1">
                <a:solidFill>
                  <a:srgbClr val="000000"/>
                </a:solidFill>
              </a:rPr>
              <a:t>commerce</a:t>
            </a:r>
            <a:r>
              <a:rPr lang="cs-CZ" dirty="0">
                <a:solidFill>
                  <a:srgbClr val="000000"/>
                </a:solidFill>
              </a:rPr>
              <a:t> </a:t>
            </a:r>
            <a:br>
              <a:rPr lang="cs-CZ" dirty="0">
                <a:solidFill>
                  <a:srgbClr val="000000"/>
                </a:solidFill>
              </a:rPr>
            </a:br>
            <a:endParaRPr lang="cs-CZ" dirty="0">
              <a:solidFill>
                <a:srgbClr val="000000"/>
              </a:solidFill>
            </a:endParaRPr>
          </a:p>
        </p:txBody>
      </p:sp>
      <p:sp>
        <p:nvSpPr>
          <p:cNvPr id="12" name="Zástupný symbol pro obsah 2"/>
          <p:cNvSpPr txBox="1">
            <a:spLocks/>
          </p:cNvSpPr>
          <p:nvPr/>
        </p:nvSpPr>
        <p:spPr>
          <a:xfrm>
            <a:off x="2627784" y="4731990"/>
            <a:ext cx="3816424"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800" dirty="0"/>
              <a:t>Overview of</a:t>
            </a:r>
            <a:r>
              <a:rPr lang="cs-CZ" sz="800" dirty="0"/>
              <a:t> </a:t>
            </a:r>
            <a:r>
              <a:rPr lang="en-US" sz="800" dirty="0"/>
              <a:t>e-commerce in Czechia</a:t>
            </a:r>
            <a:endParaRPr lang="en-AU" sz="1400" dirty="0">
              <a:solidFill>
                <a:srgbClr val="307871"/>
              </a:solidFill>
              <a:latin typeface="Enriqueta" panose="02000000000000000000" pitchFamily="2" charset="0"/>
            </a:endParaRPr>
          </a:p>
          <a:p>
            <a:pPr marL="0" indent="0">
              <a:buNone/>
            </a:pPr>
            <a:endParaRPr lang="en-AU" sz="1400" dirty="0">
              <a:solidFill>
                <a:srgbClr val="307871"/>
              </a:solidFill>
              <a:latin typeface="Enriqueta" panose="02000000000000000000" pitchFamily="2" charset="0"/>
            </a:endParaRPr>
          </a:p>
        </p:txBody>
      </p:sp>
      <p:sp>
        <p:nvSpPr>
          <p:cNvPr id="4" name="Obdélník 3"/>
          <p:cNvSpPr/>
          <p:nvPr/>
        </p:nvSpPr>
        <p:spPr>
          <a:xfrm>
            <a:off x="7884368" y="195486"/>
            <a:ext cx="1152128" cy="8640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2" name="Obrázek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56376" y="243217"/>
            <a:ext cx="965819" cy="744357"/>
          </a:xfrm>
          <a:prstGeom prst="rect">
            <a:avLst/>
          </a:prstGeom>
        </p:spPr>
      </p:pic>
      <p:sp>
        <p:nvSpPr>
          <p:cNvPr id="7" name="Zástupný symbol pro číslo snímku 6"/>
          <p:cNvSpPr>
            <a:spLocks noGrp="1"/>
          </p:cNvSpPr>
          <p:nvPr>
            <p:ph type="sldNum" sz="quarter" idx="12"/>
          </p:nvPr>
        </p:nvSpPr>
        <p:spPr/>
        <p:txBody>
          <a:bodyPr/>
          <a:lstStyle/>
          <a:p>
            <a:fld id="{560808B9-4D1F-4069-9EB9-CD8802008F4E}" type="slidenum">
              <a:rPr lang="cs-CZ" sz="1000" smtClean="0"/>
              <a:pPr/>
              <a:t>3</a:t>
            </a:fld>
            <a:endParaRPr lang="cs-CZ" sz="800" dirty="0"/>
          </a:p>
        </p:txBody>
      </p:sp>
    </p:spTree>
    <p:extLst>
      <p:ext uri="{BB962C8B-B14F-4D97-AF65-F5344CB8AC3E}">
        <p14:creationId xmlns:p14="http://schemas.microsoft.com/office/powerpoint/2010/main" val="30568239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843558"/>
            <a:ext cx="7488832" cy="3816424"/>
          </a:xfrm>
          <a:prstGeom prst="rect">
            <a:avLst/>
          </a:prstGeom>
        </p:spPr>
        <p:txBody>
          <a:bodyPr>
            <a:noAutofit/>
          </a:bodyPr>
          <a:lstStyle/>
          <a:p>
            <a:pPr marL="0" indent="0">
              <a:buNone/>
            </a:pPr>
            <a:r>
              <a:rPr lang="en-US" altLang="cs-CZ" sz="2000" dirty="0"/>
              <a:t>Major Ecommerce Business Classifications</a:t>
            </a:r>
          </a:p>
          <a:p>
            <a:pPr>
              <a:buFont typeface="Wingdings" panose="05000000000000000000" pitchFamily="2" charset="2"/>
              <a:buChar char="q"/>
            </a:pPr>
            <a:r>
              <a:rPr lang="en-US" altLang="cs-CZ" sz="2000" dirty="0"/>
              <a:t>B2B: Business to Business Ecommerce</a:t>
            </a:r>
          </a:p>
          <a:p>
            <a:pPr>
              <a:buFont typeface="Wingdings" panose="05000000000000000000" pitchFamily="2" charset="2"/>
              <a:buChar char="q"/>
            </a:pPr>
            <a:r>
              <a:rPr lang="en-US" altLang="cs-CZ" sz="2000" dirty="0"/>
              <a:t>B2</a:t>
            </a:r>
            <a:r>
              <a:rPr lang="cs-CZ" altLang="cs-CZ" sz="2000" dirty="0"/>
              <a:t>C</a:t>
            </a:r>
            <a:r>
              <a:rPr lang="en-US" altLang="cs-CZ" sz="2000" dirty="0"/>
              <a:t>: Business to Consumer Ecommerce</a:t>
            </a:r>
          </a:p>
          <a:p>
            <a:pPr>
              <a:buFont typeface="Wingdings" panose="05000000000000000000" pitchFamily="2" charset="2"/>
              <a:buChar char="q"/>
            </a:pPr>
            <a:r>
              <a:rPr lang="en-US" altLang="cs-CZ" sz="2000" dirty="0"/>
              <a:t>C2C</a:t>
            </a:r>
            <a:r>
              <a:rPr lang="cs-CZ" altLang="cs-CZ" sz="2000" dirty="0"/>
              <a:t>:</a:t>
            </a:r>
            <a:r>
              <a:rPr lang="en-US" altLang="cs-CZ" sz="2000" dirty="0"/>
              <a:t> Consumer </a:t>
            </a:r>
            <a:r>
              <a:rPr lang="cs-CZ" altLang="cs-CZ" sz="2000" dirty="0"/>
              <a:t> to </a:t>
            </a:r>
            <a:r>
              <a:rPr lang="en-US" altLang="cs-CZ" sz="2000" dirty="0"/>
              <a:t>Consumer Ecommerce</a:t>
            </a:r>
          </a:p>
          <a:p>
            <a:pPr>
              <a:buFont typeface="Wingdings" panose="05000000000000000000" pitchFamily="2" charset="2"/>
              <a:buChar char="q"/>
            </a:pPr>
            <a:r>
              <a:rPr lang="en-US" altLang="cs-CZ" sz="2000" dirty="0"/>
              <a:t>C2B: Consumer to Business Ecommerce</a:t>
            </a:r>
          </a:p>
          <a:p>
            <a:pPr>
              <a:buFont typeface="Wingdings" panose="05000000000000000000" pitchFamily="2" charset="2"/>
              <a:buChar char="q"/>
            </a:pPr>
            <a:r>
              <a:rPr lang="en-US" altLang="cs-CZ" sz="2000" dirty="0"/>
              <a:t>Government / Public Administration Ecommerce</a:t>
            </a:r>
          </a:p>
        </p:txBody>
      </p:sp>
      <p:sp>
        <p:nvSpPr>
          <p:cNvPr id="6" name="Nadpis 5"/>
          <p:cNvSpPr>
            <a:spLocks noGrp="1"/>
          </p:cNvSpPr>
          <p:nvPr>
            <p:ph type="title"/>
          </p:nvPr>
        </p:nvSpPr>
        <p:spPr>
          <a:xfrm>
            <a:off x="179512" y="195486"/>
            <a:ext cx="6192688" cy="507703"/>
          </a:xfrm>
        </p:spPr>
        <p:txBody>
          <a:bodyPr/>
          <a:lstStyle/>
          <a:p>
            <a:r>
              <a:rPr lang="cs-CZ" dirty="0" err="1">
                <a:solidFill>
                  <a:srgbClr val="000000"/>
                </a:solidFill>
              </a:rPr>
              <a:t>Introduction</a:t>
            </a:r>
            <a:r>
              <a:rPr lang="cs-CZ" dirty="0">
                <a:solidFill>
                  <a:srgbClr val="000000"/>
                </a:solidFill>
              </a:rPr>
              <a:t> to e-</a:t>
            </a:r>
            <a:r>
              <a:rPr lang="cs-CZ" dirty="0" err="1">
                <a:solidFill>
                  <a:srgbClr val="000000"/>
                </a:solidFill>
              </a:rPr>
              <a:t>commerce</a:t>
            </a:r>
            <a:r>
              <a:rPr lang="cs-CZ" dirty="0">
                <a:solidFill>
                  <a:srgbClr val="000000"/>
                </a:solidFill>
              </a:rPr>
              <a:t> </a:t>
            </a:r>
            <a:br>
              <a:rPr lang="cs-CZ" dirty="0">
                <a:solidFill>
                  <a:srgbClr val="000000"/>
                </a:solidFill>
              </a:rPr>
            </a:br>
            <a:endParaRPr lang="cs-CZ" dirty="0">
              <a:solidFill>
                <a:srgbClr val="000000"/>
              </a:solidFill>
            </a:endParaRPr>
          </a:p>
        </p:txBody>
      </p:sp>
      <p:sp>
        <p:nvSpPr>
          <p:cNvPr id="12" name="Zástupný symbol pro obsah 2"/>
          <p:cNvSpPr txBox="1">
            <a:spLocks/>
          </p:cNvSpPr>
          <p:nvPr/>
        </p:nvSpPr>
        <p:spPr>
          <a:xfrm>
            <a:off x="2627784" y="4731990"/>
            <a:ext cx="3816424"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800" dirty="0"/>
              <a:t>Overview of</a:t>
            </a:r>
            <a:r>
              <a:rPr lang="cs-CZ" sz="800" dirty="0"/>
              <a:t> </a:t>
            </a:r>
            <a:r>
              <a:rPr lang="en-US" sz="800" dirty="0"/>
              <a:t>e-commerce in Czechia</a:t>
            </a:r>
            <a:endParaRPr lang="en-AU" sz="1400" dirty="0">
              <a:solidFill>
                <a:srgbClr val="307871"/>
              </a:solidFill>
              <a:latin typeface="Enriqueta" panose="02000000000000000000" pitchFamily="2" charset="0"/>
            </a:endParaRPr>
          </a:p>
          <a:p>
            <a:pPr marL="0" indent="0">
              <a:buNone/>
            </a:pPr>
            <a:endParaRPr lang="en-AU" sz="1400" dirty="0">
              <a:solidFill>
                <a:srgbClr val="307871"/>
              </a:solidFill>
              <a:latin typeface="Enriqueta" panose="02000000000000000000" pitchFamily="2" charset="0"/>
            </a:endParaRPr>
          </a:p>
        </p:txBody>
      </p:sp>
      <p:sp>
        <p:nvSpPr>
          <p:cNvPr id="4" name="Obdélník 3"/>
          <p:cNvSpPr/>
          <p:nvPr/>
        </p:nvSpPr>
        <p:spPr>
          <a:xfrm>
            <a:off x="7884368" y="195486"/>
            <a:ext cx="1152128" cy="8640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2" name="Obrázek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56376" y="243217"/>
            <a:ext cx="965819" cy="744357"/>
          </a:xfrm>
          <a:prstGeom prst="rect">
            <a:avLst/>
          </a:prstGeom>
        </p:spPr>
      </p:pic>
      <p:sp>
        <p:nvSpPr>
          <p:cNvPr id="7" name="Zástupný symbol pro číslo snímku 6"/>
          <p:cNvSpPr>
            <a:spLocks noGrp="1"/>
          </p:cNvSpPr>
          <p:nvPr>
            <p:ph type="sldNum" sz="quarter" idx="12"/>
          </p:nvPr>
        </p:nvSpPr>
        <p:spPr/>
        <p:txBody>
          <a:bodyPr/>
          <a:lstStyle/>
          <a:p>
            <a:fld id="{560808B9-4D1F-4069-9EB9-CD8802008F4E}" type="slidenum">
              <a:rPr lang="cs-CZ" sz="1000" smtClean="0"/>
              <a:pPr/>
              <a:t>4</a:t>
            </a:fld>
            <a:endParaRPr lang="cs-CZ" sz="800" dirty="0"/>
          </a:p>
        </p:txBody>
      </p:sp>
    </p:spTree>
    <p:extLst>
      <p:ext uri="{BB962C8B-B14F-4D97-AF65-F5344CB8AC3E}">
        <p14:creationId xmlns:p14="http://schemas.microsoft.com/office/powerpoint/2010/main" val="23418776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179512" y="195486"/>
            <a:ext cx="6192688" cy="507703"/>
          </a:xfrm>
        </p:spPr>
        <p:txBody>
          <a:bodyPr/>
          <a:lstStyle/>
          <a:p>
            <a:r>
              <a:rPr lang="cs-CZ" dirty="0" err="1">
                <a:solidFill>
                  <a:srgbClr val="000000"/>
                </a:solidFill>
              </a:rPr>
              <a:t>Introduction</a:t>
            </a:r>
            <a:r>
              <a:rPr lang="cs-CZ" dirty="0">
                <a:solidFill>
                  <a:srgbClr val="000000"/>
                </a:solidFill>
              </a:rPr>
              <a:t> to e-</a:t>
            </a:r>
            <a:r>
              <a:rPr lang="cs-CZ" dirty="0" err="1">
                <a:solidFill>
                  <a:srgbClr val="000000"/>
                </a:solidFill>
              </a:rPr>
              <a:t>commerce</a:t>
            </a:r>
            <a:r>
              <a:rPr lang="cs-CZ" dirty="0">
                <a:solidFill>
                  <a:srgbClr val="000000"/>
                </a:solidFill>
              </a:rPr>
              <a:t> </a:t>
            </a:r>
            <a:br>
              <a:rPr lang="cs-CZ" dirty="0">
                <a:solidFill>
                  <a:srgbClr val="000000"/>
                </a:solidFill>
              </a:rPr>
            </a:br>
            <a:endParaRPr lang="cs-CZ" dirty="0">
              <a:solidFill>
                <a:srgbClr val="000000"/>
              </a:solidFill>
            </a:endParaRPr>
          </a:p>
        </p:txBody>
      </p:sp>
      <p:sp>
        <p:nvSpPr>
          <p:cNvPr id="12" name="Zástupný symbol pro obsah 2"/>
          <p:cNvSpPr txBox="1">
            <a:spLocks/>
          </p:cNvSpPr>
          <p:nvPr/>
        </p:nvSpPr>
        <p:spPr>
          <a:xfrm>
            <a:off x="2627784" y="4731990"/>
            <a:ext cx="3816424"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800" dirty="0"/>
              <a:t>Overview of</a:t>
            </a:r>
            <a:r>
              <a:rPr lang="cs-CZ" sz="800" dirty="0"/>
              <a:t> </a:t>
            </a:r>
            <a:r>
              <a:rPr lang="en-US" sz="800" dirty="0"/>
              <a:t>e-commerce in Czechia</a:t>
            </a:r>
            <a:endParaRPr lang="en-AU" sz="1400" dirty="0">
              <a:solidFill>
                <a:srgbClr val="307871"/>
              </a:solidFill>
              <a:latin typeface="Enriqueta" panose="02000000000000000000" pitchFamily="2" charset="0"/>
            </a:endParaRPr>
          </a:p>
          <a:p>
            <a:pPr marL="0" indent="0">
              <a:buNone/>
            </a:pPr>
            <a:endParaRPr lang="en-AU" sz="1400" dirty="0">
              <a:solidFill>
                <a:srgbClr val="307871"/>
              </a:solidFill>
              <a:latin typeface="Enriqueta" panose="02000000000000000000" pitchFamily="2" charset="0"/>
            </a:endParaRPr>
          </a:p>
        </p:txBody>
      </p:sp>
      <p:sp>
        <p:nvSpPr>
          <p:cNvPr id="4" name="Obdélník 3"/>
          <p:cNvSpPr/>
          <p:nvPr/>
        </p:nvSpPr>
        <p:spPr>
          <a:xfrm>
            <a:off x="7884368" y="195486"/>
            <a:ext cx="1152128" cy="8640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2" name="Obrázek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56376" y="243217"/>
            <a:ext cx="965819" cy="744357"/>
          </a:xfrm>
          <a:prstGeom prst="rect">
            <a:avLst/>
          </a:prstGeom>
        </p:spPr>
      </p:pic>
      <p:sp>
        <p:nvSpPr>
          <p:cNvPr id="7" name="Zástupný symbol pro číslo snímku 6"/>
          <p:cNvSpPr>
            <a:spLocks noGrp="1"/>
          </p:cNvSpPr>
          <p:nvPr>
            <p:ph type="sldNum" sz="quarter" idx="12"/>
          </p:nvPr>
        </p:nvSpPr>
        <p:spPr/>
        <p:txBody>
          <a:bodyPr/>
          <a:lstStyle/>
          <a:p>
            <a:fld id="{560808B9-4D1F-4069-9EB9-CD8802008F4E}" type="slidenum">
              <a:rPr lang="cs-CZ" sz="1000" smtClean="0"/>
              <a:pPr/>
              <a:t>5</a:t>
            </a:fld>
            <a:endParaRPr lang="cs-CZ" sz="800" dirty="0"/>
          </a:p>
        </p:txBody>
      </p:sp>
      <p:pic>
        <p:nvPicPr>
          <p:cNvPr id="1026" name="Picture 2" descr="https://www.intechopen.com/media/chapter/18793/media/image2.png">
            <a:extLst>
              <a:ext uri="{FF2B5EF4-FFF2-40B4-BE49-F238E27FC236}">
                <a16:creationId xmlns:a16="http://schemas.microsoft.com/office/drawing/2014/main" id="{BA998270-4A1D-4366-832C-DD65D3EEC2AB}"/>
              </a:ext>
            </a:extLst>
          </p:cNvPr>
          <p:cNvPicPr>
            <a:picLocks noGrp="1" noChangeAspect="1" noChangeArrowheads="1"/>
          </p:cNvPicPr>
          <p:nvPr>
            <p:ph idx="4294967295"/>
          </p:nvPr>
        </p:nvPicPr>
        <p:blipFill>
          <a:blip r:embed="rId4">
            <a:extLst>
              <a:ext uri="{28A0092B-C50C-407E-A947-70E740481C1C}">
                <a14:useLocalDpi xmlns:a14="http://schemas.microsoft.com/office/drawing/2010/main" val="0"/>
              </a:ext>
            </a:extLst>
          </a:blip>
          <a:srcRect/>
          <a:stretch>
            <a:fillRect/>
          </a:stretch>
        </p:blipFill>
        <p:spPr bwMode="auto">
          <a:xfrm>
            <a:off x="251520" y="807256"/>
            <a:ext cx="4206300" cy="37087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43681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179512" y="195486"/>
            <a:ext cx="6192688" cy="507703"/>
          </a:xfrm>
        </p:spPr>
        <p:txBody>
          <a:bodyPr/>
          <a:lstStyle/>
          <a:p>
            <a:r>
              <a:rPr lang="cs-CZ" dirty="0" err="1">
                <a:solidFill>
                  <a:srgbClr val="000000"/>
                </a:solidFill>
              </a:rPr>
              <a:t>Introduction</a:t>
            </a:r>
            <a:r>
              <a:rPr lang="cs-CZ" dirty="0">
                <a:solidFill>
                  <a:srgbClr val="000000"/>
                </a:solidFill>
              </a:rPr>
              <a:t> to e-</a:t>
            </a:r>
            <a:r>
              <a:rPr lang="cs-CZ" dirty="0" err="1">
                <a:solidFill>
                  <a:srgbClr val="000000"/>
                </a:solidFill>
              </a:rPr>
              <a:t>commerce</a:t>
            </a:r>
            <a:r>
              <a:rPr lang="cs-CZ" dirty="0">
                <a:solidFill>
                  <a:srgbClr val="000000"/>
                </a:solidFill>
              </a:rPr>
              <a:t> </a:t>
            </a:r>
            <a:br>
              <a:rPr lang="cs-CZ" dirty="0">
                <a:solidFill>
                  <a:srgbClr val="000000"/>
                </a:solidFill>
              </a:rPr>
            </a:br>
            <a:endParaRPr lang="cs-CZ" dirty="0">
              <a:solidFill>
                <a:srgbClr val="000000"/>
              </a:solidFill>
            </a:endParaRPr>
          </a:p>
        </p:txBody>
      </p:sp>
      <p:sp>
        <p:nvSpPr>
          <p:cNvPr id="12" name="Zástupný symbol pro obsah 2"/>
          <p:cNvSpPr txBox="1">
            <a:spLocks/>
          </p:cNvSpPr>
          <p:nvPr/>
        </p:nvSpPr>
        <p:spPr>
          <a:xfrm>
            <a:off x="2627784" y="4731990"/>
            <a:ext cx="3816424"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800" dirty="0"/>
              <a:t>Overview of</a:t>
            </a:r>
            <a:r>
              <a:rPr lang="cs-CZ" sz="800" dirty="0"/>
              <a:t> </a:t>
            </a:r>
            <a:r>
              <a:rPr lang="en-US" sz="800" dirty="0"/>
              <a:t>e-commerce in Czechia</a:t>
            </a:r>
            <a:endParaRPr lang="en-AU" sz="1400" dirty="0">
              <a:solidFill>
                <a:srgbClr val="307871"/>
              </a:solidFill>
              <a:latin typeface="Enriqueta" panose="02000000000000000000" pitchFamily="2" charset="0"/>
            </a:endParaRPr>
          </a:p>
          <a:p>
            <a:pPr marL="0" indent="0">
              <a:buNone/>
            </a:pPr>
            <a:endParaRPr lang="en-AU" sz="1400" dirty="0">
              <a:solidFill>
                <a:srgbClr val="307871"/>
              </a:solidFill>
              <a:latin typeface="Enriqueta" panose="02000000000000000000" pitchFamily="2" charset="0"/>
            </a:endParaRPr>
          </a:p>
        </p:txBody>
      </p:sp>
      <p:sp>
        <p:nvSpPr>
          <p:cNvPr id="4" name="Obdélník 3"/>
          <p:cNvSpPr/>
          <p:nvPr/>
        </p:nvSpPr>
        <p:spPr>
          <a:xfrm>
            <a:off x="7884368" y="195486"/>
            <a:ext cx="1152128" cy="8640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2" name="Obrázek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56376" y="243217"/>
            <a:ext cx="965819" cy="744357"/>
          </a:xfrm>
          <a:prstGeom prst="rect">
            <a:avLst/>
          </a:prstGeom>
        </p:spPr>
      </p:pic>
      <p:sp>
        <p:nvSpPr>
          <p:cNvPr id="7" name="Zástupný symbol pro číslo snímku 6"/>
          <p:cNvSpPr>
            <a:spLocks noGrp="1"/>
          </p:cNvSpPr>
          <p:nvPr>
            <p:ph type="sldNum" sz="quarter" idx="12"/>
          </p:nvPr>
        </p:nvSpPr>
        <p:spPr/>
        <p:txBody>
          <a:bodyPr/>
          <a:lstStyle/>
          <a:p>
            <a:fld id="{560808B9-4D1F-4069-9EB9-CD8802008F4E}" type="slidenum">
              <a:rPr lang="cs-CZ" sz="1000" smtClean="0"/>
              <a:pPr/>
              <a:t>6</a:t>
            </a:fld>
            <a:endParaRPr lang="cs-CZ" sz="800" dirty="0"/>
          </a:p>
        </p:txBody>
      </p:sp>
      <p:pic>
        <p:nvPicPr>
          <p:cNvPr id="2050" name="Picture 2" descr="https://www.intechopen.com/media/chapter/18793/media/image3.png">
            <a:extLst>
              <a:ext uri="{FF2B5EF4-FFF2-40B4-BE49-F238E27FC236}">
                <a16:creationId xmlns:a16="http://schemas.microsoft.com/office/drawing/2014/main" id="{479E86E8-C293-41A8-A0D1-7157ABB7DF1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828" y="771550"/>
            <a:ext cx="3050901" cy="38749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00279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179512" y="195486"/>
            <a:ext cx="6192688" cy="507703"/>
          </a:xfrm>
        </p:spPr>
        <p:txBody>
          <a:bodyPr/>
          <a:lstStyle/>
          <a:p>
            <a:r>
              <a:rPr lang="cs-CZ" dirty="0">
                <a:solidFill>
                  <a:srgbClr val="000000"/>
                </a:solidFill>
              </a:rPr>
              <a:t>E</a:t>
            </a:r>
            <a:r>
              <a:rPr lang="en-US" dirty="0">
                <a:solidFill>
                  <a:srgbClr val="000000"/>
                </a:solidFill>
              </a:rPr>
              <a:t>-commerce statistics in the Czech Republic</a:t>
            </a:r>
            <a:r>
              <a:rPr lang="cs-CZ" dirty="0">
                <a:solidFill>
                  <a:srgbClr val="000000"/>
                </a:solidFill>
              </a:rPr>
              <a:t/>
            </a:r>
            <a:br>
              <a:rPr lang="cs-CZ" dirty="0">
                <a:solidFill>
                  <a:srgbClr val="000000"/>
                </a:solidFill>
              </a:rPr>
            </a:br>
            <a:endParaRPr lang="cs-CZ" dirty="0">
              <a:solidFill>
                <a:srgbClr val="000000"/>
              </a:solidFill>
            </a:endParaRPr>
          </a:p>
        </p:txBody>
      </p:sp>
      <p:sp>
        <p:nvSpPr>
          <p:cNvPr id="12" name="Zástupný symbol pro obsah 2"/>
          <p:cNvSpPr txBox="1">
            <a:spLocks/>
          </p:cNvSpPr>
          <p:nvPr/>
        </p:nvSpPr>
        <p:spPr>
          <a:xfrm>
            <a:off x="2627784" y="4731990"/>
            <a:ext cx="3816424"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800" dirty="0"/>
              <a:t>Overview of</a:t>
            </a:r>
            <a:r>
              <a:rPr lang="cs-CZ" sz="800" dirty="0"/>
              <a:t> </a:t>
            </a:r>
            <a:r>
              <a:rPr lang="en-US" sz="800" dirty="0"/>
              <a:t>e-commerce in Czechia</a:t>
            </a:r>
            <a:endParaRPr lang="en-AU" sz="1400" dirty="0">
              <a:solidFill>
                <a:srgbClr val="307871"/>
              </a:solidFill>
              <a:latin typeface="Enriqueta" panose="02000000000000000000" pitchFamily="2" charset="0"/>
            </a:endParaRPr>
          </a:p>
          <a:p>
            <a:pPr marL="0" indent="0">
              <a:buNone/>
            </a:pPr>
            <a:endParaRPr lang="en-AU" sz="1400" dirty="0">
              <a:solidFill>
                <a:srgbClr val="307871"/>
              </a:solidFill>
              <a:latin typeface="Enriqueta" panose="02000000000000000000" pitchFamily="2" charset="0"/>
            </a:endParaRPr>
          </a:p>
        </p:txBody>
      </p:sp>
      <p:sp>
        <p:nvSpPr>
          <p:cNvPr id="4" name="Obdélník 3"/>
          <p:cNvSpPr/>
          <p:nvPr/>
        </p:nvSpPr>
        <p:spPr>
          <a:xfrm>
            <a:off x="7884368" y="195486"/>
            <a:ext cx="1152128" cy="8640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2" name="Obrázek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56376" y="243217"/>
            <a:ext cx="965819" cy="744357"/>
          </a:xfrm>
          <a:prstGeom prst="rect">
            <a:avLst/>
          </a:prstGeom>
        </p:spPr>
      </p:pic>
      <p:sp>
        <p:nvSpPr>
          <p:cNvPr id="7" name="Zástupný symbol pro číslo snímku 6"/>
          <p:cNvSpPr>
            <a:spLocks noGrp="1"/>
          </p:cNvSpPr>
          <p:nvPr>
            <p:ph type="sldNum" sz="quarter" idx="12"/>
          </p:nvPr>
        </p:nvSpPr>
        <p:spPr/>
        <p:txBody>
          <a:bodyPr/>
          <a:lstStyle/>
          <a:p>
            <a:fld id="{560808B9-4D1F-4069-9EB9-CD8802008F4E}" type="slidenum">
              <a:rPr lang="cs-CZ" sz="1000" smtClean="0"/>
              <a:pPr/>
              <a:t>7</a:t>
            </a:fld>
            <a:endParaRPr lang="cs-CZ" sz="800" dirty="0"/>
          </a:p>
        </p:txBody>
      </p:sp>
      <p:sp>
        <p:nvSpPr>
          <p:cNvPr id="8" name="Obdélník 7">
            <a:extLst>
              <a:ext uri="{FF2B5EF4-FFF2-40B4-BE49-F238E27FC236}">
                <a16:creationId xmlns:a16="http://schemas.microsoft.com/office/drawing/2014/main" id="{B36143AD-D50D-4382-ADC1-D4158DC26EC2}"/>
              </a:ext>
            </a:extLst>
          </p:cNvPr>
          <p:cNvSpPr/>
          <p:nvPr/>
        </p:nvSpPr>
        <p:spPr>
          <a:xfrm>
            <a:off x="251520" y="1002090"/>
            <a:ext cx="7416824" cy="2308324"/>
          </a:xfrm>
          <a:prstGeom prst="rect">
            <a:avLst/>
          </a:prstGeom>
        </p:spPr>
        <p:txBody>
          <a:bodyPr wrap="square">
            <a:spAutoFit/>
          </a:bodyPr>
          <a:lstStyle/>
          <a:p>
            <a:pPr marL="285750" indent="-285750" algn="just">
              <a:buFont typeface="Wingdings" panose="05000000000000000000" pitchFamily="2" charset="2"/>
              <a:buChar char="q"/>
            </a:pPr>
            <a:r>
              <a:rPr lang="en-US" dirty="0" smtClean="0"/>
              <a:t>The </a:t>
            </a:r>
            <a:r>
              <a:rPr lang="en-US" dirty="0"/>
              <a:t>Czech </a:t>
            </a:r>
            <a:r>
              <a:rPr lang="en-US" dirty="0" err="1"/>
              <a:t>eCommerce</a:t>
            </a:r>
            <a:r>
              <a:rPr lang="en-US" dirty="0"/>
              <a:t> market is among the fastest growing within Europe</a:t>
            </a:r>
            <a:r>
              <a:rPr lang="en-US" dirty="0" smtClean="0"/>
              <a:t>.</a:t>
            </a:r>
            <a:endParaRPr lang="cs-CZ" dirty="0" smtClean="0"/>
          </a:p>
          <a:p>
            <a:pPr marL="285750" indent="-285750" algn="just">
              <a:buFont typeface="Wingdings" panose="05000000000000000000" pitchFamily="2" charset="2"/>
              <a:buChar char="q"/>
            </a:pPr>
            <a:r>
              <a:rPr lang="en-US" dirty="0" smtClean="0"/>
              <a:t>According </a:t>
            </a:r>
            <a:r>
              <a:rPr lang="en-US" dirty="0"/>
              <a:t>to the Czech Association for Electronic Commerce, the market was worth more than $8 billion in 2022. </a:t>
            </a:r>
            <a:endParaRPr lang="cs-CZ" dirty="0" smtClean="0"/>
          </a:p>
          <a:p>
            <a:pPr marL="285750" indent="-285750" algn="just">
              <a:buFont typeface="Wingdings" panose="05000000000000000000" pitchFamily="2" charset="2"/>
              <a:buChar char="q"/>
            </a:pPr>
            <a:r>
              <a:rPr lang="en-US" dirty="0" smtClean="0"/>
              <a:t>Approximately </a:t>
            </a:r>
            <a:r>
              <a:rPr lang="en-US" dirty="0"/>
              <a:t>54 percent of the total Czech population shops online. </a:t>
            </a:r>
            <a:r>
              <a:rPr lang="en-US" dirty="0" err="1"/>
              <a:t>eCommerce</a:t>
            </a:r>
            <a:r>
              <a:rPr lang="en-US" dirty="0"/>
              <a:t> now holds a 16 percent share of total retail in the market</a:t>
            </a:r>
            <a:r>
              <a:rPr lang="en-US" dirty="0" smtClean="0"/>
              <a:t>.</a:t>
            </a:r>
            <a:endParaRPr lang="cs-CZ" dirty="0" smtClean="0"/>
          </a:p>
          <a:p>
            <a:pPr marL="285750" indent="-285750" algn="just">
              <a:buFont typeface="Wingdings" panose="05000000000000000000" pitchFamily="2" charset="2"/>
              <a:buChar char="q"/>
            </a:pPr>
            <a:r>
              <a:rPr lang="cs-CZ" dirty="0" err="1" smtClean="0"/>
              <a:t>This</a:t>
            </a:r>
            <a:r>
              <a:rPr lang="cs-CZ" dirty="0" smtClean="0"/>
              <a:t> </a:t>
            </a:r>
            <a:r>
              <a:rPr lang="cs-CZ" dirty="0" err="1"/>
              <a:t>means</a:t>
            </a:r>
            <a:r>
              <a:rPr lang="cs-CZ" dirty="0"/>
              <a:t> </a:t>
            </a:r>
            <a:r>
              <a:rPr lang="cs-CZ" dirty="0" err="1"/>
              <a:t>that</a:t>
            </a:r>
            <a:r>
              <a:rPr lang="cs-CZ" dirty="0"/>
              <a:t> user </a:t>
            </a:r>
            <a:r>
              <a:rPr lang="cs-CZ" dirty="0" err="1"/>
              <a:t>penetration</a:t>
            </a:r>
            <a:r>
              <a:rPr lang="cs-CZ" dirty="0"/>
              <a:t> in </a:t>
            </a:r>
            <a:r>
              <a:rPr lang="cs-CZ" dirty="0" err="1"/>
              <a:t>this</a:t>
            </a:r>
            <a:r>
              <a:rPr lang="cs-CZ" dirty="0"/>
              <a:t> market </a:t>
            </a:r>
            <a:r>
              <a:rPr lang="cs-CZ" dirty="0" err="1"/>
              <a:t>is</a:t>
            </a:r>
            <a:r>
              <a:rPr lang="cs-CZ" dirty="0"/>
              <a:t> 54% in 2020 and </a:t>
            </a:r>
            <a:r>
              <a:rPr lang="cs-CZ" dirty="0" err="1"/>
              <a:t>is</a:t>
            </a:r>
            <a:r>
              <a:rPr lang="cs-CZ" dirty="0"/>
              <a:t> </a:t>
            </a:r>
            <a:r>
              <a:rPr lang="cs-CZ" dirty="0" err="1"/>
              <a:t>predicted</a:t>
            </a:r>
            <a:r>
              <a:rPr lang="cs-CZ" dirty="0"/>
              <a:t> to </a:t>
            </a:r>
            <a:r>
              <a:rPr lang="cs-CZ" dirty="0" err="1"/>
              <a:t>reach</a:t>
            </a:r>
            <a:r>
              <a:rPr lang="cs-CZ" dirty="0"/>
              <a:t> 65.1% by 2025. </a:t>
            </a:r>
          </a:p>
          <a:p>
            <a:pPr marL="285750" indent="-285750" algn="just">
              <a:buFont typeface="Wingdings" panose="05000000000000000000" pitchFamily="2" charset="2"/>
              <a:buChar char="q"/>
            </a:pPr>
            <a:r>
              <a:rPr lang="cs-CZ" dirty="0" err="1" smtClean="0"/>
              <a:t>All</a:t>
            </a:r>
            <a:r>
              <a:rPr lang="cs-CZ" dirty="0" smtClean="0"/>
              <a:t> </a:t>
            </a:r>
            <a:r>
              <a:rPr lang="cs-CZ" dirty="0"/>
              <a:t>top </a:t>
            </a:r>
            <a:r>
              <a:rPr lang="cs-CZ" dirty="0" err="1"/>
              <a:t>ecommerce</a:t>
            </a:r>
            <a:r>
              <a:rPr lang="cs-CZ" dirty="0"/>
              <a:t> </a:t>
            </a:r>
            <a:r>
              <a:rPr lang="cs-CZ" dirty="0" err="1"/>
              <a:t>sites</a:t>
            </a:r>
            <a:r>
              <a:rPr lang="cs-CZ" dirty="0"/>
              <a:t> are </a:t>
            </a:r>
            <a:r>
              <a:rPr lang="cs-CZ" dirty="0" err="1"/>
              <a:t>based</a:t>
            </a:r>
            <a:r>
              <a:rPr lang="cs-CZ" dirty="0"/>
              <a:t> in </a:t>
            </a:r>
            <a:r>
              <a:rPr lang="cs-CZ" dirty="0" err="1"/>
              <a:t>the</a:t>
            </a:r>
            <a:r>
              <a:rPr lang="cs-CZ" dirty="0"/>
              <a:t> Czech </a:t>
            </a:r>
            <a:r>
              <a:rPr lang="cs-CZ" dirty="0" err="1"/>
              <a:t>domain</a:t>
            </a:r>
            <a:r>
              <a:rPr lang="cs-CZ" dirty="0"/>
              <a:t>.</a:t>
            </a:r>
          </a:p>
        </p:txBody>
      </p:sp>
    </p:spTree>
    <p:extLst>
      <p:ext uri="{BB962C8B-B14F-4D97-AF65-F5344CB8AC3E}">
        <p14:creationId xmlns:p14="http://schemas.microsoft.com/office/powerpoint/2010/main" val="6101254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179512" y="195486"/>
            <a:ext cx="6192688" cy="507703"/>
          </a:xfrm>
        </p:spPr>
        <p:txBody>
          <a:bodyPr/>
          <a:lstStyle/>
          <a:p>
            <a:r>
              <a:rPr lang="cs-CZ" dirty="0">
                <a:solidFill>
                  <a:srgbClr val="000000"/>
                </a:solidFill>
              </a:rPr>
              <a:t>E</a:t>
            </a:r>
            <a:r>
              <a:rPr lang="en-US" dirty="0" smtClean="0">
                <a:solidFill>
                  <a:srgbClr val="000000"/>
                </a:solidFill>
              </a:rPr>
              <a:t>-commerce</a:t>
            </a:r>
            <a:r>
              <a:rPr lang="cs-CZ" dirty="0" smtClean="0">
                <a:solidFill>
                  <a:srgbClr val="000000"/>
                </a:solidFill>
              </a:rPr>
              <a:t> </a:t>
            </a:r>
            <a:r>
              <a:rPr lang="cs-CZ" dirty="0" err="1" smtClean="0">
                <a:solidFill>
                  <a:srgbClr val="000000"/>
                </a:solidFill>
              </a:rPr>
              <a:t>news</a:t>
            </a:r>
            <a:r>
              <a:rPr lang="cs-CZ" dirty="0" smtClean="0">
                <a:solidFill>
                  <a:srgbClr val="000000"/>
                </a:solidFill>
              </a:rPr>
              <a:t> in </a:t>
            </a:r>
            <a:r>
              <a:rPr lang="cs-CZ" dirty="0" err="1" smtClean="0">
                <a:solidFill>
                  <a:srgbClr val="000000"/>
                </a:solidFill>
              </a:rPr>
              <a:t>Czechia</a:t>
            </a:r>
            <a:r>
              <a:rPr lang="en-US" dirty="0" smtClean="0">
                <a:solidFill>
                  <a:srgbClr val="000000"/>
                </a:solidFill>
              </a:rPr>
              <a:t> </a:t>
            </a:r>
            <a:r>
              <a:rPr lang="cs-CZ" dirty="0" smtClean="0">
                <a:solidFill>
                  <a:srgbClr val="000000"/>
                </a:solidFill>
              </a:rPr>
              <a:t>- Allegro</a:t>
            </a:r>
            <a:endParaRPr lang="cs-CZ" dirty="0">
              <a:solidFill>
                <a:srgbClr val="000000"/>
              </a:solidFill>
            </a:endParaRPr>
          </a:p>
        </p:txBody>
      </p:sp>
      <p:sp>
        <p:nvSpPr>
          <p:cNvPr id="12" name="Zástupný symbol pro obsah 2"/>
          <p:cNvSpPr txBox="1">
            <a:spLocks/>
          </p:cNvSpPr>
          <p:nvPr/>
        </p:nvSpPr>
        <p:spPr>
          <a:xfrm>
            <a:off x="2627784" y="4731990"/>
            <a:ext cx="3816424"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800" dirty="0"/>
              <a:t>Overview of</a:t>
            </a:r>
            <a:r>
              <a:rPr lang="cs-CZ" sz="800" dirty="0"/>
              <a:t> </a:t>
            </a:r>
            <a:r>
              <a:rPr lang="en-US" sz="800" dirty="0"/>
              <a:t>e-commerce in Czechia</a:t>
            </a:r>
            <a:endParaRPr lang="en-AU" sz="1400" dirty="0">
              <a:solidFill>
                <a:srgbClr val="307871"/>
              </a:solidFill>
              <a:latin typeface="Enriqueta" panose="02000000000000000000" pitchFamily="2" charset="0"/>
            </a:endParaRPr>
          </a:p>
          <a:p>
            <a:pPr marL="0" indent="0">
              <a:buNone/>
            </a:pPr>
            <a:endParaRPr lang="en-AU" sz="1400" dirty="0">
              <a:solidFill>
                <a:srgbClr val="307871"/>
              </a:solidFill>
              <a:latin typeface="Enriqueta" panose="02000000000000000000" pitchFamily="2" charset="0"/>
            </a:endParaRPr>
          </a:p>
        </p:txBody>
      </p:sp>
      <p:sp>
        <p:nvSpPr>
          <p:cNvPr id="4" name="Obdélník 3"/>
          <p:cNvSpPr/>
          <p:nvPr/>
        </p:nvSpPr>
        <p:spPr>
          <a:xfrm>
            <a:off x="7884368" y="195486"/>
            <a:ext cx="1152128" cy="8640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2" name="Obrázek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56376" y="243217"/>
            <a:ext cx="965819" cy="744357"/>
          </a:xfrm>
          <a:prstGeom prst="rect">
            <a:avLst/>
          </a:prstGeom>
        </p:spPr>
      </p:pic>
      <p:sp>
        <p:nvSpPr>
          <p:cNvPr id="7" name="Zástupný symbol pro číslo snímku 6"/>
          <p:cNvSpPr>
            <a:spLocks noGrp="1"/>
          </p:cNvSpPr>
          <p:nvPr>
            <p:ph type="sldNum" sz="quarter" idx="12"/>
          </p:nvPr>
        </p:nvSpPr>
        <p:spPr/>
        <p:txBody>
          <a:bodyPr/>
          <a:lstStyle/>
          <a:p>
            <a:fld id="{560808B9-4D1F-4069-9EB9-CD8802008F4E}" type="slidenum">
              <a:rPr lang="cs-CZ" sz="1000" smtClean="0"/>
              <a:pPr/>
              <a:t>8</a:t>
            </a:fld>
            <a:endParaRPr lang="cs-CZ" sz="800" dirty="0"/>
          </a:p>
        </p:txBody>
      </p:sp>
      <p:sp>
        <p:nvSpPr>
          <p:cNvPr id="8" name="Obdélník 7">
            <a:extLst>
              <a:ext uri="{FF2B5EF4-FFF2-40B4-BE49-F238E27FC236}">
                <a16:creationId xmlns:a16="http://schemas.microsoft.com/office/drawing/2014/main" id="{B36143AD-D50D-4382-ADC1-D4158DC26EC2}"/>
              </a:ext>
            </a:extLst>
          </p:cNvPr>
          <p:cNvSpPr/>
          <p:nvPr/>
        </p:nvSpPr>
        <p:spPr>
          <a:xfrm>
            <a:off x="251520" y="1002090"/>
            <a:ext cx="7416824" cy="2585323"/>
          </a:xfrm>
          <a:prstGeom prst="rect">
            <a:avLst/>
          </a:prstGeom>
        </p:spPr>
        <p:txBody>
          <a:bodyPr wrap="square">
            <a:spAutoFit/>
          </a:bodyPr>
          <a:lstStyle/>
          <a:p>
            <a:pPr marL="285750" indent="-285750" algn="just">
              <a:buFont typeface="Wingdings" panose="05000000000000000000" pitchFamily="2" charset="2"/>
              <a:buChar char="q"/>
            </a:pPr>
            <a:r>
              <a:rPr lang="en-US" dirty="0"/>
              <a:t>Allegro, a prominent e-commerce platform in Poland, serves as a relevant case study for understanding regional dynamics in e-commerce. </a:t>
            </a:r>
            <a:endParaRPr lang="cs-CZ" dirty="0" smtClean="0"/>
          </a:p>
          <a:p>
            <a:pPr marL="285750" indent="-285750" algn="just">
              <a:buFont typeface="Wingdings" panose="05000000000000000000" pitchFamily="2" charset="2"/>
              <a:buChar char="q"/>
            </a:pPr>
            <a:r>
              <a:rPr lang="en-US" dirty="0" smtClean="0"/>
              <a:t>Allegro </a:t>
            </a:r>
            <a:r>
              <a:rPr lang="en-US" dirty="0"/>
              <a:t>has been compared to other international platforms like Amazon, showcasing how local platforms can thrive by catering to specific market </a:t>
            </a:r>
            <a:r>
              <a:rPr lang="en-US" dirty="0" smtClean="0"/>
              <a:t>needs. </a:t>
            </a:r>
            <a:endParaRPr lang="cs-CZ" dirty="0" smtClean="0"/>
          </a:p>
          <a:p>
            <a:pPr marL="285750" indent="-285750" algn="just">
              <a:buFont typeface="Wingdings" panose="05000000000000000000" pitchFamily="2" charset="2"/>
              <a:buChar char="q"/>
            </a:pPr>
            <a:r>
              <a:rPr lang="en-US" dirty="0" smtClean="0"/>
              <a:t>The </a:t>
            </a:r>
            <a:r>
              <a:rPr lang="en-US" dirty="0"/>
              <a:t>acquisition of the Mall Group, a Czech e-commerce holding, by Allegro underscores the growing influence of regional players in the broader European </a:t>
            </a:r>
            <a:r>
              <a:rPr lang="en-US" dirty="0" err="1" smtClean="0"/>
              <a:t>marke</a:t>
            </a:r>
            <a:r>
              <a:rPr lang="cs-CZ" dirty="0" smtClean="0"/>
              <a:t>t</a:t>
            </a:r>
          </a:p>
          <a:p>
            <a:pPr marL="285750" indent="-285750" algn="just">
              <a:buFont typeface="Wingdings" panose="05000000000000000000" pitchFamily="2" charset="2"/>
              <a:buChar char="q"/>
            </a:pPr>
            <a:endParaRPr lang="cs-CZ" dirty="0"/>
          </a:p>
        </p:txBody>
      </p:sp>
    </p:spTree>
    <p:extLst>
      <p:ext uri="{BB962C8B-B14F-4D97-AF65-F5344CB8AC3E}">
        <p14:creationId xmlns:p14="http://schemas.microsoft.com/office/powerpoint/2010/main" val="16045262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179512" y="195486"/>
            <a:ext cx="6192688" cy="507703"/>
          </a:xfrm>
        </p:spPr>
        <p:txBody>
          <a:bodyPr/>
          <a:lstStyle/>
          <a:p>
            <a:r>
              <a:rPr lang="cs-CZ" dirty="0">
                <a:solidFill>
                  <a:srgbClr val="000000"/>
                </a:solidFill>
              </a:rPr>
              <a:t>E</a:t>
            </a:r>
            <a:r>
              <a:rPr lang="en-US" dirty="0" smtClean="0">
                <a:solidFill>
                  <a:srgbClr val="000000"/>
                </a:solidFill>
              </a:rPr>
              <a:t>-commerce</a:t>
            </a:r>
            <a:r>
              <a:rPr lang="cs-CZ" dirty="0" smtClean="0">
                <a:solidFill>
                  <a:srgbClr val="000000"/>
                </a:solidFill>
              </a:rPr>
              <a:t> </a:t>
            </a:r>
            <a:r>
              <a:rPr lang="cs-CZ" dirty="0" err="1" smtClean="0">
                <a:solidFill>
                  <a:srgbClr val="000000"/>
                </a:solidFill>
              </a:rPr>
              <a:t>news</a:t>
            </a:r>
            <a:r>
              <a:rPr lang="cs-CZ" dirty="0" smtClean="0">
                <a:solidFill>
                  <a:srgbClr val="000000"/>
                </a:solidFill>
              </a:rPr>
              <a:t> in </a:t>
            </a:r>
            <a:r>
              <a:rPr lang="cs-CZ" dirty="0" err="1" smtClean="0">
                <a:solidFill>
                  <a:srgbClr val="000000"/>
                </a:solidFill>
              </a:rPr>
              <a:t>Czechia</a:t>
            </a:r>
            <a:r>
              <a:rPr lang="en-US" dirty="0" smtClean="0">
                <a:solidFill>
                  <a:srgbClr val="000000"/>
                </a:solidFill>
              </a:rPr>
              <a:t> </a:t>
            </a:r>
            <a:r>
              <a:rPr lang="cs-CZ" dirty="0" smtClean="0">
                <a:solidFill>
                  <a:srgbClr val="000000"/>
                </a:solidFill>
              </a:rPr>
              <a:t>- </a:t>
            </a:r>
            <a:r>
              <a:rPr lang="cs-CZ" dirty="0" err="1" smtClean="0">
                <a:solidFill>
                  <a:srgbClr val="000000"/>
                </a:solidFill>
              </a:rPr>
              <a:t>Temu</a:t>
            </a:r>
            <a:endParaRPr lang="cs-CZ" dirty="0">
              <a:solidFill>
                <a:srgbClr val="000000"/>
              </a:solidFill>
            </a:endParaRPr>
          </a:p>
        </p:txBody>
      </p:sp>
      <p:sp>
        <p:nvSpPr>
          <p:cNvPr id="12" name="Zástupný symbol pro obsah 2"/>
          <p:cNvSpPr txBox="1">
            <a:spLocks/>
          </p:cNvSpPr>
          <p:nvPr/>
        </p:nvSpPr>
        <p:spPr>
          <a:xfrm>
            <a:off x="2627784" y="4731990"/>
            <a:ext cx="3816424"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800" dirty="0"/>
              <a:t>Overview of</a:t>
            </a:r>
            <a:r>
              <a:rPr lang="cs-CZ" sz="800" dirty="0"/>
              <a:t> </a:t>
            </a:r>
            <a:r>
              <a:rPr lang="en-US" sz="800" dirty="0"/>
              <a:t>e-commerce in Czechia</a:t>
            </a:r>
            <a:endParaRPr lang="en-AU" sz="1400" dirty="0">
              <a:solidFill>
                <a:srgbClr val="307871"/>
              </a:solidFill>
              <a:latin typeface="Enriqueta" panose="02000000000000000000" pitchFamily="2" charset="0"/>
            </a:endParaRPr>
          </a:p>
          <a:p>
            <a:pPr marL="0" indent="0">
              <a:buNone/>
            </a:pPr>
            <a:endParaRPr lang="en-AU" sz="1400" dirty="0">
              <a:solidFill>
                <a:srgbClr val="307871"/>
              </a:solidFill>
              <a:latin typeface="Enriqueta" panose="02000000000000000000" pitchFamily="2" charset="0"/>
            </a:endParaRPr>
          </a:p>
        </p:txBody>
      </p:sp>
      <p:sp>
        <p:nvSpPr>
          <p:cNvPr id="4" name="Obdélník 3"/>
          <p:cNvSpPr/>
          <p:nvPr/>
        </p:nvSpPr>
        <p:spPr>
          <a:xfrm>
            <a:off x="7884368" y="195486"/>
            <a:ext cx="1152128" cy="8640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2" name="Obrázek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56376" y="243217"/>
            <a:ext cx="965819" cy="744357"/>
          </a:xfrm>
          <a:prstGeom prst="rect">
            <a:avLst/>
          </a:prstGeom>
        </p:spPr>
      </p:pic>
      <p:sp>
        <p:nvSpPr>
          <p:cNvPr id="7" name="Zástupný symbol pro číslo snímku 6"/>
          <p:cNvSpPr>
            <a:spLocks noGrp="1"/>
          </p:cNvSpPr>
          <p:nvPr>
            <p:ph type="sldNum" sz="quarter" idx="12"/>
          </p:nvPr>
        </p:nvSpPr>
        <p:spPr/>
        <p:txBody>
          <a:bodyPr/>
          <a:lstStyle/>
          <a:p>
            <a:fld id="{560808B9-4D1F-4069-9EB9-CD8802008F4E}" type="slidenum">
              <a:rPr lang="cs-CZ" sz="1000" smtClean="0"/>
              <a:pPr/>
              <a:t>9</a:t>
            </a:fld>
            <a:endParaRPr lang="cs-CZ" sz="800" dirty="0"/>
          </a:p>
        </p:txBody>
      </p:sp>
      <p:sp>
        <p:nvSpPr>
          <p:cNvPr id="8" name="Obdélník 7">
            <a:extLst>
              <a:ext uri="{FF2B5EF4-FFF2-40B4-BE49-F238E27FC236}">
                <a16:creationId xmlns:a16="http://schemas.microsoft.com/office/drawing/2014/main" id="{B36143AD-D50D-4382-ADC1-D4158DC26EC2}"/>
              </a:ext>
            </a:extLst>
          </p:cNvPr>
          <p:cNvSpPr/>
          <p:nvPr/>
        </p:nvSpPr>
        <p:spPr>
          <a:xfrm>
            <a:off x="251520" y="1002090"/>
            <a:ext cx="7416824" cy="2308324"/>
          </a:xfrm>
          <a:prstGeom prst="rect">
            <a:avLst/>
          </a:prstGeom>
        </p:spPr>
        <p:txBody>
          <a:bodyPr wrap="square">
            <a:spAutoFit/>
          </a:bodyPr>
          <a:lstStyle/>
          <a:p>
            <a:pPr marL="285750" indent="-285750" algn="just">
              <a:buFont typeface="Wingdings" panose="05000000000000000000" pitchFamily="2" charset="2"/>
              <a:buChar char="q"/>
            </a:pPr>
            <a:r>
              <a:rPr lang="en-US" dirty="0" err="1" smtClean="0"/>
              <a:t>Temu</a:t>
            </a:r>
            <a:r>
              <a:rPr lang="cs-CZ" dirty="0" smtClean="0"/>
              <a:t> </a:t>
            </a:r>
            <a:r>
              <a:rPr lang="cs-CZ" dirty="0" err="1" smtClean="0"/>
              <a:t>is</a:t>
            </a:r>
            <a:r>
              <a:rPr lang="cs-CZ" dirty="0" smtClean="0"/>
              <a:t> </a:t>
            </a:r>
            <a:r>
              <a:rPr lang="en-US" dirty="0" smtClean="0"/>
              <a:t>another </a:t>
            </a:r>
            <a:r>
              <a:rPr lang="en-US" dirty="0"/>
              <a:t>emerging player in the e-commerce sector, has gained attention for its unique business model and competitive pricing strategies</a:t>
            </a:r>
            <a:r>
              <a:rPr lang="en-US" dirty="0" smtClean="0"/>
              <a:t>.</a:t>
            </a:r>
            <a:endParaRPr lang="cs-CZ" dirty="0" smtClean="0"/>
          </a:p>
          <a:p>
            <a:pPr marL="285750" indent="-285750" algn="just">
              <a:buFont typeface="Wingdings" panose="05000000000000000000" pitchFamily="2" charset="2"/>
              <a:buChar char="q"/>
            </a:pPr>
            <a:r>
              <a:rPr lang="en-US" dirty="0" smtClean="0"/>
              <a:t>While </a:t>
            </a:r>
            <a:r>
              <a:rPr lang="en-US" dirty="0"/>
              <a:t>specific references to </a:t>
            </a:r>
            <a:r>
              <a:rPr lang="en-US" dirty="0" err="1"/>
              <a:t>Temu</a:t>
            </a:r>
            <a:r>
              <a:rPr lang="en-US" dirty="0"/>
              <a:t> in the Czech context are limited, its operational strategies reflect broader trends in e-commerce where platforms focus on affordability and consumer engagement to capture market share</a:t>
            </a:r>
            <a:r>
              <a:rPr lang="en-US" dirty="0" smtClean="0"/>
              <a:t>.</a:t>
            </a:r>
            <a:endParaRPr lang="cs-CZ" dirty="0" smtClean="0"/>
          </a:p>
          <a:p>
            <a:pPr marL="285750" indent="-285750" algn="just">
              <a:buFont typeface="Wingdings" panose="05000000000000000000" pitchFamily="2" charset="2"/>
              <a:buChar char="q"/>
            </a:pPr>
            <a:r>
              <a:rPr lang="en-US" dirty="0" smtClean="0"/>
              <a:t>The </a:t>
            </a:r>
            <a:r>
              <a:rPr lang="en-US" dirty="0"/>
              <a:t>competitive landscape in the Czech Republic is thus shaped by both local and international players, each vying for consumer loyalty through innovative practices and tailored </a:t>
            </a:r>
            <a:r>
              <a:rPr lang="en-US" dirty="0" smtClean="0"/>
              <a:t>offerings</a:t>
            </a:r>
            <a:endParaRPr lang="cs-CZ" dirty="0"/>
          </a:p>
        </p:txBody>
      </p:sp>
    </p:spTree>
    <p:extLst>
      <p:ext uri="{BB962C8B-B14F-4D97-AF65-F5344CB8AC3E}">
        <p14:creationId xmlns:p14="http://schemas.microsoft.com/office/powerpoint/2010/main" val="3716565994"/>
      </p:ext>
    </p:extLst>
  </p:cSld>
  <p:clrMapOvr>
    <a:masterClrMapping/>
  </p:clrMapOvr>
</p:sld>
</file>

<file path=ppt/theme/theme1.xml><?xml version="1.0" encoding="utf-8"?>
<a:theme xmlns:a="http://schemas.openxmlformats.org/drawingml/2006/main" name="SLU">
  <a:themeElements>
    <a:clrScheme name="OPF">
      <a:dk1>
        <a:srgbClr val="307871"/>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LU-pismo_Times">
      <a:majorFont>
        <a:latin typeface="Times New Roman"/>
        <a:ea typeface=""/>
        <a:cs typeface=""/>
      </a:majorFont>
      <a:minorFont>
        <a:latin typeface="Times New Roman"/>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文档" ma:contentTypeID="0x01010087821A227FA47144B69D11D17960CD5C" ma:contentTypeVersion="4" ma:contentTypeDescription="新建文档。" ma:contentTypeScope="" ma:versionID="535d7380dbc7a9dd3f841a85e8597291">
  <xsd:schema xmlns:xsd="http://www.w3.org/2001/XMLSchema" xmlns:xs="http://www.w3.org/2001/XMLSchema" xmlns:p="http://schemas.microsoft.com/office/2006/metadata/properties" xmlns:ns2="218c8dff-7277-488b-a869-724154aeb121" targetNamespace="http://schemas.microsoft.com/office/2006/metadata/properties" ma:root="true" ma:fieldsID="f2f0f37877a0c9eb5465aeb3bc76d444" ns2:_="">
    <xsd:import namespace="218c8dff-7277-488b-a869-724154aeb121"/>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18c8dff-7277-488b-a869-724154aeb12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内容类型"/>
        <xsd:element ref="dc:title" minOccurs="0" maxOccurs="1" ma:index="4" ma:displayName="标题"/>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E8660AF-A507-4454-B3C3-433A112A791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18c8dff-7277-488b-a869-724154aeb12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8D21B1B-1CB3-4E78-82BD-80FCEB867F6A}">
  <ds:schemaRefs>
    <ds:schemaRef ds:uri="http://schemas.microsoft.com/sharepoint/v3/contenttype/forms"/>
  </ds:schemaRefs>
</ds:datastoreItem>
</file>

<file path=customXml/itemProps3.xml><?xml version="1.0" encoding="utf-8"?>
<ds:datastoreItem xmlns:ds="http://schemas.openxmlformats.org/officeDocument/2006/customXml" ds:itemID="{DE37AEB9-AE87-44BD-9DD7-BC801F891F86}">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8313</TotalTime>
  <Words>790</Words>
  <Application>Microsoft Office PowerPoint</Application>
  <PresentationFormat>Předvádění na obrazovce (16:9)</PresentationFormat>
  <Paragraphs>139</Paragraphs>
  <Slides>29</Slides>
  <Notes>26</Notes>
  <HiddenSlides>0</HiddenSlides>
  <MMClips>0</MMClips>
  <ScaleCrop>false</ScaleCrop>
  <HeadingPairs>
    <vt:vector size="6" baseType="variant">
      <vt:variant>
        <vt:lpstr>Použitá písma</vt:lpstr>
      </vt:variant>
      <vt:variant>
        <vt:i4>5</vt:i4>
      </vt:variant>
      <vt:variant>
        <vt:lpstr>Motiv</vt:lpstr>
      </vt:variant>
      <vt:variant>
        <vt:i4>1</vt:i4>
      </vt:variant>
      <vt:variant>
        <vt:lpstr>Nadpisy snímků</vt:lpstr>
      </vt:variant>
      <vt:variant>
        <vt:i4>29</vt:i4>
      </vt:variant>
    </vt:vector>
  </HeadingPairs>
  <TitlesOfParts>
    <vt:vector size="35" baseType="lpstr">
      <vt:lpstr>Arial</vt:lpstr>
      <vt:lpstr>Calibri</vt:lpstr>
      <vt:lpstr>Enriqueta</vt:lpstr>
      <vt:lpstr>Times New Roman</vt:lpstr>
      <vt:lpstr>Wingdings</vt:lpstr>
      <vt:lpstr>SLU</vt:lpstr>
      <vt:lpstr>Overview of  e-commerce in Czechia</vt:lpstr>
      <vt:lpstr>Outline of the lecture</vt:lpstr>
      <vt:lpstr>Introduction to e-commerce  </vt:lpstr>
      <vt:lpstr>Introduction to e-commerce  </vt:lpstr>
      <vt:lpstr>Introduction to e-commerce  </vt:lpstr>
      <vt:lpstr>Introduction to e-commerce  </vt:lpstr>
      <vt:lpstr>E-commerce statistics in the Czech Republic </vt:lpstr>
      <vt:lpstr>E-commerce news in Czechia - Allegro</vt:lpstr>
      <vt:lpstr>E-commerce news in Czechia - Temu</vt:lpstr>
      <vt:lpstr>E-commerce statistics in the Czech Republic </vt:lpstr>
      <vt:lpstr>E-commerce statistics in the Czech Republic </vt:lpstr>
      <vt:lpstr>Top online stores in 2023, by e-commerce net sales</vt:lpstr>
      <vt:lpstr>Revenue of the e-commerce market in from 2020 to 2029</vt:lpstr>
      <vt:lpstr>E-commerce statistics in the Czech Republic </vt:lpstr>
      <vt:lpstr>E-commerce statistics in the Czech Republic </vt:lpstr>
      <vt:lpstr>E-commerce statistics in the Czech Republic </vt:lpstr>
      <vt:lpstr>E-commerce statistics in the Czech Republic </vt:lpstr>
      <vt:lpstr>E-commerce statistics in the Czech Republic </vt:lpstr>
      <vt:lpstr>E-commerce statistics in the Czech Republic </vt:lpstr>
      <vt:lpstr>E-commerce statistics in the Czech Republic </vt:lpstr>
      <vt:lpstr>The largest e-shops in the Czech Republic by sales</vt:lpstr>
      <vt:lpstr>The largest e-shops in the Czech Republic by sales</vt:lpstr>
      <vt:lpstr>TOP samples of Czech e-shops </vt:lpstr>
      <vt:lpstr>TOP samples of Czech e-shops </vt:lpstr>
      <vt:lpstr>TOP samples of Czech e-shops </vt:lpstr>
      <vt:lpstr>TOP samples of Czech e-shops </vt:lpstr>
      <vt:lpstr>TOP samples of Czech e-shops </vt:lpstr>
      <vt:lpstr>Prezentace aplikace PowerPoint</vt:lpstr>
      <vt:lpstr>Prezentace aplikace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Název prezentace</dc:title>
  <dc:creator>Václav Minařík</dc:creator>
  <cp:lastModifiedBy>DOMOV-PC</cp:lastModifiedBy>
  <cp:revision>194</cp:revision>
  <dcterms:created xsi:type="dcterms:W3CDTF">2016-07-06T15:42:34Z</dcterms:created>
  <dcterms:modified xsi:type="dcterms:W3CDTF">2024-09-28T08:28:09Z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0x01010087821A227FA47144B69D11D17960CD5C</vt:lpwstr>
  </property>
</Properties>
</file>