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84" r:id="rId5"/>
    <p:sldId id="285" r:id="rId6"/>
    <p:sldId id="286" r:id="rId7"/>
    <p:sldId id="288" r:id="rId8"/>
    <p:sldId id="289" r:id="rId9"/>
    <p:sldId id="290" r:id="rId10"/>
    <p:sldId id="291" r:id="rId11"/>
    <p:sldId id="287" r:id="rId12"/>
    <p:sldId id="292" r:id="rId13"/>
    <p:sldId id="293" r:id="rId14"/>
    <p:sldId id="294" r:id="rId15"/>
    <p:sldId id="295" r:id="rId16"/>
    <p:sldId id="296" r:id="rId17"/>
    <p:sldId id="297" r:id="rId18"/>
    <p:sldId id="298" r:id="rId19"/>
    <p:sldId id="299" r:id="rId20"/>
    <p:sldId id="300" r:id="rId21"/>
    <p:sldId id="301" r:id="rId22"/>
    <p:sldId id="303" r:id="rId23"/>
    <p:sldId id="302" r:id="rId24"/>
    <p:sldId id="304" r:id="rId25"/>
    <p:sldId id="305" r:id="rId26"/>
    <p:sldId id="306" r:id="rId27"/>
    <p:sldId id="283"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22.08.2022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22.08.2022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22.08.2022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22.08.2022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22.08.2022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22.08.2022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22.08.2022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22.08.2022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22.08.2022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22.08.2022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22.08.2022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22.08.2022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igi-global.com/dictionary/library-science-and-technology-in-a-changing-world/14504" TargetMode="External"/><Relationship Id="rId7" Type="http://schemas.openxmlformats.org/officeDocument/2006/relationships/hyperlink" Target="https://www.oecd-ilibrary.org/docserver/237382063227.pdf?expires=1570302690&amp;id=id&amp;accname=guest&amp;checksum=138CAACBD517975B0FFD42D567EFBA4A"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oecd-ilibrary.org/docserver/237382063227.pdf?expires=1570278500&amp;id=id&amp;accname=guest&amp;checksum=10AE79AF78357730F3DAD447BCC7CC6A" TargetMode="External"/><Relationship Id="rId5" Type="http://schemas.openxmlformats.org/officeDocument/2006/relationships/hyperlink" Target="http://www.artefaktum.hu/it/Webster.htm" TargetMode="External"/><Relationship Id="rId4" Type="http://schemas.openxmlformats.org/officeDocument/2006/relationships/hyperlink" Target="https://www.encyclopedia.com/social-sciences/encyclopedias-almanacs-transcripts-and-maps/information-societ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cs-CZ" sz="6000" b="1" dirty="0" smtClean="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en-US" dirty="0" smtClean="0">
                <a:solidFill>
                  <a:schemeClr val="bg1"/>
                </a:solidFill>
                <a:latin typeface="Times New Roman" panose="02020603050405020304" pitchFamily="18" charset="0"/>
                <a:cs typeface="Times New Roman" panose="02020603050405020304" pitchFamily="18" charset="0"/>
              </a:rPr>
              <a:t>Information </a:t>
            </a:r>
            <a:r>
              <a:rPr lang="en-US" dirty="0">
                <a:solidFill>
                  <a:schemeClr val="bg1"/>
                </a:solidFill>
                <a:latin typeface="Times New Roman" panose="02020603050405020304" pitchFamily="18" charset="0"/>
                <a:cs typeface="Times New Roman" panose="02020603050405020304" pitchFamily="18" charset="0"/>
              </a:rPr>
              <a:t>society and global information infrastructure</a:t>
            </a:r>
            <a:r>
              <a:rPr lang="cs-CZ" dirty="0" smtClean="0">
                <a:solidFill>
                  <a:schemeClr val="bg1"/>
                </a:solidFill>
                <a:latin typeface="Times New Roman" panose="02020603050405020304" pitchFamily="18" charset="0"/>
                <a:cs typeface="Times New Roman" panose="02020603050405020304" pitchFamily="18" charset="0"/>
              </a:rPr>
              <a:t> - 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smtClean="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052082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a:t>
            </a:r>
            <a:r>
              <a:rPr lang="en-GB" sz="3600" b="1" kern="0" dirty="0">
                <a:solidFill>
                  <a:srgbClr val="307871"/>
                </a:solidFill>
                <a:latin typeface="Times New Roman"/>
                <a:ea typeface="+mj-ea"/>
                <a:cs typeface="+mj-cs"/>
              </a:rPr>
              <a:t>and global information infrastructure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smtClean="0"/>
              <a:t>*https</a:t>
            </a:r>
            <a:r>
              <a:rPr lang="cs-CZ" dirty="0"/>
              <a:t>://</a:t>
            </a:r>
            <a:r>
              <a:rPr lang="cs-CZ" dirty="0" smtClean="0"/>
              <a:t>www.oecd-ilibrary.org/</a:t>
            </a:r>
          </a:p>
        </p:txBody>
      </p:sp>
      <p:sp>
        <p:nvSpPr>
          <p:cNvPr id="6" name="Zástupný symbol pro obsah 2"/>
          <p:cNvSpPr txBox="1">
            <a:spLocks/>
          </p:cNvSpPr>
          <p:nvPr/>
        </p:nvSpPr>
        <p:spPr>
          <a:xfrm>
            <a:off x="589823" y="1187841"/>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dirty="0" smtClean="0">
                <a:latin typeface="Times New Roman" panose="02020603050405020304" pitchFamily="18" charset="0"/>
                <a:cs typeface="Times New Roman" panose="02020603050405020304" pitchFamily="18" charset="0"/>
              </a:rPr>
              <a:t>Global information infrastructure issues:*</a:t>
            </a:r>
          </a:p>
          <a:p>
            <a:pPr lvl="1" indent="-419100" algn="just">
              <a:spcBef>
                <a:spcPts val="600"/>
              </a:spcBef>
              <a:spcAft>
                <a:spcPts val="600"/>
              </a:spcAf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Market and product </a:t>
            </a:r>
            <a:r>
              <a:rPr lang="en-GB" dirty="0" smtClean="0">
                <a:latin typeface="Times New Roman" panose="02020603050405020304" pitchFamily="18" charset="0"/>
                <a:cs typeface="Times New Roman" panose="02020603050405020304" pitchFamily="18" charset="0"/>
              </a:rPr>
              <a:t>competition;</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Electronic commerce and digital </a:t>
            </a:r>
            <a:r>
              <a:rPr lang="en-US" dirty="0" smtClean="0">
                <a:latin typeface="Times New Roman" panose="02020603050405020304" pitchFamily="18" charset="0"/>
                <a:cs typeface="Times New Roman" panose="02020603050405020304" pitchFamily="18" charset="0"/>
              </a:rPr>
              <a:t>payments;</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Interconnection, open access, interoperability and </a:t>
            </a:r>
            <a:r>
              <a:rPr lang="en-US" dirty="0" smtClean="0">
                <a:latin typeface="Times New Roman" panose="02020603050405020304" pitchFamily="18" charset="0"/>
                <a:cs typeface="Times New Roman" panose="02020603050405020304" pitchFamily="18" charset="0"/>
              </a:rPr>
              <a:t>standards;</a:t>
            </a:r>
          </a:p>
          <a:p>
            <a:pPr lvl="1" indent="-419100" algn="just">
              <a:spcBef>
                <a:spcPts val="600"/>
              </a:spcBef>
              <a:spcAft>
                <a:spcPts val="600"/>
              </a:spcAf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Universal </a:t>
            </a:r>
            <a:r>
              <a:rPr lang="en-GB" dirty="0" smtClean="0">
                <a:latin typeface="Times New Roman" panose="02020603050405020304" pitchFamily="18" charset="0"/>
                <a:cs typeface="Times New Roman" panose="02020603050405020304" pitchFamily="18" charset="0"/>
              </a:rPr>
              <a:t>service.</a:t>
            </a:r>
          </a:p>
          <a:p>
            <a:pPr algn="just">
              <a:spcBef>
                <a:spcPts val="600"/>
              </a:spcBef>
              <a:spcAft>
                <a:spcPts val="600"/>
              </a:spcAft>
            </a:pPr>
            <a:r>
              <a:rPr lang="en-GB" dirty="0">
                <a:latin typeface="Times New Roman" panose="02020603050405020304" pitchFamily="18" charset="0"/>
                <a:cs typeface="Times New Roman" panose="02020603050405020304" pitchFamily="18" charset="0"/>
              </a:rPr>
              <a:t>Global information society </a:t>
            </a:r>
            <a:r>
              <a:rPr lang="en-GB" dirty="0" smtClean="0">
                <a:latin typeface="Times New Roman" panose="02020603050405020304" pitchFamily="18" charset="0"/>
                <a:cs typeface="Times New Roman" panose="02020603050405020304" pitchFamily="18" charset="0"/>
              </a:rPr>
              <a:t>issues</a:t>
            </a:r>
            <a:r>
              <a:rPr lang="cs-CZ"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Content and </a:t>
            </a:r>
            <a:r>
              <a:rPr lang="en-GB" dirty="0" smtClean="0">
                <a:latin typeface="Times New Roman" panose="02020603050405020304" pitchFamily="18" charset="0"/>
                <a:cs typeface="Times New Roman" panose="02020603050405020304" pitchFamily="18" charset="0"/>
              </a:rPr>
              <a:t>growth;</a:t>
            </a:r>
          </a:p>
          <a:p>
            <a:pPr lvl="1" indent="-419100" algn="just">
              <a:spcBef>
                <a:spcPts val="600"/>
              </a:spcBef>
              <a:spcAft>
                <a:spcPts val="600"/>
              </a:spcAf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Cultural and linguistic </a:t>
            </a:r>
            <a:r>
              <a:rPr lang="en-GB" dirty="0" smtClean="0">
                <a:latin typeface="Times New Roman" panose="02020603050405020304" pitchFamily="18" charset="0"/>
                <a:cs typeface="Times New Roman" panose="02020603050405020304" pitchFamily="18" charset="0"/>
              </a:rPr>
              <a:t>diversity;</a:t>
            </a:r>
          </a:p>
          <a:p>
            <a:pPr lvl="1" indent="-419100" algn="just">
              <a:spcBef>
                <a:spcPts val="600"/>
              </a:spcBef>
              <a:spcAft>
                <a:spcPts val="600"/>
              </a:spcAf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Controversial </a:t>
            </a:r>
            <a:r>
              <a:rPr lang="en-GB" dirty="0" smtClean="0">
                <a:latin typeface="Times New Roman" panose="02020603050405020304" pitchFamily="18" charset="0"/>
                <a:cs typeface="Times New Roman" panose="02020603050405020304" pitchFamily="18" charset="0"/>
              </a:rPr>
              <a:t>content;</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Security, privacy and intellectual </a:t>
            </a:r>
            <a:r>
              <a:rPr lang="en-US" dirty="0" smtClean="0">
                <a:latin typeface="Times New Roman" panose="02020603050405020304" pitchFamily="18" charset="0"/>
                <a:cs typeface="Times New Roman" panose="02020603050405020304" pitchFamily="18" charset="0"/>
              </a:rPr>
              <a:t>property.</a:t>
            </a:r>
            <a:endParaRPr lang="en-GB"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2030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society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938728"/>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cs-CZ" sz="2600" dirty="0">
                <a:latin typeface="Times New Roman" panose="02020603050405020304" pitchFamily="18" charset="0"/>
                <a:cs typeface="Times New Roman" panose="02020603050405020304" pitchFamily="18" charset="0"/>
                <a:hlinkClick r:id="rId3"/>
              </a:rPr>
              <a:t>https://</a:t>
            </a:r>
            <a:r>
              <a:rPr lang="cs-CZ" sz="2600" dirty="0" smtClean="0">
                <a:latin typeface="Times New Roman" panose="02020603050405020304" pitchFamily="18" charset="0"/>
                <a:cs typeface="Times New Roman" panose="02020603050405020304" pitchFamily="18" charset="0"/>
                <a:hlinkClick r:id="rId3"/>
              </a:rPr>
              <a:t>www.igi-global.com/dictionary/library-science-and-technology-in-a-changing-world/14504</a:t>
            </a:r>
            <a:endParaRPr lang="cs-CZ" sz="26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sz="2600" dirty="0">
                <a:latin typeface="Times New Roman" panose="02020603050405020304" pitchFamily="18" charset="0"/>
                <a:cs typeface="Times New Roman" panose="02020603050405020304" pitchFamily="18" charset="0"/>
                <a:hlinkClick r:id="rId4"/>
              </a:rPr>
              <a:t>https://</a:t>
            </a:r>
            <a:r>
              <a:rPr lang="cs-CZ" sz="2600" dirty="0" smtClean="0">
                <a:latin typeface="Times New Roman" panose="02020603050405020304" pitchFamily="18" charset="0"/>
                <a:cs typeface="Times New Roman" panose="02020603050405020304" pitchFamily="18" charset="0"/>
                <a:hlinkClick r:id="rId4"/>
              </a:rPr>
              <a:t>www.encyclopedia.com/social-sciences/encyclopedias-almanacs-transcripts-and-maps/information-society</a:t>
            </a:r>
            <a:endParaRPr lang="cs-CZ" sz="26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sz="2600" dirty="0">
                <a:latin typeface="Times New Roman" panose="02020603050405020304" pitchFamily="18" charset="0"/>
                <a:cs typeface="Times New Roman" panose="02020603050405020304" pitchFamily="18" charset="0"/>
                <a:hlinkClick r:id="rId5"/>
              </a:rPr>
              <a:t>http://</a:t>
            </a:r>
            <a:r>
              <a:rPr lang="cs-CZ" sz="2600" dirty="0" smtClean="0">
                <a:latin typeface="Times New Roman" panose="02020603050405020304" pitchFamily="18" charset="0"/>
                <a:cs typeface="Times New Roman" panose="02020603050405020304" pitchFamily="18" charset="0"/>
                <a:hlinkClick r:id="rId5"/>
              </a:rPr>
              <a:t>www.artefaktum.hu/it/Webster.htm</a:t>
            </a:r>
            <a:endParaRPr lang="cs-CZ" sz="26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sz="2600" dirty="0">
                <a:latin typeface="Times New Roman" panose="02020603050405020304" pitchFamily="18" charset="0"/>
                <a:cs typeface="Times New Roman" panose="02020603050405020304" pitchFamily="18" charset="0"/>
                <a:hlinkClick r:id="rId6"/>
              </a:rPr>
              <a:t>https://</a:t>
            </a:r>
            <a:r>
              <a:rPr lang="cs-CZ" sz="2600" dirty="0" smtClean="0">
                <a:latin typeface="Times New Roman" panose="02020603050405020304" pitchFamily="18" charset="0"/>
                <a:cs typeface="Times New Roman" panose="02020603050405020304" pitchFamily="18" charset="0"/>
                <a:hlinkClick r:id="rId6"/>
              </a:rPr>
              <a:t>www.oecd-ilibrary.org/docserver/237382063227.pdf?expires=1570278500&amp;id=id&amp;accname=guest&amp;checksum=10AE79AF78357730F3DAD447BCC7CC6A</a:t>
            </a:r>
            <a:endParaRPr lang="en-GB" sz="26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sz="2600" dirty="0">
                <a:latin typeface="Times New Roman" panose="02020603050405020304" pitchFamily="18" charset="0"/>
                <a:cs typeface="Times New Roman" panose="02020603050405020304" pitchFamily="18" charset="0"/>
                <a:hlinkClick r:id="rId7"/>
              </a:rPr>
              <a:t>https://</a:t>
            </a:r>
            <a:r>
              <a:rPr lang="cs-CZ" sz="2600" dirty="0" smtClean="0">
                <a:latin typeface="Times New Roman" panose="02020603050405020304" pitchFamily="18" charset="0"/>
                <a:cs typeface="Times New Roman" panose="02020603050405020304" pitchFamily="18" charset="0"/>
                <a:hlinkClick r:id="rId7"/>
              </a:rPr>
              <a:t>www.oecd-ilibrary.org/docserver/237382063227.pdf?expires=1570302690&amp;id=id&amp;accname=guest&amp;checksum=138CAACBD517975B0FFD42D567EFBA4A</a:t>
            </a:r>
            <a:endParaRPr lang="cs-CZ" sz="2600" dirty="0" smtClean="0">
              <a:latin typeface="Times New Roman" panose="02020603050405020304" pitchFamily="18" charset="0"/>
              <a:cs typeface="Times New Roman" panose="02020603050405020304" pitchFamily="18" charset="0"/>
            </a:endParaRPr>
          </a:p>
          <a:p>
            <a:pPr algn="just">
              <a:spcAft>
                <a:spcPts val="600"/>
              </a:spcAft>
            </a:pPr>
            <a:endParaRPr lang="cs-CZ" sz="2600" dirty="0" smtClean="0">
              <a:latin typeface="Times New Roman" panose="02020603050405020304" pitchFamily="18" charset="0"/>
              <a:cs typeface="Times New Roman" panose="02020603050405020304" pitchFamily="18" charset="0"/>
            </a:endParaRPr>
          </a:p>
          <a:p>
            <a:pPr algn="just">
              <a:spcAft>
                <a:spcPts val="600"/>
              </a:spcAft>
            </a:pPr>
            <a:endParaRPr lang="cs-CZ" sz="2600" dirty="0" smtClean="0">
              <a:latin typeface="Times New Roman" panose="02020603050405020304" pitchFamily="18" charset="0"/>
              <a:cs typeface="Times New Roman" panose="02020603050405020304" pitchFamily="18" charset="0"/>
            </a:endParaRPr>
          </a:p>
          <a:p>
            <a:pPr algn="just">
              <a:spcAft>
                <a:spcPts val="600"/>
              </a:spcAft>
            </a:pPr>
            <a:endParaRPr lang="cs-CZ"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214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133644"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en-GB" dirty="0" smtClean="0"/>
              <a:t>*</a:t>
            </a:r>
            <a:r>
              <a:rPr lang="cs-CZ" dirty="0" smtClean="0"/>
              <a:t>https</a:t>
            </a:r>
            <a:r>
              <a:rPr lang="cs-CZ" dirty="0"/>
              <a:t>://</a:t>
            </a:r>
            <a:r>
              <a:rPr lang="cs-CZ" dirty="0" smtClean="0"/>
              <a:t>en.wikipedia.org/wiki/Data</a:t>
            </a:r>
            <a:endParaRPr lang="en-GB" dirty="0"/>
          </a:p>
          <a:p>
            <a:r>
              <a:rPr lang="en-GB" dirty="0" smtClean="0"/>
              <a:t>**https</a:t>
            </a:r>
            <a:r>
              <a:rPr lang="en-GB" dirty="0"/>
              <a:t>://en.wikipedia.org/wiki/Data#/media/File:Data_types_-_en.svg</a:t>
            </a:r>
            <a:endParaRPr lang="cs-CZ" dirty="0" smtClean="0"/>
          </a:p>
        </p:txBody>
      </p:sp>
      <p:sp>
        <p:nvSpPr>
          <p:cNvPr id="6" name="Zástupný symbol pro obsah 2"/>
          <p:cNvSpPr txBox="1">
            <a:spLocks/>
          </p:cNvSpPr>
          <p:nvPr/>
        </p:nvSpPr>
        <p:spPr>
          <a:xfrm>
            <a:off x="589823" y="1187841"/>
            <a:ext cx="5327898"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Data </a:t>
            </a:r>
            <a:r>
              <a:rPr lang="en-US" dirty="0">
                <a:latin typeface="Times New Roman" panose="02020603050405020304" pitchFamily="18" charset="0"/>
                <a:cs typeface="Times New Roman" panose="02020603050405020304" pitchFamily="18" charset="0"/>
              </a:rPr>
              <a:t>is a set of values of subjects with respect to qualitative or quantitative variables</a:t>
            </a:r>
            <a:r>
              <a:rPr lang="en-US"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Data </a:t>
            </a:r>
            <a:r>
              <a:rPr lang="en-US" dirty="0" smtClean="0">
                <a:latin typeface="Times New Roman" panose="02020603050405020304" pitchFamily="18" charset="0"/>
                <a:cs typeface="Times New Roman" panose="02020603050405020304" pitchFamily="18" charset="0"/>
              </a:rPr>
              <a:t>is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measured;</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collected;</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reported;</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analyzed;</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visualized.</a:t>
            </a:r>
            <a:endParaRPr lang="en-GB"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6166" y="1218736"/>
            <a:ext cx="4954438" cy="5157647"/>
          </a:xfrm>
          <a:prstGeom prst="rect">
            <a:avLst/>
          </a:prstGeom>
        </p:spPr>
      </p:pic>
    </p:spTree>
    <p:extLst>
      <p:ext uri="{BB962C8B-B14F-4D97-AF65-F5344CB8AC3E}">
        <p14:creationId xmlns:p14="http://schemas.microsoft.com/office/powerpoint/2010/main" val="4289121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2655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nominal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en-GB" dirty="0"/>
              <a:t>* https://corporatefinanceinstitute.com/resources/knowledge/other/nominal-data/</a:t>
            </a:r>
            <a:endParaRPr lang="cs-CZ" dirty="0" smtClean="0"/>
          </a:p>
          <a:p>
            <a:r>
              <a:rPr lang="cs-CZ" dirty="0" smtClean="0"/>
              <a:t>**</a:t>
            </a:r>
            <a:r>
              <a:rPr lang="en-GB" dirty="0" smtClean="0"/>
              <a:t>https</a:t>
            </a:r>
            <a:r>
              <a:rPr lang="en-GB" dirty="0"/>
              <a:t>://www.mymarketresearchmethods.com/types-of-data-nominal-ordinal-interval-ratio/</a:t>
            </a:r>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statistics, nominal data (also known as nominal scale) is a type of data that is used to label variables without providing any quantitative </a:t>
            </a:r>
            <a:r>
              <a:rPr lang="en-US" dirty="0" smtClean="0">
                <a:latin typeface="Times New Roman" panose="02020603050405020304" pitchFamily="18" charset="0"/>
                <a:cs typeface="Times New Roman" panose="02020603050405020304" pitchFamily="18" charset="0"/>
              </a:rPr>
              <a:t>value.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 simplest form of a scale of </a:t>
            </a:r>
            <a:r>
              <a:rPr lang="en-US" dirty="0" smtClean="0">
                <a:latin typeface="Times New Roman" panose="02020603050405020304" pitchFamily="18" charset="0"/>
                <a:cs typeface="Times New Roman" panose="02020603050405020304" pitchFamily="18" charset="0"/>
              </a:rPr>
              <a:t>measure.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Unlike </a:t>
            </a:r>
            <a:r>
              <a:rPr lang="en-US" dirty="0">
                <a:latin typeface="Times New Roman" panose="02020603050405020304" pitchFamily="18" charset="0"/>
                <a:cs typeface="Times New Roman" panose="02020603050405020304" pitchFamily="18" charset="0"/>
              </a:rPr>
              <a:t>ordinal data, nominal data cannot be ordered and cannot be measured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6490" y="4130430"/>
            <a:ext cx="7677574" cy="1834755"/>
          </a:xfrm>
          <a:prstGeom prst="rect">
            <a:avLst/>
          </a:prstGeom>
        </p:spPr>
      </p:pic>
    </p:spTree>
    <p:extLst>
      <p:ext uri="{BB962C8B-B14F-4D97-AF65-F5344CB8AC3E}">
        <p14:creationId xmlns:p14="http://schemas.microsoft.com/office/powerpoint/2010/main" val="1810127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4196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nominal</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en-GB" dirty="0"/>
              <a:t>* https://corporatefinanceinstitute.com/resources/knowledge/other/nominal-data/</a:t>
            </a:r>
            <a:endParaRPr lang="cs-CZ" dirty="0" smtClean="0"/>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Nominal data can be analyzed using the grouping </a:t>
            </a:r>
            <a:r>
              <a:rPr lang="en-US" dirty="0" smtClean="0">
                <a:latin typeface="Times New Roman" panose="02020603050405020304" pitchFamily="18" charset="0"/>
                <a:cs typeface="Times New Roman" panose="02020603050405020304" pitchFamily="18" charset="0"/>
              </a:rPr>
              <a:t>method.</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variables can be grouped together into categories, and for each category, the frequency or percentage can be calculated.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data can also be presented visually such as by using a pie chart.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Although </a:t>
            </a:r>
            <a:r>
              <a:rPr lang="en-US" dirty="0">
                <a:latin typeface="Times New Roman" panose="02020603050405020304" pitchFamily="18" charset="0"/>
                <a:cs typeface="Times New Roman" panose="02020603050405020304" pitchFamily="18" charset="0"/>
              </a:rPr>
              <a:t>nominal data cannot be treated using mathematical operators, they still can be analyzed using advanced statistical </a:t>
            </a:r>
            <a:r>
              <a:rPr lang="en-US" dirty="0" smtClean="0">
                <a:latin typeface="Times New Roman" panose="02020603050405020304" pitchFamily="18" charset="0"/>
                <a:cs typeface="Times New Roman" panose="02020603050405020304" pitchFamily="18" charset="0"/>
              </a:rPr>
              <a:t>methods.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one way to analyze the data is through hypothesis testing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760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3159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ordinal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cs-CZ" dirty="0"/>
              <a:t>*https://en.wikipedia.org/wiki/Ordinal_data</a:t>
            </a:r>
          </a:p>
          <a:p>
            <a:r>
              <a:rPr lang="en-GB" dirty="0" smtClean="0"/>
              <a:t>*</a:t>
            </a:r>
            <a:r>
              <a:rPr lang="cs-CZ" dirty="0"/>
              <a:t>*https://www.mymarketresearchmethods.com/types-of-data-nominal-ordinal-interval-ratio/</a:t>
            </a:r>
            <a:endParaRPr lang="cs-CZ" dirty="0" smtClean="0"/>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Ordinal </a:t>
            </a:r>
            <a:r>
              <a:rPr lang="en-US" dirty="0">
                <a:latin typeface="Times New Roman" panose="02020603050405020304" pitchFamily="18" charset="0"/>
                <a:cs typeface="Times New Roman" panose="02020603050405020304" pitchFamily="18" charset="0"/>
              </a:rPr>
              <a:t>data is a categorical, statistical data type where the variables have natural, ordered categories and the distances between the categories is not </a:t>
            </a:r>
            <a:r>
              <a:rPr lang="en-US" dirty="0" smtClean="0">
                <a:latin typeface="Times New Roman" panose="02020603050405020304" pitchFamily="18" charset="0"/>
                <a:cs typeface="Times New Roman" panose="02020603050405020304" pitchFamily="18" charset="0"/>
              </a:rPr>
              <a:t>known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Ordinal scales are typically measures of non-numeric concepts like satisfaction, happiness, discomfort, etc</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Ordinal” is easy to remember because is sounds like “order” and that’s the key to remember with “ordinal scales”–it is the order that matters, but that’s all you really get from these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0762" y="4688112"/>
            <a:ext cx="4867275" cy="1466850"/>
          </a:xfrm>
          <a:prstGeom prst="rect">
            <a:avLst/>
          </a:prstGeom>
        </p:spPr>
      </p:pic>
    </p:spTree>
    <p:extLst>
      <p:ext uri="{BB962C8B-B14F-4D97-AF65-F5344CB8AC3E}">
        <p14:creationId xmlns:p14="http://schemas.microsoft.com/office/powerpoint/2010/main" val="1887868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3159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a:t>
            </a:r>
            <a:r>
              <a:rPr lang="cs-CZ" sz="3600" b="1" kern="0" dirty="0" err="1" smtClean="0">
                <a:solidFill>
                  <a:srgbClr val="307871"/>
                </a:solidFill>
                <a:latin typeface="Times New Roman"/>
                <a:ea typeface="+mj-ea"/>
                <a:cs typeface="+mj-cs"/>
              </a:rPr>
              <a:t>ordinal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*https://www.questionpro.com/blog/ordinal-scale</a:t>
            </a:r>
            <a:r>
              <a:rPr lang="cs-CZ" dirty="0" smtClean="0"/>
              <a:t>/</a:t>
            </a:r>
            <a:endParaRPr lang="cs-CZ" dirty="0"/>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Ordinal </a:t>
            </a:r>
            <a:r>
              <a:rPr lang="en-US" dirty="0">
                <a:latin typeface="Times New Roman" panose="02020603050405020304" pitchFamily="18" charset="0"/>
                <a:cs typeface="Times New Roman" panose="02020603050405020304" pitchFamily="18" charset="0"/>
              </a:rPr>
              <a:t>Scale </a:t>
            </a:r>
            <a:r>
              <a:rPr lang="en-US" dirty="0" smtClean="0">
                <a:latin typeface="Times New Roman" panose="02020603050405020304" pitchFamily="18" charset="0"/>
                <a:cs typeface="Times New Roman" panose="02020603050405020304" pitchFamily="18" charset="0"/>
              </a:rPr>
              <a:t>Characteristics</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504825"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Along </a:t>
            </a:r>
            <a:r>
              <a:rPr lang="en-US" dirty="0">
                <a:latin typeface="Times New Roman" panose="02020603050405020304" pitchFamily="18" charset="0"/>
                <a:cs typeface="Times New Roman" panose="02020603050405020304" pitchFamily="18" charset="0"/>
              </a:rPr>
              <a:t>with identifying and describing the magnitude, the ordinal scale shows the relative rank of </a:t>
            </a:r>
            <a:r>
              <a:rPr lang="en-US" dirty="0" smtClean="0">
                <a:latin typeface="Times New Roman" panose="02020603050405020304" pitchFamily="18" charset="0"/>
                <a:cs typeface="Times New Roman" panose="02020603050405020304" pitchFamily="18" charset="0"/>
              </a:rPr>
              <a:t>variables</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504825"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properties of the interval are not </a:t>
            </a:r>
            <a:r>
              <a:rPr lang="en-US" dirty="0" smtClean="0">
                <a:latin typeface="Times New Roman" panose="02020603050405020304" pitchFamily="18" charset="0"/>
                <a:cs typeface="Times New Roman" panose="02020603050405020304" pitchFamily="18" charset="0"/>
              </a:rPr>
              <a:t>known;</a:t>
            </a:r>
            <a:endParaRPr lang="en-US" dirty="0">
              <a:latin typeface="Times New Roman" panose="02020603050405020304" pitchFamily="18" charset="0"/>
              <a:cs typeface="Times New Roman" panose="02020603050405020304" pitchFamily="18" charset="0"/>
            </a:endParaRPr>
          </a:p>
          <a:p>
            <a:pPr lvl="1" indent="-504825"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Measurement </a:t>
            </a:r>
            <a:r>
              <a:rPr lang="en-US" dirty="0">
                <a:latin typeface="Times New Roman" panose="02020603050405020304" pitchFamily="18" charset="0"/>
                <a:cs typeface="Times New Roman" panose="02020603050405020304" pitchFamily="18" charset="0"/>
              </a:rPr>
              <a:t>of non-numeric attributes such as frequency, satisfaction, happiness etc</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504825"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to the information provided by nominal scale, ordinal scale identifies the rank of </a:t>
            </a:r>
            <a:r>
              <a:rPr lang="en-US" dirty="0" smtClean="0">
                <a:latin typeface="Times New Roman" panose="02020603050405020304" pitchFamily="18" charset="0"/>
                <a:cs typeface="Times New Roman" panose="02020603050405020304" pitchFamily="18" charset="0"/>
              </a:rPr>
              <a:t>variables;</a:t>
            </a:r>
            <a:endParaRPr lang="en-US" dirty="0">
              <a:latin typeface="Times New Roman" panose="02020603050405020304" pitchFamily="18" charset="0"/>
              <a:cs typeface="Times New Roman" panose="02020603050405020304" pitchFamily="18" charset="0"/>
            </a:endParaRPr>
          </a:p>
          <a:p>
            <a:pPr lvl="1" indent="-504825"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Using </a:t>
            </a:r>
            <a:r>
              <a:rPr lang="en-US" dirty="0">
                <a:latin typeface="Times New Roman" panose="02020603050405020304" pitchFamily="18" charset="0"/>
                <a:cs typeface="Times New Roman" panose="02020603050405020304" pitchFamily="18" charset="0"/>
              </a:rPr>
              <a:t>this scale, survey makers can analyze the degree of agreement among respondents with respect to the identified order of the variables.</a:t>
            </a: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047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13419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a:t>
            </a:r>
            <a:r>
              <a:rPr lang="cs-CZ" sz="3600" b="1" kern="0" dirty="0" smtClean="0">
                <a:solidFill>
                  <a:srgbClr val="307871"/>
                </a:solidFill>
                <a:latin typeface="Times New Roman"/>
                <a:ea typeface="+mj-ea"/>
                <a:cs typeface="+mj-cs"/>
              </a:rPr>
              <a:t>interval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*https://www.mymarketresearchmethods.com/types-of-data-nominal-ordinal-interval-ratio/</a:t>
            </a:r>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Interval </a:t>
            </a:r>
            <a:r>
              <a:rPr lang="en-US" dirty="0">
                <a:latin typeface="Times New Roman" panose="02020603050405020304" pitchFamily="18" charset="0"/>
                <a:cs typeface="Times New Roman" panose="02020603050405020304" pitchFamily="18" charset="0"/>
              </a:rPr>
              <a:t>scales are numeric scales in which we know both the order and the exact differences between the values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classic example of an interval scale is Celsius temperature because the difference between each value is the </a:t>
            </a:r>
            <a:r>
              <a:rPr lang="en-US" dirty="0" smtClean="0">
                <a:latin typeface="Times New Roman" panose="02020603050405020304" pitchFamily="18" charset="0"/>
                <a:cs typeface="Times New Roman" panose="02020603050405020304" pitchFamily="18" charset="0"/>
              </a:rPr>
              <a:t>same.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the difference between 60 and 50 degrees is a measurable 10 degrees, as is the difference between 80 and 70 degrees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Interval </a:t>
            </a:r>
            <a:r>
              <a:rPr lang="en-US" dirty="0">
                <a:latin typeface="Times New Roman" panose="02020603050405020304" pitchFamily="18" charset="0"/>
                <a:cs typeface="Times New Roman" panose="02020603050405020304" pitchFamily="18" charset="0"/>
              </a:rPr>
              <a:t>scales are nice because the realm of statistical analysis on these data sets opens up</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central tendency can be measured by mode, median, or mean; standard deviation can also be calculated.</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5158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65024"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a:t>
            </a:r>
            <a:r>
              <a:rPr lang="cs-CZ" sz="3600" b="1" kern="0" dirty="0" smtClean="0">
                <a:solidFill>
                  <a:srgbClr val="307871"/>
                </a:solidFill>
                <a:latin typeface="Times New Roman"/>
                <a:ea typeface="+mj-ea"/>
                <a:cs typeface="+mj-cs"/>
              </a:rPr>
              <a:t>interval*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*https://www.questionpro.com/blog/interval-data/</a:t>
            </a:r>
          </a:p>
        </p:txBody>
      </p:sp>
      <p:sp>
        <p:nvSpPr>
          <p:cNvPr id="6" name="Zástupný symbol pro obsah 2"/>
          <p:cNvSpPr txBox="1">
            <a:spLocks/>
          </p:cNvSpPr>
          <p:nvPr/>
        </p:nvSpPr>
        <p:spPr>
          <a:xfrm>
            <a:off x="589822" y="105845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Measurement</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Interval data is measured using an interval scale, which not only shows the order and direction but also shows the exact difference in the value. For example, the markings on a thermometer or a ruler are equidistant, in simpler words they measure the same distance between the two markings.</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Interval </a:t>
            </a:r>
            <a:r>
              <a:rPr lang="en-US" sz="2400" b="1" dirty="0">
                <a:latin typeface="Times New Roman" panose="02020603050405020304" pitchFamily="18" charset="0"/>
                <a:cs typeface="Times New Roman" panose="02020603050405020304" pitchFamily="18" charset="0"/>
              </a:rPr>
              <a:t>Difference: </a:t>
            </a:r>
            <a:r>
              <a:rPr lang="en-US" sz="2400" dirty="0">
                <a:latin typeface="Times New Roman" panose="02020603050405020304" pitchFamily="18" charset="0"/>
                <a:cs typeface="Times New Roman" panose="02020603050405020304" pitchFamily="18" charset="0"/>
              </a:rPr>
              <a:t>The distances between each value on interval data is equal. For example, the difference between 10 cm and 20 </a:t>
            </a:r>
            <a:r>
              <a:rPr lang="en-US" sz="2400" dirty="0" err="1">
                <a:latin typeface="Times New Roman" panose="02020603050405020304" pitchFamily="18" charset="0"/>
                <a:cs typeface="Times New Roman" panose="02020603050405020304" pitchFamily="18" charset="0"/>
              </a:rPr>
              <a:t>cms</a:t>
            </a:r>
            <a:r>
              <a:rPr lang="en-US" sz="2400" dirty="0">
                <a:latin typeface="Times New Roman" panose="02020603050405020304" pitchFamily="18" charset="0"/>
                <a:cs typeface="Times New Roman" panose="02020603050405020304" pitchFamily="18" charset="0"/>
              </a:rPr>
              <a:t> is the same as 20 </a:t>
            </a:r>
            <a:r>
              <a:rPr lang="en-US" sz="2400" dirty="0" err="1">
                <a:latin typeface="Times New Roman" panose="02020603050405020304" pitchFamily="18" charset="0"/>
                <a:cs typeface="Times New Roman" panose="02020603050405020304" pitchFamily="18" charset="0"/>
              </a:rPr>
              <a:t>cms</a:t>
            </a:r>
            <a:r>
              <a:rPr lang="en-US" sz="2400" dirty="0">
                <a:latin typeface="Times New Roman" panose="02020603050405020304" pitchFamily="18" charset="0"/>
                <a:cs typeface="Times New Roman" panose="02020603050405020304" pitchFamily="18" charset="0"/>
              </a:rPr>
              <a:t> and 30 </a:t>
            </a:r>
            <a:r>
              <a:rPr lang="en-US" sz="2400" dirty="0" err="1">
                <a:latin typeface="Times New Roman" panose="02020603050405020304" pitchFamily="18" charset="0"/>
                <a:cs typeface="Times New Roman" panose="02020603050405020304" pitchFamily="18" charset="0"/>
              </a:rPr>
              <a:t>cms</a:t>
            </a:r>
            <a:r>
              <a:rPr lang="en-US" sz="2400" dirty="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Calculation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In interval data, one can add or subtract values but cannot divide or multiply. Almost all statistical analysis are applicable when calculating interval data, mean, mode, median etc.</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Point </a:t>
            </a:r>
            <a:r>
              <a:rPr lang="en-US" sz="2400" b="1" dirty="0">
                <a:latin typeface="Times New Roman" panose="02020603050405020304" pitchFamily="18" charset="0"/>
                <a:cs typeface="Times New Roman" panose="02020603050405020304" pitchFamily="18" charset="0"/>
              </a:rPr>
              <a:t>Zero: </a:t>
            </a:r>
            <a:r>
              <a:rPr lang="en-US" sz="2400" dirty="0">
                <a:latin typeface="Times New Roman" panose="02020603050405020304" pitchFamily="18" charset="0"/>
                <a:cs typeface="Times New Roman" panose="02020603050405020304" pitchFamily="18" charset="0"/>
              </a:rPr>
              <a:t>Absolute zero point is arbitrary, which means a variable can be measured even if it has a negative value like temperature can be -10 below zero but height cannot be below zero.</a:t>
            </a: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2501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54428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a:t>
            </a:r>
            <a:r>
              <a:rPr lang="cs-CZ" sz="3600" b="1" kern="0" dirty="0" smtClean="0">
                <a:solidFill>
                  <a:srgbClr val="307871"/>
                </a:solidFill>
                <a:latin typeface="Times New Roman"/>
                <a:ea typeface="+mj-ea"/>
                <a:cs typeface="+mj-cs"/>
              </a:rPr>
              <a:t>ratio</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*https://www.questionpro.com/blog/ratio-data/</a:t>
            </a:r>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Ratio </a:t>
            </a:r>
            <a:r>
              <a:rPr lang="en-US" dirty="0">
                <a:latin typeface="Times New Roman" panose="02020603050405020304" pitchFamily="18" charset="0"/>
                <a:cs typeface="Times New Roman" panose="02020603050405020304" pitchFamily="18" charset="0"/>
              </a:rPr>
              <a:t>Data is defined as a quantitative data, having the same properties as interval data, with an equal and definitive ratio between each data and absolute “zero” being a treated as a point of </a:t>
            </a:r>
            <a:r>
              <a:rPr lang="en-US" dirty="0" smtClean="0">
                <a:latin typeface="Times New Roman" panose="02020603050405020304" pitchFamily="18" charset="0"/>
                <a:cs typeface="Times New Roman" panose="02020603050405020304" pitchFamily="18" charset="0"/>
              </a:rPr>
              <a:t>origin.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other words, there can be no negative numerical value in ratio data.</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Ratio data has all properties of interval data such as – data should have numeric values, a distance between the two points are equal etc</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3007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533953"/>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GB" b="1" dirty="0" smtClean="0">
                <a:latin typeface="Times New Roman" panose="02020603050405020304" pitchFamily="18" charset="0"/>
                <a:cs typeface="Times New Roman" panose="02020603050405020304" pitchFamily="18" charset="0"/>
              </a:rPr>
              <a:t>Information society</a:t>
            </a:r>
            <a:endParaRPr lang="cs-CZ" b="1" dirty="0" smtClean="0">
              <a:latin typeface="Times New Roman" panose="02020603050405020304" pitchFamily="18" charset="0"/>
              <a:cs typeface="Times New Roman" panose="02020603050405020304" pitchFamily="18" charset="0"/>
            </a:endParaRPr>
          </a:p>
          <a:p>
            <a:pPr>
              <a:spcAft>
                <a:spcPts val="1200"/>
              </a:spcAft>
            </a:pPr>
            <a:r>
              <a:rPr lang="en-GB" b="1" dirty="0" smtClean="0">
                <a:latin typeface="Times New Roman" panose="02020603050405020304" pitchFamily="18" charset="0"/>
                <a:cs typeface="Times New Roman" panose="02020603050405020304" pitchFamily="18" charset="0"/>
              </a:rPr>
              <a:t>Global </a:t>
            </a:r>
            <a:r>
              <a:rPr lang="en-GB" b="1" dirty="0">
                <a:latin typeface="Times New Roman" panose="02020603050405020304" pitchFamily="18" charset="0"/>
                <a:cs typeface="Times New Roman" panose="02020603050405020304" pitchFamily="18" charset="0"/>
              </a:rPr>
              <a:t>information </a:t>
            </a:r>
            <a:r>
              <a:rPr lang="en-GB" b="1" dirty="0" smtClean="0">
                <a:latin typeface="Times New Roman" panose="02020603050405020304" pitchFamily="18" charset="0"/>
                <a:cs typeface="Times New Roman" panose="02020603050405020304" pitchFamily="18" charset="0"/>
              </a:rPr>
              <a:t>society - infrastructure</a:t>
            </a:r>
          </a:p>
          <a:p>
            <a:pPr>
              <a:spcAft>
                <a:spcPts val="1200"/>
              </a:spcAft>
            </a:pPr>
            <a:r>
              <a:rPr lang="en-GB" b="1" dirty="0" smtClean="0">
                <a:latin typeface="Times New Roman" panose="02020603050405020304" pitchFamily="18" charset="0"/>
                <a:cs typeface="Times New Roman" panose="02020603050405020304" pitchFamily="18" charset="0"/>
              </a:rPr>
              <a:t>Information </a:t>
            </a:r>
            <a:r>
              <a:rPr lang="en-GB" b="1" dirty="0">
                <a:latin typeface="Times New Roman" panose="02020603050405020304" pitchFamily="18" charset="0"/>
                <a:cs typeface="Times New Roman" panose="02020603050405020304" pitchFamily="18" charset="0"/>
              </a:rPr>
              <a:t>and global information infrastructure </a:t>
            </a:r>
            <a:r>
              <a:rPr lang="en-GB" b="1" dirty="0" smtClean="0">
                <a:latin typeface="Times New Roman" panose="02020603050405020304" pitchFamily="18" charset="0"/>
                <a:cs typeface="Times New Roman" panose="02020603050405020304" pitchFamily="18" charset="0"/>
              </a:rPr>
              <a:t>entities</a:t>
            </a:r>
            <a:endParaRPr lang="cs-CZ" b="1" dirty="0" smtClean="0">
              <a:latin typeface="Times New Roman" panose="02020603050405020304" pitchFamily="18" charset="0"/>
              <a:cs typeface="Times New Roman" panose="02020603050405020304" pitchFamily="18" charset="0"/>
            </a:endParaRPr>
          </a:p>
          <a:p>
            <a:pPr>
              <a:spcAft>
                <a:spcPts val="1200"/>
              </a:spcAft>
            </a:pPr>
            <a:r>
              <a:rPr lang="en-GB" b="1" dirty="0" smtClean="0">
                <a:latin typeface="Times New Roman" panose="02020603050405020304" pitchFamily="18" charset="0"/>
                <a:cs typeface="Times New Roman" panose="02020603050405020304" pitchFamily="18" charset="0"/>
              </a:rPr>
              <a:t>Data</a:t>
            </a:r>
            <a:endParaRPr lang="cs-CZ" b="1" dirty="0" smtClean="0">
              <a:latin typeface="Times New Roman" panose="02020603050405020304" pitchFamily="18" charset="0"/>
              <a:cs typeface="Times New Roman" panose="02020603050405020304" pitchFamily="18" charset="0"/>
            </a:endParaRPr>
          </a:p>
          <a:p>
            <a:pPr>
              <a:spcAft>
                <a:spcPts val="1200"/>
              </a:spcAft>
            </a:pPr>
            <a:r>
              <a:rPr lang="en-GB" b="1" dirty="0" smtClean="0">
                <a:latin typeface="Times New Roman" panose="02020603050405020304" pitchFamily="18" charset="0"/>
                <a:cs typeface="Times New Roman" panose="02020603050405020304" pitchFamily="18" charset="0"/>
              </a:rPr>
              <a:t>Information</a:t>
            </a:r>
            <a:endParaRPr lang="cs-CZ" b="1" dirty="0" smtClean="0">
              <a:latin typeface="Times New Roman" panose="02020603050405020304" pitchFamily="18" charset="0"/>
              <a:cs typeface="Times New Roman" panose="02020603050405020304" pitchFamily="18" charset="0"/>
            </a:endParaRPr>
          </a:p>
          <a:p>
            <a:pPr>
              <a:spcAft>
                <a:spcPts val="1200"/>
              </a:spcAft>
            </a:pPr>
            <a:r>
              <a:rPr lang="en-GB" b="1" dirty="0" smtClean="0">
                <a:latin typeface="Times New Roman" panose="02020603050405020304" pitchFamily="18" charset="0"/>
                <a:cs typeface="Times New Roman" panose="02020603050405020304" pitchFamily="18" charset="0"/>
              </a:rPr>
              <a:t>Knowledge </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54428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a:t>
            </a:r>
            <a:r>
              <a:rPr lang="cs-CZ" sz="3600" b="1" kern="0" dirty="0" smtClean="0">
                <a:solidFill>
                  <a:srgbClr val="307871"/>
                </a:solidFill>
                <a:latin typeface="Times New Roman"/>
                <a:ea typeface="+mj-ea"/>
                <a:cs typeface="+mj-cs"/>
              </a:rPr>
              <a:t>ratio</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*https://www.questionpro.com/blog/ratio-data/</a:t>
            </a:r>
          </a:p>
        </p:txBody>
      </p:sp>
      <p:pic>
        <p:nvPicPr>
          <p:cNvPr id="3" name="Obrázek 2"/>
          <p:cNvPicPr>
            <a:picLocks noChangeAspect="1"/>
          </p:cNvPicPr>
          <p:nvPr/>
        </p:nvPicPr>
        <p:blipFill>
          <a:blip r:embed="rId3"/>
          <a:stretch>
            <a:fillRect/>
          </a:stretch>
        </p:blipFill>
        <p:spPr>
          <a:xfrm>
            <a:off x="427277" y="1144413"/>
            <a:ext cx="2676525" cy="3171825"/>
          </a:xfrm>
          <a:prstGeom prst="rect">
            <a:avLst/>
          </a:prstGeom>
        </p:spPr>
      </p:pic>
      <p:pic>
        <p:nvPicPr>
          <p:cNvPr id="7" name="Obrázek 6"/>
          <p:cNvPicPr>
            <a:picLocks noChangeAspect="1"/>
          </p:cNvPicPr>
          <p:nvPr/>
        </p:nvPicPr>
        <p:blipFill>
          <a:blip r:embed="rId4"/>
          <a:stretch>
            <a:fillRect/>
          </a:stretch>
        </p:blipFill>
        <p:spPr>
          <a:xfrm>
            <a:off x="3236433" y="2205115"/>
            <a:ext cx="3733800" cy="2286000"/>
          </a:xfrm>
          <a:prstGeom prst="rect">
            <a:avLst/>
          </a:prstGeom>
        </p:spPr>
      </p:pic>
      <p:pic>
        <p:nvPicPr>
          <p:cNvPr id="9" name="Obrázek 8"/>
          <p:cNvPicPr>
            <a:picLocks noChangeAspect="1"/>
          </p:cNvPicPr>
          <p:nvPr/>
        </p:nvPicPr>
        <p:blipFill>
          <a:blip r:embed="rId5"/>
          <a:stretch>
            <a:fillRect/>
          </a:stretch>
        </p:blipFill>
        <p:spPr>
          <a:xfrm>
            <a:off x="7102864" y="2744613"/>
            <a:ext cx="4714875" cy="3143250"/>
          </a:xfrm>
          <a:prstGeom prst="rect">
            <a:avLst/>
          </a:prstGeom>
        </p:spPr>
      </p:pic>
    </p:spTree>
    <p:extLst>
      <p:ext uri="{BB962C8B-B14F-4D97-AF65-F5344CB8AC3E}">
        <p14:creationId xmlns:p14="http://schemas.microsoft.com/office/powerpoint/2010/main" val="1366044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59558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cs-CZ" dirty="0"/>
              <a:t>* https://searchsqlserver.techtarget.com/definition/information</a:t>
            </a:r>
            <a:endParaRPr lang="cs-CZ" dirty="0" smtClean="0"/>
          </a:p>
          <a:p>
            <a:r>
              <a:rPr lang="cs-CZ" dirty="0"/>
              <a:t>**https://en.wikipedia.org/wiki/Information</a:t>
            </a:r>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is stimuli that has meaning in some context for its </a:t>
            </a:r>
            <a:r>
              <a:rPr lang="en-US" dirty="0" smtClean="0">
                <a:latin typeface="Times New Roman" panose="02020603050405020304" pitchFamily="18" charset="0"/>
                <a:cs typeface="Times New Roman" panose="02020603050405020304" pitchFamily="18" charset="0"/>
              </a:rPr>
              <a:t>receiver.</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information is entered into and stored in a computer, it is generally referred to as </a:t>
            </a:r>
            <a:r>
              <a:rPr lang="en-US" dirty="0" smtClean="0">
                <a:latin typeface="Times New Roman" panose="02020603050405020304" pitchFamily="18" charset="0"/>
                <a:cs typeface="Times New Roman" panose="02020603050405020304" pitchFamily="18" charset="0"/>
              </a:rPr>
              <a:t>data.</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processing (such as </a:t>
            </a:r>
            <a:r>
              <a:rPr lang="en-US" dirty="0" smtClean="0">
                <a:latin typeface="Times New Roman" panose="02020603050405020304" pitchFamily="18" charset="0"/>
                <a:cs typeface="Times New Roman" panose="02020603050405020304" pitchFamily="18" charset="0"/>
              </a:rPr>
              <a:t>calculations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formatting</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printing</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etc</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output data can again be perceived as information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a:latin typeface="Times New Roman" panose="02020603050405020304" pitchFamily="18" charset="0"/>
                <a:cs typeface="Times New Roman" panose="02020603050405020304" pitchFamily="18" charset="0"/>
              </a:rPr>
              <a:t>Information can be thought of as the resolution of uncertainty; it is that which answers the question of "what an entity is" and thus defines both its essence and nature of its characteristics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7727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59558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*http://ecomputernotes.com/fundamental/information-technology/what-do-you-mean-by-data-and-information</a:t>
            </a:r>
            <a:endParaRPr lang="cs-CZ" dirty="0" smtClean="0"/>
          </a:p>
        </p:txBody>
      </p:sp>
      <p:sp>
        <p:nvSpPr>
          <p:cNvPr id="6" name="Zástupný symbol pro obsah 2"/>
          <p:cNvSpPr txBox="1">
            <a:spLocks/>
          </p:cNvSpPr>
          <p:nvPr/>
        </p:nvSpPr>
        <p:spPr>
          <a:xfrm>
            <a:off x="589822" y="1041183"/>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Information is data that has been converted into a more useful or intelligible </a:t>
            </a:r>
            <a:r>
              <a:rPr lang="en-US" dirty="0" smtClean="0">
                <a:latin typeface="Times New Roman" panose="02020603050405020304" pitchFamily="18" charset="0"/>
                <a:cs typeface="Times New Roman" panose="02020603050405020304" pitchFamily="18" charset="0"/>
              </a:rPr>
              <a:t>form.*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 set of data that has been organized for direct utilization of mankind, as information helps human beings in their decision making </a:t>
            </a:r>
            <a:r>
              <a:rPr lang="en-US" dirty="0" smtClean="0">
                <a:latin typeface="Times New Roman" panose="02020603050405020304" pitchFamily="18" charset="0"/>
                <a:cs typeface="Times New Roman" panose="02020603050405020304" pitchFamily="18" charset="0"/>
              </a:rPr>
              <a:t>process.*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Examples are:*</a:t>
            </a:r>
            <a:endParaRPr lang="cs-CZ" dirty="0" smtClean="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Time Table</a:t>
            </a:r>
            <a:r>
              <a:rPr lang="en-GB" dirty="0" smtClean="0">
                <a:latin typeface="Times New Roman" panose="02020603050405020304" pitchFamily="18" charset="0"/>
                <a:cs typeface="Times New Roman" panose="02020603050405020304" pitchFamily="18" charset="0"/>
              </a:rPr>
              <a:t>;</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Merit List;</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Report card;</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Headed tables;</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printed documents;</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etc.</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59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39039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Knowledge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smtClean="0"/>
              <a:t>*http</a:t>
            </a:r>
            <a:r>
              <a:rPr lang="cs-CZ" dirty="0"/>
              <a:t>://</a:t>
            </a:r>
            <a:r>
              <a:rPr lang="cs-CZ" dirty="0" smtClean="0"/>
              <a:t>www.infogineering.net/data-information-knowledge.htm</a:t>
            </a:r>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Knowledge is what we </a:t>
            </a:r>
            <a:r>
              <a:rPr lang="en-US" dirty="0" smtClean="0">
                <a:latin typeface="Times New Roman" panose="02020603050405020304" pitchFamily="18" charset="0"/>
                <a:cs typeface="Times New Roman" panose="02020603050405020304" pitchFamily="18" charset="0"/>
              </a:rPr>
              <a:t>know.*</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Think </a:t>
            </a:r>
            <a:r>
              <a:rPr lang="en-US" dirty="0">
                <a:latin typeface="Times New Roman" panose="02020603050405020304" pitchFamily="18" charset="0"/>
                <a:cs typeface="Times New Roman" panose="02020603050405020304" pitchFamily="18" charset="0"/>
              </a:rPr>
              <a:t>of this as the map of the World we build inside our </a:t>
            </a:r>
            <a:r>
              <a:rPr lang="en-US" dirty="0" smtClean="0">
                <a:latin typeface="Times New Roman" panose="02020603050405020304" pitchFamily="18" charset="0"/>
                <a:cs typeface="Times New Roman" panose="02020603050405020304" pitchFamily="18" charset="0"/>
              </a:rPr>
              <a:t>brains.*</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Like </a:t>
            </a:r>
            <a:r>
              <a:rPr lang="en-US" dirty="0">
                <a:latin typeface="Times New Roman" panose="02020603050405020304" pitchFamily="18" charset="0"/>
                <a:cs typeface="Times New Roman" panose="02020603050405020304" pitchFamily="18" charset="0"/>
              </a:rPr>
              <a:t>a physical map, it helps us know where things are – but it contains more than </a:t>
            </a:r>
            <a:r>
              <a:rPr lang="en-US" dirty="0" smtClean="0">
                <a:latin typeface="Times New Roman" panose="02020603050405020304" pitchFamily="18" charset="0"/>
                <a:cs typeface="Times New Roman" panose="02020603050405020304" pitchFamily="18" charset="0"/>
              </a:rPr>
              <a:t>that.*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also contains our beliefs and expectations. “If I do this, I will probably get that</a:t>
            </a:r>
            <a:r>
              <a:rPr lang="en-US"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Crucially</a:t>
            </a:r>
            <a:r>
              <a:rPr lang="en-US" dirty="0">
                <a:latin typeface="Times New Roman" panose="02020603050405020304" pitchFamily="18" charset="0"/>
                <a:cs typeface="Times New Roman" panose="02020603050405020304" pitchFamily="18" charset="0"/>
              </a:rPr>
              <a:t>, the brain links all these things together into a giant network of ideas, memories, predictions, beliefs, etc</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148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69981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Information – Knowledge - Wisdom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smtClean="0"/>
              <a:t>*http</a:t>
            </a:r>
            <a:r>
              <a:rPr lang="cs-CZ" dirty="0"/>
              <a:t>://www.systems-thinking.org/dikw/dikw.htm</a:t>
            </a:r>
            <a:endParaRPr lang="cs-CZ" dirty="0" smtClean="0"/>
          </a:p>
        </p:txBody>
      </p:sp>
      <p:sp>
        <p:nvSpPr>
          <p:cNvPr id="6" name="Zástupný symbol pro obsah 2"/>
          <p:cNvSpPr txBox="1">
            <a:spLocks/>
          </p:cNvSpPr>
          <p:nvPr/>
        </p:nvSpPr>
        <p:spPr>
          <a:xfrm>
            <a:off x="589822" y="1187841"/>
            <a:ext cx="955484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According to Russell </a:t>
            </a:r>
            <a:r>
              <a:rPr lang="en-US" dirty="0" err="1">
                <a:latin typeface="Times New Roman" panose="02020603050405020304" pitchFamily="18" charset="0"/>
                <a:cs typeface="Times New Roman" panose="02020603050405020304" pitchFamily="18" charset="0"/>
              </a:rPr>
              <a:t>Ackoff</a:t>
            </a:r>
            <a:r>
              <a:rPr lang="en-US" dirty="0">
                <a:latin typeface="Times New Roman" panose="02020603050405020304" pitchFamily="18" charset="0"/>
                <a:cs typeface="Times New Roman" panose="02020603050405020304" pitchFamily="18" charset="0"/>
              </a:rPr>
              <a:t>, a systems theorist and professor of organizational change, the content of the human mind can be classified into five categories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Data</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symbols</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Information</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data that are processed to be useful; provides answers to "who", "what", "where", and "when" </a:t>
            </a:r>
            <a:r>
              <a:rPr lang="en-US" dirty="0" smtClean="0">
                <a:latin typeface="Times New Roman" panose="02020603050405020304" pitchFamily="18" charset="0"/>
                <a:cs typeface="Times New Roman" panose="02020603050405020304" pitchFamily="18" charset="0"/>
              </a:rPr>
              <a:t>questions;</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Knowledge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application of data and information; answers "how" </a:t>
            </a:r>
            <a:r>
              <a:rPr lang="en-US" dirty="0" smtClean="0">
                <a:latin typeface="Times New Roman" panose="02020603050405020304" pitchFamily="18" charset="0"/>
                <a:cs typeface="Times New Roman" panose="02020603050405020304" pitchFamily="18" charset="0"/>
              </a:rPr>
              <a:t>questions;</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Understanding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appreciation of "</a:t>
            </a:r>
            <a:r>
              <a:rPr lang="en-US" dirty="0" smtClean="0">
                <a:latin typeface="Times New Roman" panose="02020603050405020304" pitchFamily="18" charset="0"/>
                <a:cs typeface="Times New Roman" panose="02020603050405020304" pitchFamily="18" charset="0"/>
              </a:rPr>
              <a:t>why“;</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Wisdom</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evaluated understanding. </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109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69981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Information – Knowledge - Wisdom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cs-CZ" dirty="0"/>
              <a:t>* https://www.researchgate.net/figure/The-data-information-knowledge-wisdom-DIKW-hierarchy-as-a-pyramid-to-manage-knowledge_fig6_332400827</a:t>
            </a:r>
            <a:endParaRPr lang="cs-CZ" dirty="0" smtClean="0"/>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182" y="1176999"/>
            <a:ext cx="9485642" cy="4954853"/>
          </a:xfrm>
          <a:prstGeom prst="rect">
            <a:avLst/>
          </a:prstGeom>
        </p:spPr>
      </p:pic>
    </p:spTree>
    <p:extLst>
      <p:ext uri="{BB962C8B-B14F-4D97-AF65-F5344CB8AC3E}">
        <p14:creationId xmlns:p14="http://schemas.microsoft.com/office/powerpoint/2010/main" val="567443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69981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 Information – Knowledge - Wisdom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cs-CZ" dirty="0" smtClean="0"/>
              <a:t>*https</a:t>
            </a:r>
            <a:r>
              <a:rPr lang="cs-CZ" dirty="0"/>
              <a:t>://www.semanticscholar.org/paper/DIKIW%3A-Data%2C-Information%2C-Knowledge%2C-Intelligence%2C-Liew/695f73fef84353bcec7cb66c0683f582522e18e2/figure/0</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5589" y="1009408"/>
            <a:ext cx="6311098" cy="5193508"/>
          </a:xfrm>
          <a:prstGeom prst="rect">
            <a:avLst/>
          </a:prstGeom>
        </p:spPr>
      </p:pic>
    </p:spTree>
    <p:extLst>
      <p:ext uri="{BB962C8B-B14F-4D97-AF65-F5344CB8AC3E}">
        <p14:creationId xmlns:p14="http://schemas.microsoft.com/office/powerpoint/2010/main" val="4242927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society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3555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An information society is a society where the creation, distribution, use, integration and manipulation of information is a significant economic, political, and cultural activity.</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Its main drivers are digital information and communication technologies, which have resulted in an information explosion and are profoundly changing all aspects of social organization, including the </a:t>
            </a:r>
            <a:r>
              <a:rPr lang="en-US" dirty="0" smtClean="0">
                <a:latin typeface="Times New Roman" panose="02020603050405020304" pitchFamily="18" charset="0"/>
                <a:cs typeface="Times New Roman" panose="02020603050405020304" pitchFamily="18" charset="0"/>
              </a:rPr>
              <a:t>economy, </a:t>
            </a:r>
            <a:r>
              <a:rPr lang="en-US" dirty="0">
                <a:latin typeface="Times New Roman" panose="02020603050405020304" pitchFamily="18" charset="0"/>
                <a:cs typeface="Times New Roman" panose="02020603050405020304" pitchFamily="18" charset="0"/>
              </a:rPr>
              <a:t>education, </a:t>
            </a:r>
            <a:r>
              <a:rPr lang="en-US" dirty="0" smtClean="0">
                <a:latin typeface="Times New Roman" panose="02020603050405020304" pitchFamily="18" charset="0"/>
                <a:cs typeface="Times New Roman" panose="02020603050405020304" pitchFamily="18" charset="0"/>
              </a:rPr>
              <a:t>health</a:t>
            </a:r>
            <a:r>
              <a:rPr lang="cs-CZ" dirty="0" smtClean="0">
                <a:latin typeface="Times New Roman" panose="02020603050405020304" pitchFamily="18" charset="0"/>
                <a:cs typeface="Times New Roman" panose="02020603050405020304" pitchFamily="18" charset="0"/>
              </a:rPr>
              <a:t>, etc.*</a:t>
            </a:r>
          </a:p>
          <a:p>
            <a:pPr algn="just">
              <a:spcAft>
                <a:spcPts val="1200"/>
              </a:spcAft>
            </a:pPr>
            <a:r>
              <a:rPr lang="en-US" dirty="0">
                <a:latin typeface="Times New Roman" panose="02020603050405020304" pitchFamily="18" charset="0"/>
                <a:cs typeface="Times New Roman" panose="02020603050405020304" pitchFamily="18" charset="0"/>
              </a:rPr>
              <a:t>The markers of this rapid change may be technological, economic, occupational, spatial, cultural, or some combination of all of these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a:t>
            </a:r>
            <a:r>
              <a:rPr lang="cs-CZ" dirty="0" smtClean="0"/>
              <a:t>en.wikipedia.org/wiki/Information_society</a:t>
            </a:r>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society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999119"/>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The growth of technologically mediated information has been quantified in different ways, including society's technological capacity to store information, to communicate information, and to compute information.</a:t>
            </a:r>
            <a:r>
              <a:rPr lang="cs-CZ" sz="2600"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The machine tools of the Information Society are computers and telecommunications, rather than lathes or ploughs</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Progress in information technologies and communication is changing the way we live: how we work and do business, how we educate our children, study and do research, train ourselves, and how we are </a:t>
            </a:r>
            <a:r>
              <a:rPr lang="en-US" sz="2600" dirty="0" smtClean="0">
                <a:latin typeface="Times New Roman" panose="02020603050405020304" pitchFamily="18" charset="0"/>
                <a:cs typeface="Times New Roman" panose="02020603050405020304" pitchFamily="18" charset="0"/>
              </a:rPr>
              <a:t>entertained.</a:t>
            </a:r>
            <a:endParaRPr lang="cs-CZ" sz="26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information society is not only affecting the way people interact but it is also requiring the traditional </a:t>
            </a:r>
            <a:r>
              <a:rPr lang="en-US" sz="2600" dirty="0" err="1">
                <a:latin typeface="Times New Roman" panose="02020603050405020304" pitchFamily="18" charset="0"/>
                <a:cs typeface="Times New Roman" panose="02020603050405020304" pitchFamily="18" charset="0"/>
              </a:rPr>
              <a:t>organisational</a:t>
            </a:r>
            <a:r>
              <a:rPr lang="en-US" sz="2600" dirty="0">
                <a:latin typeface="Times New Roman" panose="02020603050405020304" pitchFamily="18" charset="0"/>
                <a:cs typeface="Times New Roman" panose="02020603050405020304" pitchFamily="18" charset="0"/>
              </a:rPr>
              <a:t> structures to be more flexible, more participatory and more </a:t>
            </a:r>
            <a:r>
              <a:rPr lang="en-US" sz="2600" dirty="0" err="1">
                <a:latin typeface="Times New Roman" panose="02020603050405020304" pitchFamily="18" charset="0"/>
                <a:cs typeface="Times New Roman" panose="02020603050405020304" pitchFamily="18" charset="0"/>
              </a:rPr>
              <a:t>decentralised</a:t>
            </a:r>
            <a:r>
              <a:rPr lang="en-US" sz="2600" dirty="0" smtClean="0">
                <a:latin typeface="Times New Roman" panose="02020603050405020304" pitchFamily="18" charset="0"/>
                <a:cs typeface="Times New Roman" panose="02020603050405020304" pitchFamily="18" charset="0"/>
              </a:rPr>
              <a:t>.</a:t>
            </a:r>
            <a:r>
              <a:rPr lang="cs-CZ" sz="2600"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8747185" cy="646331"/>
          </a:xfrm>
          <a:prstGeom prst="rect">
            <a:avLst/>
          </a:prstGeom>
          <a:noFill/>
        </p:spPr>
        <p:txBody>
          <a:bodyPr wrap="square" rtlCol="0">
            <a:spAutoFit/>
          </a:bodyPr>
          <a:lstStyle/>
          <a:p>
            <a:r>
              <a:rPr lang="cs-CZ" dirty="0"/>
              <a:t>*https://en.wikipedia.org/wiki/Information_society</a:t>
            </a:r>
            <a:endParaRPr lang="cs-CZ" dirty="0" smtClean="0"/>
          </a:p>
          <a:p>
            <a:r>
              <a:rPr lang="cs-CZ" dirty="0"/>
              <a:t>**https://whatis.techtarget.com/definition/Information-Society</a:t>
            </a:r>
          </a:p>
        </p:txBody>
      </p:sp>
    </p:spTree>
    <p:extLst>
      <p:ext uri="{BB962C8B-B14F-4D97-AF65-F5344CB8AC3E}">
        <p14:creationId xmlns:p14="http://schemas.microsoft.com/office/powerpoint/2010/main" val="4067590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society</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cs-CZ" dirty="0"/>
              <a:t>*https://</a:t>
            </a:r>
            <a:r>
              <a:rPr lang="cs-CZ" dirty="0" smtClean="0"/>
              <a:t>en.wikipedia.org/wiki/Information_society</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3868" y="966159"/>
            <a:ext cx="6631556" cy="5305245"/>
          </a:xfrm>
          <a:prstGeom prst="rect">
            <a:avLst/>
          </a:prstGeom>
        </p:spPr>
      </p:pic>
    </p:spTree>
    <p:extLst>
      <p:ext uri="{BB962C8B-B14F-4D97-AF65-F5344CB8AC3E}">
        <p14:creationId xmlns:p14="http://schemas.microsoft.com/office/powerpoint/2010/main" val="26880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society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232031"/>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600"/>
              </a:spcAft>
            </a:pPr>
            <a:r>
              <a:rPr lang="en-US" dirty="0">
                <a:latin typeface="Times New Roman" panose="02020603050405020304" pitchFamily="18" charset="0"/>
                <a:cs typeface="Times New Roman" panose="02020603050405020304" pitchFamily="18" charset="0"/>
              </a:rPr>
              <a:t>A  </a:t>
            </a:r>
            <a:r>
              <a:rPr lang="en-US" dirty="0" smtClean="0">
                <a:latin typeface="Times New Roman" panose="02020603050405020304" pitchFamily="18" charset="0"/>
                <a:cs typeface="Times New Roman" panose="02020603050405020304" pitchFamily="18" charset="0"/>
              </a:rPr>
              <a:t>successful development of Information Society is  </a:t>
            </a:r>
            <a:r>
              <a:rPr lang="en-US" dirty="0">
                <a:latin typeface="Times New Roman" panose="02020603050405020304" pitchFamily="18" charset="0"/>
                <a:cs typeface="Times New Roman" panose="02020603050405020304" pitchFamily="18" charset="0"/>
              </a:rPr>
              <a:t>possible  </a:t>
            </a:r>
            <a:r>
              <a:rPr lang="en-US" dirty="0" smtClean="0">
                <a:latin typeface="Times New Roman" panose="02020603050405020304" pitchFamily="18" charset="0"/>
                <a:cs typeface="Times New Roman" panose="02020603050405020304" pitchFamily="18" charset="0"/>
              </a:rPr>
              <a:t>only at the  </a:t>
            </a:r>
            <a:r>
              <a:rPr lang="en-US" dirty="0">
                <a:latin typeface="Times New Roman" panose="02020603050405020304" pitchFamily="18" charset="0"/>
                <a:cs typeface="Times New Roman" panose="02020603050405020304" pitchFamily="18" charset="0"/>
              </a:rPr>
              <a:t>condition  </a:t>
            </a:r>
            <a:r>
              <a:rPr lang="en-US" dirty="0" smtClean="0">
                <a:latin typeface="Times New Roman" panose="02020603050405020304" pitchFamily="18" charset="0"/>
                <a:cs typeface="Times New Roman" panose="02020603050405020304" pitchFamily="18" charset="0"/>
              </a:rPr>
              <a:t>that all its  components are developed </a:t>
            </a:r>
            <a:r>
              <a:rPr lang="en-US" dirty="0">
                <a:latin typeface="Times New Roman" panose="02020603050405020304" pitchFamily="18" charset="0"/>
                <a:cs typeface="Times New Roman" panose="02020603050405020304" pitchFamily="18" charset="0"/>
              </a:rPr>
              <a:t>uniformly and </a:t>
            </a:r>
            <a:r>
              <a:rPr lang="en-US" dirty="0" smtClean="0">
                <a:latin typeface="Times New Roman" panose="02020603050405020304" pitchFamily="18" charset="0"/>
                <a:cs typeface="Times New Roman" panose="02020603050405020304" pitchFamily="18" charset="0"/>
              </a:rPr>
              <a:t>simultaneously.*</a:t>
            </a:r>
            <a:endParaRPr lang="en-US" dirty="0">
              <a:latin typeface="Times New Roman" panose="02020603050405020304" pitchFamily="18" charset="0"/>
              <a:cs typeface="Times New Roman" panose="02020603050405020304" pitchFamily="18" charset="0"/>
            </a:endParaRPr>
          </a:p>
          <a:p>
            <a:pPr algn="just">
              <a:spcAft>
                <a:spcPts val="600"/>
              </a:spcAft>
            </a:pPr>
            <a:r>
              <a:rPr lang="en-US" dirty="0" smtClean="0">
                <a:latin typeface="Times New Roman" panose="02020603050405020304" pitchFamily="18" charset="0"/>
                <a:cs typeface="Times New Roman" panose="02020603050405020304" pitchFamily="18" charset="0"/>
              </a:rPr>
              <a:t>According </a:t>
            </a:r>
            <a:r>
              <a:rPr lang="en-US" dirty="0">
                <a:latin typeface="Times New Roman" panose="02020603050405020304" pitchFamily="18" charset="0"/>
                <a:cs typeface="Times New Roman" panose="02020603050405020304" pitchFamily="18" charset="0"/>
              </a:rPr>
              <a:t>to the </a:t>
            </a:r>
            <a:r>
              <a:rPr lang="en-US" dirty="0" smtClean="0">
                <a:latin typeface="Times New Roman" panose="02020603050405020304" pitchFamily="18" charset="0"/>
                <a:cs typeface="Times New Roman" panose="02020603050405020304" pitchFamily="18" charset="0"/>
              </a:rPr>
              <a:t>European</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Commission’s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(EC)</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programme</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eEurope2020</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the Digital</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Agenda </a:t>
            </a:r>
            <a:r>
              <a:rPr lang="en-US" dirty="0">
                <a:latin typeface="Times New Roman" panose="02020603050405020304" pitchFamily="18" charset="0"/>
                <a:cs typeface="Times New Roman" panose="02020603050405020304" pitchFamily="18" charset="0"/>
              </a:rPr>
              <a:t>for Europe </a:t>
            </a:r>
            <a:r>
              <a:rPr lang="en-US" dirty="0"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general</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objectives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development </a:t>
            </a:r>
            <a:r>
              <a:rPr lang="en-US" dirty="0"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society are</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504825" algn="just">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developing an </a:t>
            </a:r>
            <a:r>
              <a:rPr lang="en-US" dirty="0" smtClean="0">
                <a:latin typeface="Times New Roman" panose="02020603050405020304" pitchFamily="18" charset="0"/>
                <a:cs typeface="Times New Roman" panose="02020603050405020304" pitchFamily="18" charset="0"/>
              </a:rPr>
              <a:t>economy</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based </a:t>
            </a:r>
            <a:r>
              <a:rPr lang="en-US" dirty="0">
                <a:latin typeface="Times New Roman" panose="02020603050405020304" pitchFamily="18" charset="0"/>
                <a:cs typeface="Times New Roman" panose="02020603050405020304" pitchFamily="18" charset="0"/>
              </a:rPr>
              <a:t>on knowledge </a:t>
            </a:r>
            <a:r>
              <a:rPr lang="en-US" dirty="0" smtClean="0">
                <a:latin typeface="Times New Roman" panose="02020603050405020304" pitchFamily="18" charset="0"/>
                <a:cs typeface="Times New Roman" panose="02020603050405020304" pitchFamily="18" charset="0"/>
              </a:rPr>
              <a:t>and</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innovation</a:t>
            </a:r>
            <a:r>
              <a:rPr lang="en-GB"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504825" algn="just">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delivering </a:t>
            </a:r>
            <a:r>
              <a:rPr lang="en-US" dirty="0">
                <a:latin typeface="Times New Roman" panose="02020603050405020304" pitchFamily="18" charset="0"/>
                <a:cs typeface="Times New Roman" panose="02020603050405020304" pitchFamily="18" charset="0"/>
              </a:rPr>
              <a:t>sustainable economic and </a:t>
            </a:r>
            <a:r>
              <a:rPr lang="en-US" dirty="0" smtClean="0">
                <a:latin typeface="Times New Roman" panose="02020603050405020304" pitchFamily="18" charset="0"/>
                <a:cs typeface="Times New Roman" panose="02020603050405020304" pitchFamily="18" charset="0"/>
              </a:rPr>
              <a:t>social benefits </a:t>
            </a:r>
            <a:r>
              <a:rPr lang="en-US" dirty="0">
                <a:latin typeface="Times New Roman" panose="02020603050405020304" pitchFamily="18" charset="0"/>
                <a:cs typeface="Times New Roman" panose="02020603050405020304" pitchFamily="18" charset="0"/>
              </a:rPr>
              <a:t>from a digital single market which is based on fast </a:t>
            </a:r>
            <a:r>
              <a:rPr lang="en-US" dirty="0" smtClean="0">
                <a:latin typeface="Times New Roman" panose="02020603050405020304" pitchFamily="18" charset="0"/>
                <a:cs typeface="Times New Roman" panose="02020603050405020304" pitchFamily="18" charset="0"/>
              </a:rPr>
              <a:t>and</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ultra-fast</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Internet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interoperable </a:t>
            </a:r>
            <a:r>
              <a:rPr lang="en-US" dirty="0" smtClean="0">
                <a:latin typeface="Times New Roman" panose="02020603050405020304" pitchFamily="18" charset="0"/>
                <a:cs typeface="Times New Roman" panose="02020603050405020304" pitchFamily="18" charset="0"/>
              </a:rPr>
              <a:t>applications.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en-GB" dirty="0" smtClean="0"/>
              <a:t>*</a:t>
            </a:r>
            <a:r>
              <a:rPr lang="cs-CZ" dirty="0" smtClean="0"/>
              <a:t>https</a:t>
            </a:r>
            <a:r>
              <a:rPr lang="cs-CZ" dirty="0"/>
              <a:t>://</a:t>
            </a:r>
            <a:r>
              <a:rPr lang="cs-CZ" dirty="0" smtClean="0"/>
              <a:t>www.sciencedirect.com/science/article/pii/S2212567115008102</a:t>
            </a:r>
            <a:endParaRPr lang="cs-CZ" dirty="0"/>
          </a:p>
        </p:txBody>
      </p:sp>
    </p:spTree>
    <p:extLst>
      <p:ext uri="{BB962C8B-B14F-4D97-AF65-F5344CB8AC3E}">
        <p14:creationId xmlns:p14="http://schemas.microsoft.com/office/powerpoint/2010/main" val="197340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7552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society*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912857"/>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pPr>
            <a:r>
              <a:rPr lang="en-US" dirty="0">
                <a:latin typeface="Times New Roman" panose="02020603050405020304" pitchFamily="18" charset="0"/>
                <a:cs typeface="Times New Roman" panose="02020603050405020304" pitchFamily="18" charset="0"/>
              </a:rPr>
              <a:t>Opening up access to </a:t>
            </a:r>
            <a:r>
              <a:rPr lang="en-US" dirty="0" smtClean="0">
                <a:latin typeface="Times New Roman" panose="02020603050405020304" pitchFamily="18" charset="0"/>
                <a:cs typeface="Times New Roman" panose="02020603050405020304" pitchFamily="18" charset="0"/>
              </a:rPr>
              <a:t>content</a:t>
            </a: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Making </a:t>
            </a:r>
            <a:r>
              <a:rPr lang="en-US" dirty="0">
                <a:latin typeface="Times New Roman" panose="02020603050405020304" pitchFamily="18" charset="0"/>
                <a:cs typeface="Times New Roman" panose="02020603050405020304" pitchFamily="18" charset="0"/>
              </a:rPr>
              <a:t>online and cross border transactions </a:t>
            </a:r>
            <a:r>
              <a:rPr lang="en-US" dirty="0" smtClean="0">
                <a:latin typeface="Times New Roman" panose="02020603050405020304" pitchFamily="18" charset="0"/>
                <a:cs typeface="Times New Roman" panose="02020603050405020304" pitchFamily="18" charset="0"/>
              </a:rPr>
              <a:t>straightforward</a:t>
            </a: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Building </a:t>
            </a:r>
            <a:r>
              <a:rPr lang="en-US" dirty="0">
                <a:latin typeface="Times New Roman" panose="02020603050405020304" pitchFamily="18" charset="0"/>
                <a:cs typeface="Times New Roman" panose="02020603050405020304" pitchFamily="18" charset="0"/>
              </a:rPr>
              <a:t>digital </a:t>
            </a:r>
            <a:r>
              <a:rPr lang="en-US" dirty="0" smtClean="0">
                <a:latin typeface="Times New Roman" panose="02020603050405020304" pitchFamily="18" charset="0"/>
                <a:cs typeface="Times New Roman" panose="02020603050405020304" pitchFamily="18" charset="0"/>
              </a:rPr>
              <a:t>confidence;</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Reinforcing </a:t>
            </a:r>
            <a:r>
              <a:rPr lang="en-US" dirty="0">
                <a:latin typeface="Times New Roman" panose="02020603050405020304" pitchFamily="18" charset="0"/>
                <a:cs typeface="Times New Roman" panose="02020603050405020304" pitchFamily="18" charset="0"/>
              </a:rPr>
              <a:t>the single market for telecommunications </a:t>
            </a:r>
            <a:r>
              <a:rPr lang="en-US" dirty="0" smtClean="0">
                <a:latin typeface="Times New Roman" panose="02020603050405020304" pitchFamily="18" charset="0"/>
                <a:cs typeface="Times New Roman" panose="02020603050405020304" pitchFamily="18" charset="0"/>
              </a:rPr>
              <a:t>services;</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Enhancing </a:t>
            </a:r>
            <a:r>
              <a:rPr lang="en-US" dirty="0">
                <a:latin typeface="Times New Roman" panose="02020603050405020304" pitchFamily="18" charset="0"/>
                <a:cs typeface="Times New Roman" panose="02020603050405020304" pitchFamily="18" charset="0"/>
              </a:rPr>
              <a:t>interoperability through </a:t>
            </a:r>
            <a:r>
              <a:rPr lang="en-US" dirty="0" smtClean="0">
                <a:latin typeface="Times New Roman" panose="02020603050405020304" pitchFamily="18" charset="0"/>
                <a:cs typeface="Times New Roman" panose="02020603050405020304" pitchFamily="18" charset="0"/>
              </a:rPr>
              <a:t>coordination;</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Trust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security;</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Guarantee </a:t>
            </a:r>
            <a:r>
              <a:rPr lang="en-US" dirty="0">
                <a:latin typeface="Times New Roman" panose="02020603050405020304" pitchFamily="18" charset="0"/>
                <a:cs typeface="Times New Roman" panose="02020603050405020304" pitchFamily="18" charset="0"/>
              </a:rPr>
              <a:t>universal broadband coverage with increasing </a:t>
            </a:r>
            <a:r>
              <a:rPr lang="en-US" dirty="0" smtClean="0">
                <a:latin typeface="Times New Roman" panose="02020603050405020304" pitchFamily="18" charset="0"/>
                <a:cs typeface="Times New Roman" panose="02020603050405020304" pitchFamily="18" charset="0"/>
              </a:rPr>
              <a:t>speeds;</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Open </a:t>
            </a:r>
            <a:r>
              <a:rPr lang="en-US" dirty="0">
                <a:latin typeface="Times New Roman" panose="02020603050405020304" pitchFamily="18" charset="0"/>
                <a:cs typeface="Times New Roman" panose="02020603050405020304" pitchFamily="18" charset="0"/>
              </a:rPr>
              <a:t>and neutral </a:t>
            </a:r>
            <a:r>
              <a:rPr lang="en-US" dirty="0" smtClean="0">
                <a:latin typeface="Times New Roman" panose="02020603050405020304" pitchFamily="18" charset="0"/>
                <a:cs typeface="Times New Roman" panose="02020603050405020304" pitchFamily="18" charset="0"/>
              </a:rPr>
              <a:t>Internet;</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Enhancing </a:t>
            </a:r>
            <a:r>
              <a:rPr lang="en-US" dirty="0">
                <a:latin typeface="Times New Roman" panose="02020603050405020304" pitchFamily="18" charset="0"/>
                <a:cs typeface="Times New Roman" panose="02020603050405020304" pitchFamily="18" charset="0"/>
              </a:rPr>
              <a:t>digital literacy, skills and </a:t>
            </a:r>
            <a:r>
              <a:rPr lang="en-US" dirty="0" smtClean="0">
                <a:latin typeface="Times New Roman" panose="02020603050405020304" pitchFamily="18" charset="0"/>
                <a:cs typeface="Times New Roman" panose="02020603050405020304" pitchFamily="18" charset="0"/>
              </a:rPr>
              <a:t>inclusion;</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Sustainable </a:t>
            </a:r>
            <a:r>
              <a:rPr lang="en-US" dirty="0">
                <a:latin typeface="Times New Roman" panose="02020603050405020304" pitchFamily="18" charset="0"/>
                <a:cs typeface="Times New Roman" panose="02020603050405020304" pitchFamily="18" charset="0"/>
              </a:rPr>
              <a:t>healthcare and </a:t>
            </a:r>
            <a:r>
              <a:rPr lang="en-US" dirty="0" smtClean="0">
                <a:latin typeface="Times New Roman" panose="02020603050405020304" pitchFamily="18" charset="0"/>
                <a:cs typeface="Times New Roman" panose="02020603050405020304" pitchFamily="18" charset="0"/>
              </a:rPr>
              <a:t>ICT - based </a:t>
            </a:r>
            <a:r>
              <a:rPr lang="en-US" dirty="0">
                <a:latin typeface="Times New Roman" panose="02020603050405020304" pitchFamily="18" charset="0"/>
                <a:cs typeface="Times New Roman" panose="02020603050405020304" pitchFamily="18" charset="0"/>
              </a:rPr>
              <a:t>support for dignified and independent </a:t>
            </a:r>
            <a:r>
              <a:rPr lang="en-US" dirty="0" smtClean="0">
                <a:latin typeface="Times New Roman" panose="02020603050405020304" pitchFamily="18" charset="0"/>
                <a:cs typeface="Times New Roman" panose="02020603050405020304" pitchFamily="18" charset="0"/>
              </a:rPr>
              <a:t>living;</a:t>
            </a:r>
            <a:endParaRPr lang="en-US" dirty="0">
              <a:latin typeface="Times New Roman" panose="02020603050405020304" pitchFamily="18" charset="0"/>
              <a:cs typeface="Times New Roman" panose="02020603050405020304" pitchFamily="18" charset="0"/>
            </a:endParaRPr>
          </a:p>
          <a:p>
            <a:pPr algn="just">
              <a:spcBef>
                <a:spcPts val="600"/>
              </a:spcBef>
            </a:pPr>
            <a:r>
              <a:rPr lang="en-US" dirty="0" smtClean="0">
                <a:latin typeface="Times New Roman" panose="02020603050405020304" pitchFamily="18" charset="0"/>
                <a:cs typeface="Times New Roman" panose="02020603050405020304" pitchFamily="18" charset="0"/>
              </a:rPr>
              <a:t>e</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Government services.</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8747185" cy="369332"/>
          </a:xfrm>
          <a:prstGeom prst="rect">
            <a:avLst/>
          </a:prstGeom>
          <a:noFill/>
        </p:spPr>
        <p:txBody>
          <a:bodyPr wrap="square" rtlCol="0">
            <a:spAutoFit/>
          </a:bodyPr>
          <a:lstStyle/>
          <a:p>
            <a:r>
              <a:rPr lang="en-GB" dirty="0" smtClean="0"/>
              <a:t>*</a:t>
            </a:r>
            <a:r>
              <a:rPr lang="cs-CZ" dirty="0" smtClean="0"/>
              <a:t>https</a:t>
            </a:r>
            <a:r>
              <a:rPr lang="cs-CZ" dirty="0"/>
              <a:t>://</a:t>
            </a:r>
            <a:r>
              <a:rPr lang="cs-CZ" dirty="0" smtClean="0"/>
              <a:t>www.sciencedirect.com/science/article/pii/S2212567115008102</a:t>
            </a:r>
            <a:endParaRPr lang="cs-CZ" dirty="0"/>
          </a:p>
        </p:txBody>
      </p:sp>
    </p:spTree>
    <p:extLst>
      <p:ext uri="{BB962C8B-B14F-4D97-AF65-F5344CB8AC3E}">
        <p14:creationId xmlns:p14="http://schemas.microsoft.com/office/powerpoint/2010/main" val="3643048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135287"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Global information infrastructure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Global Information Infrastructure (GII) can be defined as a seamless web of interactive communications being deployed at world-wide level to provide the infrastructure for new services and activities based on the strategic use of all types of information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Internet is considered the de facto global information infrastructure right now. However, for the GII to evolve as envisioned, either the Internet or its successor must deal with challenging issues such as security, privacy, hardware and software compatibility, translation, rights to information, identity management, digital rights management (DRM), competition, and governance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646331"/>
          </a:xfrm>
          <a:prstGeom prst="rect">
            <a:avLst/>
          </a:prstGeom>
          <a:noFill/>
        </p:spPr>
        <p:txBody>
          <a:bodyPr wrap="square" rtlCol="0">
            <a:spAutoFit/>
          </a:bodyPr>
          <a:lstStyle/>
          <a:p>
            <a:r>
              <a:rPr lang="cs-CZ" dirty="0" smtClean="0"/>
              <a:t>*</a:t>
            </a:r>
            <a:r>
              <a:rPr lang="en-GB" dirty="0" smtClean="0"/>
              <a:t>https</a:t>
            </a:r>
            <a:r>
              <a:rPr lang="en-GB" dirty="0"/>
              <a:t>://</a:t>
            </a:r>
            <a:r>
              <a:rPr lang="en-GB" dirty="0" smtClean="0"/>
              <a:t>www.oecd</a:t>
            </a:r>
            <a:r>
              <a:rPr lang="cs-CZ" dirty="0" smtClean="0"/>
              <a:t>-</a:t>
            </a:r>
            <a:r>
              <a:rPr lang="en-GB" dirty="0" smtClean="0"/>
              <a:t>ilibrary.org/</a:t>
            </a:r>
            <a:endParaRPr lang="cs-CZ" dirty="0" smtClean="0"/>
          </a:p>
          <a:p>
            <a:r>
              <a:rPr lang="cs-CZ" dirty="0" smtClean="0"/>
              <a:t>**https</a:t>
            </a:r>
            <a:r>
              <a:rPr lang="cs-CZ" dirty="0"/>
              <a:t>://searchcio.techtarget.com/definition/global-information-infrastructure</a:t>
            </a:r>
          </a:p>
        </p:txBody>
      </p:sp>
    </p:spTree>
    <p:extLst>
      <p:ext uri="{BB962C8B-B14F-4D97-AF65-F5344CB8AC3E}">
        <p14:creationId xmlns:p14="http://schemas.microsoft.com/office/powerpoint/2010/main" val="456158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90500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Global information infrastructure</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 - </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national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04283"/>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251520" y="6271404"/>
            <a:ext cx="11670187" cy="369332"/>
          </a:xfrm>
          <a:prstGeom prst="rect">
            <a:avLst/>
          </a:prstGeom>
          <a:noFill/>
        </p:spPr>
        <p:txBody>
          <a:bodyPr wrap="square" rtlCol="0">
            <a:spAutoFit/>
          </a:bodyPr>
          <a:lstStyle/>
          <a:p>
            <a:r>
              <a:rPr lang="cs-CZ" dirty="0"/>
              <a:t>*https://</a:t>
            </a:r>
            <a:r>
              <a:rPr lang="cs-CZ" dirty="0" smtClean="0"/>
              <a:t>www.slideshare.net/bhagirathisahoo75/seminar-ppt-20849695</a:t>
            </a:r>
          </a:p>
        </p:txBody>
      </p:sp>
      <p:sp>
        <p:nvSpPr>
          <p:cNvPr id="6" name="Zástupný symbol pro obsah 2"/>
          <p:cNvSpPr txBox="1">
            <a:spLocks/>
          </p:cNvSpPr>
          <p:nvPr/>
        </p:nvSpPr>
        <p:spPr>
          <a:xfrm>
            <a:off x="641582" y="1103001"/>
            <a:ext cx="975037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In recent years the subject of National Information Infrastructure (NII) </a:t>
            </a:r>
            <a:r>
              <a:rPr lang="en-US" dirty="0" smtClean="0">
                <a:latin typeface="Times New Roman" panose="02020603050405020304" pitchFamily="18" charset="0"/>
                <a:cs typeface="Times New Roman" panose="02020603050405020304" pitchFamily="18" charset="0"/>
              </a:rPr>
              <a:t>has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been </a:t>
            </a:r>
            <a:r>
              <a:rPr lang="en-US" dirty="0">
                <a:latin typeface="Times New Roman" panose="02020603050405020304" pitchFamily="18" charset="0"/>
                <a:cs typeface="Times New Roman" panose="02020603050405020304" pitchFamily="18" charset="0"/>
              </a:rPr>
              <a:t>receiving greater attention in both scholarly and trade </a:t>
            </a:r>
            <a:r>
              <a:rPr lang="en-US" dirty="0" smtClean="0">
                <a:latin typeface="Times New Roman" panose="02020603050405020304" pitchFamily="18" charset="0"/>
                <a:cs typeface="Times New Roman" panose="02020603050405020304" pitchFamily="18" charset="0"/>
              </a:rPr>
              <a:t>publications.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issue is expected to have significant implications for the use of </a:t>
            </a:r>
            <a:r>
              <a:rPr lang="en-US" dirty="0" smtClean="0">
                <a:latin typeface="Times New Roman" panose="02020603050405020304" pitchFamily="18" charset="0"/>
                <a:cs typeface="Times New Roman" panose="02020603050405020304" pitchFamily="18" charset="0"/>
              </a:rPr>
              <a:t>electronic</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communication </a:t>
            </a:r>
            <a:r>
              <a:rPr lang="en-US" dirty="0">
                <a:latin typeface="Times New Roman" panose="02020603050405020304" pitchFamily="18" charset="0"/>
                <a:cs typeface="Times New Roman" panose="02020603050405020304" pitchFamily="18" charset="0"/>
              </a:rPr>
              <a:t>in education, business, industry, and </a:t>
            </a:r>
            <a:r>
              <a:rPr lang="en-US" dirty="0" smtClean="0">
                <a:latin typeface="Times New Roman" panose="02020603050405020304" pitchFamily="18" charset="0"/>
                <a:cs typeface="Times New Roman" panose="02020603050405020304" pitchFamily="18" charset="0"/>
              </a:rPr>
              <a:t>government.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NII </a:t>
            </a:r>
            <a:r>
              <a:rPr lang="en-US" dirty="0" smtClean="0">
                <a:latin typeface="Times New Roman" panose="02020603050405020304" pitchFamily="18" charset="0"/>
                <a:cs typeface="Times New Roman" panose="02020603050405020304" pitchFamily="18" charset="0"/>
              </a:rPr>
              <a:t>is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expected </a:t>
            </a:r>
            <a:r>
              <a:rPr lang="en-US" dirty="0">
                <a:latin typeface="Times New Roman" panose="02020603050405020304" pitchFamily="18" charset="0"/>
                <a:cs typeface="Times New Roman" panose="02020603050405020304" pitchFamily="18" charset="0"/>
              </a:rPr>
              <a:t>to provide for “ the integration of software, hardware and skills </a:t>
            </a:r>
            <a:r>
              <a:rPr lang="en-US" dirty="0" smtClean="0">
                <a:latin typeface="Times New Roman" panose="02020603050405020304" pitchFamily="18" charset="0"/>
                <a:cs typeface="Times New Roman" panose="02020603050405020304" pitchFamily="18" charset="0"/>
              </a:rPr>
              <a:t>that</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will </a:t>
            </a:r>
            <a:r>
              <a:rPr lang="en-US" dirty="0">
                <a:latin typeface="Times New Roman" panose="02020603050405020304" pitchFamily="18" charset="0"/>
                <a:cs typeface="Times New Roman" panose="02020603050405020304" pitchFamily="18" charset="0"/>
              </a:rPr>
              <a:t>make it easy and affordable to connect people with each other, </a:t>
            </a:r>
            <a:r>
              <a:rPr lang="en-US" dirty="0" smtClean="0">
                <a:latin typeface="Times New Roman" panose="02020603050405020304" pitchFamily="18" charset="0"/>
                <a:cs typeface="Times New Roman" panose="02020603050405020304" pitchFamily="18" charset="0"/>
              </a:rPr>
              <a:t>with</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computers</a:t>
            </a:r>
            <a:r>
              <a:rPr lang="en-US" dirty="0">
                <a:latin typeface="Times New Roman" panose="02020603050405020304" pitchFamily="18" charset="0"/>
                <a:cs typeface="Times New Roman" panose="02020603050405020304" pitchFamily="18" charset="0"/>
              </a:rPr>
              <a:t>, and with a vast array of services and information </a:t>
            </a:r>
            <a:r>
              <a:rPr lang="en-US" dirty="0" smtClean="0">
                <a:latin typeface="Times New Roman" panose="02020603050405020304" pitchFamily="18" charset="0"/>
                <a:cs typeface="Times New Roman" panose="02020603050405020304" pitchFamily="18" charset="0"/>
              </a:rPr>
              <a:t>resources</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9466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1926</Words>
  <Application>Microsoft Office PowerPoint</Application>
  <PresentationFormat>Širokoúhlá obrazovka</PresentationFormat>
  <Paragraphs>170</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Petr Suchánek</cp:lastModifiedBy>
  <cp:revision>100</cp:revision>
  <dcterms:created xsi:type="dcterms:W3CDTF">2016-11-25T20:36:16Z</dcterms:created>
  <dcterms:modified xsi:type="dcterms:W3CDTF">2022-08-22T18:51:16Z</dcterms:modified>
</cp:coreProperties>
</file>