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84" r:id="rId5"/>
    <p:sldId id="285" r:id="rId6"/>
    <p:sldId id="286" r:id="rId7"/>
    <p:sldId id="288" r:id="rId8"/>
    <p:sldId id="289" r:id="rId9"/>
    <p:sldId id="287" r:id="rId10"/>
    <p:sldId id="290" r:id="rId11"/>
    <p:sldId id="292" r:id="rId12"/>
    <p:sldId id="293" r:id="rId13"/>
    <p:sldId id="294" r:id="rId14"/>
    <p:sldId id="299" r:id="rId15"/>
    <p:sldId id="295" r:id="rId16"/>
    <p:sldId id="296" r:id="rId17"/>
    <p:sldId id="297" r:id="rId18"/>
    <p:sldId id="298" r:id="rId19"/>
    <p:sldId id="301" r:id="rId20"/>
    <p:sldId id="300" r:id="rId21"/>
    <p:sldId id="307" r:id="rId22"/>
    <p:sldId id="308" r:id="rId23"/>
    <p:sldId id="302" r:id="rId24"/>
    <p:sldId id="303" r:id="rId25"/>
    <p:sldId id="304" r:id="rId26"/>
    <p:sldId id="305" r:id="rId27"/>
    <p:sldId id="306" r:id="rId28"/>
    <p:sldId id="309" r:id="rId29"/>
    <p:sldId id="283" r:id="rId3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E9BAEC6-A37A-4403-B919-4854A6448652}" type="datetimeFigureOut">
              <a:rPr lang="cs-CZ" smtClean="0"/>
              <a:t>31.10.2019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E9BAEC6-A37A-4403-B919-4854A6448652}" type="datetimeFigureOut">
              <a:rPr lang="cs-CZ" smtClean="0"/>
              <a:t>31.10.2019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E9BAEC6-A37A-4403-B919-4854A6448652}" type="datetimeFigureOut">
              <a:rPr lang="cs-CZ" smtClean="0"/>
              <a:t>31.10.2019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31.10.2019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https://www.managementstudyguide.com/types-of-information-systems.htm" TargetMode="External"/><Relationship Id="rId3" Type="http://schemas.openxmlformats.org/officeDocument/2006/relationships/hyperlink" Target="https://www.britannica.com/topic/information-system" TargetMode="External"/><Relationship Id="rId7" Type="http://schemas.openxmlformats.org/officeDocument/2006/relationships/hyperlink" Target="https://www.geeksforgeeks.org/types-of-information-system/"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www.guru99.com/mis-definition.html" TargetMode="External"/><Relationship Id="rId5" Type="http://schemas.openxmlformats.org/officeDocument/2006/relationships/hyperlink" Target="https://www.techopedia.com/definition/24142/information-system-is" TargetMode="External"/><Relationship Id="rId4" Type="http://schemas.openxmlformats.org/officeDocument/2006/relationships/hyperlink" Target="https://bus206.pressbooks.com/chapter/chapter-1/" TargetMode="External"/><Relationship Id="rId9" Type="http://schemas.openxmlformats.org/officeDocument/2006/relationships/hyperlink" Target="https://www.marketing91.com/types-of-management-information-syste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8" Type="http://schemas.openxmlformats.org/officeDocument/2006/relationships/hyperlink" Target="https://www.it4nextgen.com/difference-between-internet-and-intranet/" TargetMode="External"/><Relationship Id="rId3" Type="http://schemas.openxmlformats.org/officeDocument/2006/relationships/hyperlink" Target="http://www.techcuriosity.com/articles/difference_between_internet_and_intranet.php" TargetMode="External"/><Relationship Id="rId7" Type="http://schemas.openxmlformats.org/officeDocument/2006/relationships/hyperlink" Target="https://techwelkin.com/internet-vs-intranet"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www.stechies.com/difference-between-internet-intranet/" TargetMode="External"/><Relationship Id="rId5" Type="http://schemas.openxmlformats.org/officeDocument/2006/relationships/hyperlink" Target="https://techdifferences.com/difference-between-internet-and-intranet.html" TargetMode="External"/><Relationship Id="rId4" Type="http://schemas.openxmlformats.org/officeDocument/2006/relationships/hyperlink" Target="https://www.tutorialspoint.com/computer_fundamentals/computer_internet_intranet.htm"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2364705"/>
            <a:ext cx="6816757" cy="827066"/>
          </a:xfrm>
          <a:prstGeom prst="rect">
            <a:avLst/>
          </a:prstGeom>
        </p:spPr>
        <p:txBody>
          <a:bodyPr anchor="t">
            <a:noAutofit/>
          </a:bodyPr>
          <a:lstStyle/>
          <a:p>
            <a:pPr algn="ctr"/>
            <a:r>
              <a:rPr lang="cs-CZ" sz="6000" b="1" dirty="0" smtClean="0">
                <a:solidFill>
                  <a:schemeClr val="bg1"/>
                </a:solidFill>
                <a:latin typeface="Times New Roman" panose="02020603050405020304" pitchFamily="18" charset="0"/>
                <a:cs typeface="Times New Roman" panose="02020603050405020304" pitchFamily="18" charset="0"/>
              </a:rPr>
              <a:t>E-business</a:t>
            </a:r>
            <a:endParaRPr lang="en-GB" sz="6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406105" y="3652502"/>
            <a:ext cx="5469147" cy="1056117"/>
          </a:xfrm>
          <a:prstGeom prst="rect">
            <a:avLst/>
          </a:prstGeom>
        </p:spPr>
        <p:txBody>
          <a:bodyPr>
            <a:normAutofit/>
          </a:bodyPr>
          <a:lstStyle/>
          <a:p>
            <a:pPr marL="0" indent="0" algn="ctr">
              <a:buNone/>
            </a:pPr>
            <a:r>
              <a:rPr lang="en-US" dirty="0" smtClean="0">
                <a:solidFill>
                  <a:schemeClr val="bg1"/>
                </a:solidFill>
                <a:latin typeface="Times New Roman" panose="02020603050405020304" pitchFamily="18" charset="0"/>
                <a:cs typeface="Times New Roman" panose="02020603050405020304" pitchFamily="18" charset="0"/>
              </a:rPr>
              <a:t>Information </a:t>
            </a:r>
            <a:r>
              <a:rPr lang="en-US" dirty="0">
                <a:solidFill>
                  <a:schemeClr val="bg1"/>
                </a:solidFill>
                <a:latin typeface="Times New Roman" panose="02020603050405020304" pitchFamily="18" charset="0"/>
                <a:cs typeface="Times New Roman" panose="02020603050405020304" pitchFamily="18" charset="0"/>
              </a:rPr>
              <a:t>society and global information infrastructure</a:t>
            </a:r>
            <a:r>
              <a:rPr lang="cs-CZ" dirty="0" smtClean="0">
                <a:solidFill>
                  <a:schemeClr val="bg1"/>
                </a:solidFill>
                <a:latin typeface="Times New Roman" panose="02020603050405020304" pitchFamily="18" charset="0"/>
                <a:cs typeface="Times New Roman" panose="02020603050405020304" pitchFamily="18" charset="0"/>
              </a:rPr>
              <a:t> - I</a:t>
            </a:r>
            <a:r>
              <a:rPr lang="en-GB" dirty="0" smtClean="0">
                <a:solidFill>
                  <a:schemeClr val="bg1"/>
                </a:solidFill>
                <a:latin typeface="Times New Roman" panose="02020603050405020304" pitchFamily="18" charset="0"/>
                <a:cs typeface="Times New Roman" panose="02020603050405020304" pitchFamily="18" charset="0"/>
              </a:rPr>
              <a:t>I</a:t>
            </a:r>
            <a:endParaRPr lang="en-GB"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962845" y="4965171"/>
            <a:ext cx="3000183"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smtClean="0">
                <a:solidFill>
                  <a:srgbClr val="307871"/>
                </a:solidFill>
                <a:latin typeface="Times New Roman" panose="02020603050405020304" pitchFamily="18" charset="0"/>
                <a:cs typeface="Times New Roman" panose="02020603050405020304" pitchFamily="18" charset="0"/>
              </a:rPr>
              <a:t>Petr Suchánek</a:t>
            </a:r>
            <a:endParaRPr lang="en-GB" altLang="cs-CZ" sz="2400" b="1" dirty="0" smtClean="0">
              <a:solidFill>
                <a:srgbClr val="307871"/>
              </a:solidFill>
              <a:latin typeface="Times New Roman" panose="02020603050405020304" pitchFamily="18" charset="0"/>
              <a:cs typeface="Times New Roman" panose="02020603050405020304" pitchFamily="18" charset="0"/>
            </a:endParaRPr>
          </a:p>
          <a:p>
            <a:pPr algn="r"/>
            <a:r>
              <a:rPr lang="cs-CZ" altLang="cs-CZ" sz="2400" dirty="0" smtClean="0">
                <a:solidFill>
                  <a:srgbClr val="307871"/>
                </a:solidFill>
                <a:latin typeface="Times New Roman" panose="02020603050405020304" pitchFamily="18" charset="0"/>
                <a:cs typeface="Times New Roman" panose="02020603050405020304" pitchFamily="18" charset="0"/>
              </a:rPr>
              <a:t>E-business</a:t>
            </a:r>
            <a:endParaRPr lang="en-GB" altLang="cs-CZ" sz="2400"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044697"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Information system</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129774"/>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Information </a:t>
            </a:r>
            <a:r>
              <a:rPr lang="en-US" dirty="0">
                <a:latin typeface="Times New Roman" panose="02020603050405020304" pitchFamily="18" charset="0"/>
                <a:cs typeface="Times New Roman" panose="02020603050405020304" pitchFamily="18" charset="0"/>
              </a:rPr>
              <a:t>systems (IS) is the study of complementary networks of hardware and software that people and organizations use to collect, filter, process, create, and distribute </a:t>
            </a:r>
            <a:r>
              <a:rPr lang="en-US" dirty="0" smtClean="0">
                <a:latin typeface="Times New Roman" panose="02020603050405020304" pitchFamily="18" charset="0"/>
                <a:cs typeface="Times New Roman" panose="02020603050405020304" pitchFamily="18" charset="0"/>
              </a:rPr>
              <a:t>data.</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Information </a:t>
            </a:r>
            <a:r>
              <a:rPr lang="en-US" dirty="0">
                <a:latin typeface="Times New Roman" panose="02020603050405020304" pitchFamily="18" charset="0"/>
                <a:cs typeface="Times New Roman" panose="02020603050405020304" pitchFamily="18" charset="0"/>
              </a:rPr>
              <a:t>systems are combinations of hardware, software, and telecommunications networks that people build and use to collect, create, and distribute useful data, typically in organizational </a:t>
            </a:r>
            <a:r>
              <a:rPr lang="en-US" dirty="0" smtClean="0">
                <a:latin typeface="Times New Roman" panose="02020603050405020304" pitchFamily="18" charset="0"/>
                <a:cs typeface="Times New Roman" panose="02020603050405020304" pitchFamily="18" charset="0"/>
              </a:rPr>
              <a:t>settings.</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Information </a:t>
            </a:r>
            <a:r>
              <a:rPr lang="en-US" dirty="0">
                <a:latin typeface="Times New Roman" panose="02020603050405020304" pitchFamily="18" charset="0"/>
                <a:cs typeface="Times New Roman" panose="02020603050405020304" pitchFamily="18" charset="0"/>
              </a:rPr>
              <a:t>systems are interrelated components working together to collect, process, store, and disseminate information to support decision making, coordination, control, analysis, and </a:t>
            </a:r>
            <a:r>
              <a:rPr lang="en-US" dirty="0" err="1">
                <a:latin typeface="Times New Roman" panose="02020603050405020304" pitchFamily="18" charset="0"/>
                <a:cs typeface="Times New Roman" panose="02020603050405020304" pitchFamily="18" charset="0"/>
              </a:rPr>
              <a:t>viualization</a:t>
            </a:r>
            <a:r>
              <a:rPr lang="en-US" dirty="0">
                <a:latin typeface="Times New Roman" panose="02020603050405020304" pitchFamily="18" charset="0"/>
                <a:cs typeface="Times New Roman" panose="02020603050405020304" pitchFamily="18" charset="0"/>
              </a:rPr>
              <a:t> in an </a:t>
            </a:r>
            <a:r>
              <a:rPr lang="en-US" dirty="0" smtClean="0">
                <a:latin typeface="Times New Roman" panose="02020603050405020304" pitchFamily="18" charset="0"/>
                <a:cs typeface="Times New Roman" panose="02020603050405020304" pitchFamily="18" charset="0"/>
              </a:rPr>
              <a:t>organization.</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8747185" cy="369332"/>
          </a:xfrm>
          <a:prstGeom prst="rect">
            <a:avLst/>
          </a:prstGeom>
          <a:noFill/>
        </p:spPr>
        <p:txBody>
          <a:bodyPr wrap="square" rtlCol="0">
            <a:spAutoFit/>
          </a:bodyPr>
          <a:lstStyle/>
          <a:p>
            <a:r>
              <a:rPr lang="cs-CZ" dirty="0"/>
              <a:t>*https://bus206.pressbooks.com/chapter/chapter-1/</a:t>
            </a:r>
            <a:endParaRPr lang="cs-CZ" dirty="0" smtClean="0"/>
          </a:p>
        </p:txBody>
      </p:sp>
    </p:spTree>
    <p:extLst>
      <p:ext uri="{BB962C8B-B14F-4D97-AF65-F5344CB8AC3E}">
        <p14:creationId xmlns:p14="http://schemas.microsoft.com/office/powerpoint/2010/main" val="3604932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044697"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Information system</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22748"/>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GB" dirty="0" smtClean="0">
                <a:latin typeface="Times New Roman" panose="02020603050405020304" pitchFamily="18" charset="0"/>
                <a:cs typeface="Times New Roman" panose="02020603050405020304" pitchFamily="18" charset="0"/>
              </a:rPr>
              <a:t>IS </a:t>
            </a:r>
            <a:r>
              <a:rPr lang="en-GB" dirty="0" err="1" smtClean="0">
                <a:latin typeface="Times New Roman" panose="02020603050405020304" pitchFamily="18" charset="0"/>
                <a:cs typeface="Times New Roman" panose="02020603050405020304" pitchFamily="18" charset="0"/>
              </a:rPr>
              <a:t>is</a:t>
            </a:r>
            <a:r>
              <a:rPr lang="en-GB" dirty="0" smtClean="0">
                <a:latin typeface="Times New Roman" panose="02020603050405020304" pitchFamily="18" charset="0"/>
                <a:cs typeface="Times New Roman" panose="02020603050405020304" pitchFamily="18" charset="0"/>
              </a:rPr>
              <a:t> a set of interrelated components that collect, manipulate, and disseminate data and information and provide feedback to meet an objective (Businesses can use information systems to increase revenues and reduce costs.</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cs-CZ" dirty="0" smtClean="0">
                <a:latin typeface="Times New Roman" panose="02020603050405020304" pitchFamily="18" charset="0"/>
                <a:cs typeface="Times New Roman" panose="02020603050405020304" pitchFamily="18" charset="0"/>
              </a:rPr>
              <a:t>IS </a:t>
            </a:r>
            <a:r>
              <a:rPr lang="en-GB" dirty="0" smtClean="0">
                <a:latin typeface="Times New Roman" panose="02020603050405020304" pitchFamily="18" charset="0"/>
                <a:cs typeface="Times New Roman" panose="02020603050405020304" pitchFamily="18" charset="0"/>
              </a:rPr>
              <a:t>is an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organized combination of people, hardware, software, communication networks, data and procedures that stores, retrieves, transforms, and disseminate information in an organization</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a:latin typeface="Times New Roman" panose="02020603050405020304" pitchFamily="18" charset="0"/>
                <a:cs typeface="Times New Roman" panose="02020603050405020304" pitchFamily="18" charset="0"/>
              </a:rPr>
              <a:t>Information systems (IS) are formal, sociotechnical, organizational systems designed to collect, process, store, and distribute </a:t>
            </a:r>
            <a:r>
              <a:rPr lang="en-US" dirty="0" smtClean="0">
                <a:latin typeface="Times New Roman" panose="02020603050405020304" pitchFamily="18" charset="0"/>
                <a:cs typeface="Times New Roman" panose="02020603050405020304" pitchFamily="18" charset="0"/>
              </a:rPr>
              <a:t>information.</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a sociotechnical perspective, information systems are composed by four components: task, people, structure (or roles), and technology</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8747185" cy="646331"/>
          </a:xfrm>
          <a:prstGeom prst="rect">
            <a:avLst/>
          </a:prstGeom>
          <a:noFill/>
        </p:spPr>
        <p:txBody>
          <a:bodyPr wrap="square" rtlCol="0">
            <a:spAutoFit/>
          </a:bodyPr>
          <a:lstStyle/>
          <a:p>
            <a:r>
              <a:rPr lang="cs-CZ" dirty="0"/>
              <a:t>*https://</a:t>
            </a:r>
            <a:r>
              <a:rPr lang="cs-CZ" dirty="0" smtClean="0"/>
              <a:t>www.slideshare.net/kerrytat/lesson-5-information-systems-presentation</a:t>
            </a:r>
          </a:p>
          <a:p>
            <a:r>
              <a:rPr lang="cs-CZ" dirty="0"/>
              <a:t>**https://en.wikipedia.org/wiki/Information_system</a:t>
            </a:r>
            <a:endParaRPr lang="cs-CZ" dirty="0" smtClean="0"/>
          </a:p>
        </p:txBody>
      </p:sp>
    </p:spTree>
    <p:extLst>
      <p:ext uri="{BB962C8B-B14F-4D97-AF65-F5344CB8AC3E}">
        <p14:creationId xmlns:p14="http://schemas.microsoft.com/office/powerpoint/2010/main" val="1848100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6750566"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Information system - components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88824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0"/>
              </a:spcBef>
            </a:pPr>
            <a:r>
              <a:rPr lang="en-US" sz="2600" b="1" dirty="0" smtClean="0">
                <a:latin typeface="Times New Roman" panose="02020603050405020304" pitchFamily="18" charset="0"/>
                <a:cs typeface="Times New Roman" panose="02020603050405020304" pitchFamily="18" charset="0"/>
              </a:rPr>
              <a:t>Hardware</a:t>
            </a:r>
            <a:r>
              <a:rPr lang="en-US" sz="2600" b="1" dirty="0">
                <a:latin typeface="Times New Roman" panose="02020603050405020304" pitchFamily="18" charset="0"/>
                <a:cs typeface="Times New Roman" panose="02020603050405020304" pitchFamily="18" charset="0"/>
              </a:rPr>
              <a:t>:</a:t>
            </a:r>
            <a:r>
              <a:rPr lang="en-US" sz="2600" dirty="0">
                <a:latin typeface="Times New Roman" panose="02020603050405020304" pitchFamily="18" charset="0"/>
                <a:cs typeface="Times New Roman" panose="02020603050405020304" pitchFamily="18" charset="0"/>
              </a:rPr>
              <a:t> Computer-based information systems use computer hardware, such as processors, monitors, keyboard and printers</a:t>
            </a:r>
            <a:r>
              <a:rPr lang="en-US" sz="2600" dirty="0" smtClean="0">
                <a:latin typeface="Times New Roman" panose="02020603050405020304" pitchFamily="18" charset="0"/>
                <a:cs typeface="Times New Roman" panose="02020603050405020304" pitchFamily="18" charset="0"/>
              </a:rPr>
              <a:t>.</a:t>
            </a:r>
            <a:r>
              <a:rPr lang="cs-CZ" sz="2600" dirty="0" smtClean="0">
                <a:latin typeface="Times New Roman" panose="02020603050405020304" pitchFamily="18" charset="0"/>
                <a:cs typeface="Times New Roman" panose="02020603050405020304" pitchFamily="18" charset="0"/>
              </a:rPr>
              <a:t>*</a:t>
            </a:r>
            <a:endParaRPr lang="en-US" sz="2600" dirty="0">
              <a:latin typeface="Times New Roman" panose="02020603050405020304" pitchFamily="18" charset="0"/>
              <a:cs typeface="Times New Roman" panose="02020603050405020304" pitchFamily="18" charset="0"/>
            </a:endParaRPr>
          </a:p>
          <a:p>
            <a:pPr algn="just">
              <a:spcBef>
                <a:spcPts val="0"/>
              </a:spcBef>
            </a:pPr>
            <a:r>
              <a:rPr lang="en-US" sz="2600" b="1" dirty="0" smtClean="0">
                <a:latin typeface="Times New Roman" panose="02020603050405020304" pitchFamily="18" charset="0"/>
                <a:cs typeface="Times New Roman" panose="02020603050405020304" pitchFamily="18" charset="0"/>
              </a:rPr>
              <a:t>Software</a:t>
            </a:r>
            <a:r>
              <a:rPr lang="en-US" sz="2600" b="1" dirty="0">
                <a:latin typeface="Times New Roman" panose="02020603050405020304" pitchFamily="18" charset="0"/>
                <a:cs typeface="Times New Roman" panose="02020603050405020304" pitchFamily="18" charset="0"/>
              </a:rPr>
              <a:t>:</a:t>
            </a:r>
            <a:r>
              <a:rPr lang="en-US" sz="2600" dirty="0">
                <a:latin typeface="Times New Roman" panose="02020603050405020304" pitchFamily="18" charset="0"/>
                <a:cs typeface="Times New Roman" panose="02020603050405020304" pitchFamily="18" charset="0"/>
              </a:rPr>
              <a:t> These are the programs used to organize, process and analyze data</a:t>
            </a:r>
            <a:r>
              <a:rPr lang="en-US" sz="2600" dirty="0" smtClean="0">
                <a:latin typeface="Times New Roman" panose="02020603050405020304" pitchFamily="18" charset="0"/>
                <a:cs typeface="Times New Roman" panose="02020603050405020304" pitchFamily="18" charset="0"/>
              </a:rPr>
              <a:t>.</a:t>
            </a:r>
            <a:r>
              <a:rPr lang="cs-CZ" sz="2600" dirty="0" smtClean="0">
                <a:latin typeface="Times New Roman" panose="02020603050405020304" pitchFamily="18" charset="0"/>
                <a:cs typeface="Times New Roman" panose="02020603050405020304" pitchFamily="18" charset="0"/>
              </a:rPr>
              <a:t>*</a:t>
            </a:r>
            <a:endParaRPr lang="en-US" sz="2600" dirty="0">
              <a:latin typeface="Times New Roman" panose="02020603050405020304" pitchFamily="18" charset="0"/>
              <a:cs typeface="Times New Roman" panose="02020603050405020304" pitchFamily="18" charset="0"/>
            </a:endParaRPr>
          </a:p>
          <a:p>
            <a:pPr algn="just">
              <a:spcBef>
                <a:spcPts val="0"/>
              </a:spcBef>
            </a:pPr>
            <a:r>
              <a:rPr lang="en-US" sz="2600" b="1" dirty="0" smtClean="0">
                <a:latin typeface="Times New Roman" panose="02020603050405020304" pitchFamily="18" charset="0"/>
                <a:cs typeface="Times New Roman" panose="02020603050405020304" pitchFamily="18" charset="0"/>
              </a:rPr>
              <a:t>Databases</a:t>
            </a:r>
            <a:r>
              <a:rPr lang="en-US" sz="2600" b="1" dirty="0">
                <a:latin typeface="Times New Roman" panose="02020603050405020304" pitchFamily="18" charset="0"/>
                <a:cs typeface="Times New Roman" panose="02020603050405020304" pitchFamily="18" charset="0"/>
              </a:rPr>
              <a:t>:</a:t>
            </a:r>
            <a:r>
              <a:rPr lang="en-US" sz="2600" dirty="0">
                <a:latin typeface="Times New Roman" panose="02020603050405020304" pitchFamily="18" charset="0"/>
                <a:cs typeface="Times New Roman" panose="02020603050405020304" pitchFamily="18" charset="0"/>
              </a:rPr>
              <a:t> Information systems work with data, organized into tables and files</a:t>
            </a:r>
            <a:r>
              <a:rPr lang="en-US" sz="2600" dirty="0" smtClean="0">
                <a:latin typeface="Times New Roman" panose="02020603050405020304" pitchFamily="18" charset="0"/>
                <a:cs typeface="Times New Roman" panose="02020603050405020304" pitchFamily="18" charset="0"/>
              </a:rPr>
              <a:t>.</a:t>
            </a:r>
            <a:r>
              <a:rPr lang="cs-CZ" sz="2600" dirty="0" smtClean="0">
                <a:latin typeface="Times New Roman" panose="02020603050405020304" pitchFamily="18" charset="0"/>
                <a:cs typeface="Times New Roman" panose="02020603050405020304" pitchFamily="18" charset="0"/>
              </a:rPr>
              <a:t>*</a:t>
            </a:r>
            <a:endParaRPr lang="en-US" sz="2600" dirty="0">
              <a:latin typeface="Times New Roman" panose="02020603050405020304" pitchFamily="18" charset="0"/>
              <a:cs typeface="Times New Roman" panose="02020603050405020304" pitchFamily="18" charset="0"/>
            </a:endParaRPr>
          </a:p>
          <a:p>
            <a:pPr algn="just">
              <a:spcBef>
                <a:spcPts val="0"/>
              </a:spcBef>
            </a:pPr>
            <a:r>
              <a:rPr lang="en-US" sz="2600" b="1" dirty="0" smtClean="0">
                <a:latin typeface="Times New Roman" panose="02020603050405020304" pitchFamily="18" charset="0"/>
                <a:cs typeface="Times New Roman" panose="02020603050405020304" pitchFamily="18" charset="0"/>
              </a:rPr>
              <a:t>Network</a:t>
            </a:r>
            <a:r>
              <a:rPr lang="en-US" sz="2600" b="1" dirty="0">
                <a:latin typeface="Times New Roman" panose="02020603050405020304" pitchFamily="18" charset="0"/>
                <a:cs typeface="Times New Roman" panose="02020603050405020304" pitchFamily="18" charset="0"/>
              </a:rPr>
              <a:t>:</a:t>
            </a:r>
            <a:r>
              <a:rPr lang="en-US" sz="2600" dirty="0">
                <a:latin typeface="Times New Roman" panose="02020603050405020304" pitchFamily="18" charset="0"/>
                <a:cs typeface="Times New Roman" panose="02020603050405020304" pitchFamily="18" charset="0"/>
              </a:rPr>
              <a:t> Different elements need to be connected to each other, especially if many different people in an organization use the same information system</a:t>
            </a:r>
            <a:r>
              <a:rPr lang="en-US" sz="2600" dirty="0" smtClean="0">
                <a:latin typeface="Times New Roman" panose="02020603050405020304" pitchFamily="18" charset="0"/>
                <a:cs typeface="Times New Roman" panose="02020603050405020304" pitchFamily="18" charset="0"/>
              </a:rPr>
              <a:t>.</a:t>
            </a:r>
            <a:r>
              <a:rPr lang="cs-CZ" sz="2600" dirty="0" smtClean="0">
                <a:latin typeface="Times New Roman" panose="02020603050405020304" pitchFamily="18" charset="0"/>
                <a:cs typeface="Times New Roman" panose="02020603050405020304" pitchFamily="18" charset="0"/>
              </a:rPr>
              <a:t>*</a:t>
            </a:r>
            <a:endParaRPr lang="en-US" sz="2600" dirty="0">
              <a:latin typeface="Times New Roman" panose="02020603050405020304" pitchFamily="18" charset="0"/>
              <a:cs typeface="Times New Roman" panose="02020603050405020304" pitchFamily="18" charset="0"/>
            </a:endParaRPr>
          </a:p>
          <a:p>
            <a:pPr algn="just">
              <a:spcBef>
                <a:spcPts val="0"/>
              </a:spcBef>
            </a:pPr>
            <a:r>
              <a:rPr lang="en-US" sz="2600" b="1" dirty="0" smtClean="0">
                <a:latin typeface="Times New Roman" panose="02020603050405020304" pitchFamily="18" charset="0"/>
                <a:cs typeface="Times New Roman" panose="02020603050405020304" pitchFamily="18" charset="0"/>
              </a:rPr>
              <a:t>Procedures</a:t>
            </a:r>
            <a:r>
              <a:rPr lang="en-US" sz="2600" b="1" dirty="0">
                <a:latin typeface="Times New Roman" panose="02020603050405020304" pitchFamily="18" charset="0"/>
                <a:cs typeface="Times New Roman" panose="02020603050405020304" pitchFamily="18" charset="0"/>
              </a:rPr>
              <a:t>:</a:t>
            </a:r>
            <a:r>
              <a:rPr lang="en-US" sz="2600" dirty="0">
                <a:latin typeface="Times New Roman" panose="02020603050405020304" pitchFamily="18" charset="0"/>
                <a:cs typeface="Times New Roman" panose="02020603050405020304" pitchFamily="18" charset="0"/>
              </a:rPr>
              <a:t> These describe how specific data are processed and analyzed in order to get the answers for which the information system is designed</a:t>
            </a:r>
            <a:r>
              <a:rPr lang="en-US" sz="2600" dirty="0" smtClean="0">
                <a:latin typeface="Times New Roman" panose="02020603050405020304" pitchFamily="18" charset="0"/>
                <a:cs typeface="Times New Roman" panose="02020603050405020304" pitchFamily="18" charset="0"/>
              </a:rPr>
              <a:t>.</a:t>
            </a:r>
            <a:r>
              <a:rPr lang="cs-CZ" sz="2600" dirty="0" smtClean="0">
                <a:latin typeface="Times New Roman" panose="02020603050405020304" pitchFamily="18" charset="0"/>
                <a:cs typeface="Times New Roman" panose="02020603050405020304" pitchFamily="18" charset="0"/>
              </a:rPr>
              <a:t>*</a:t>
            </a:r>
          </a:p>
          <a:p>
            <a:pPr algn="just">
              <a:spcBef>
                <a:spcPts val="0"/>
              </a:spcBef>
            </a:pPr>
            <a:r>
              <a:rPr lang="en-US" sz="2600" b="1" dirty="0">
                <a:latin typeface="Times New Roman" panose="02020603050405020304" pitchFamily="18" charset="0"/>
                <a:cs typeface="Times New Roman" panose="02020603050405020304" pitchFamily="18" charset="0"/>
              </a:rPr>
              <a:t>Feedback:</a:t>
            </a:r>
            <a:r>
              <a:rPr lang="en-US" sz="2600" dirty="0">
                <a:latin typeface="Times New Roman" panose="02020603050405020304" pitchFamily="18" charset="0"/>
                <a:cs typeface="Times New Roman" panose="02020603050405020304" pitchFamily="18" charset="0"/>
              </a:rPr>
              <a:t> it is another component of the IS, that defines that an IS may be provided with a feedback (Although this component isn't necessary to function</a:t>
            </a:r>
            <a:r>
              <a:rPr lang="en-US" sz="2600" dirty="0" smtClean="0">
                <a:latin typeface="Times New Roman" panose="02020603050405020304" pitchFamily="18" charset="0"/>
                <a:cs typeface="Times New Roman" panose="02020603050405020304" pitchFamily="18" charset="0"/>
              </a:rPr>
              <a:t>).</a:t>
            </a:r>
            <a:r>
              <a:rPr lang="cs-CZ" sz="2600" dirty="0" smtClean="0">
                <a:latin typeface="Times New Roman" panose="02020603050405020304" pitchFamily="18" charset="0"/>
                <a:cs typeface="Times New Roman" panose="02020603050405020304" pitchFamily="18" charset="0"/>
              </a:rPr>
              <a:t>**</a:t>
            </a:r>
            <a:endParaRPr lang="en-US" sz="26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5"/>
            <a:ext cx="10722634" cy="646331"/>
          </a:xfrm>
          <a:prstGeom prst="rect">
            <a:avLst/>
          </a:prstGeom>
          <a:noFill/>
        </p:spPr>
        <p:txBody>
          <a:bodyPr wrap="square" rtlCol="0">
            <a:spAutoFit/>
          </a:bodyPr>
          <a:lstStyle/>
          <a:p>
            <a:r>
              <a:rPr lang="cs-CZ" dirty="0"/>
              <a:t>*https://</a:t>
            </a:r>
            <a:r>
              <a:rPr lang="cs-CZ" dirty="0" smtClean="0"/>
              <a:t>study.com/academy/lesson/what-are-information-systems-definition-types-quiz.html</a:t>
            </a:r>
          </a:p>
          <a:p>
            <a:r>
              <a:rPr lang="cs-CZ" dirty="0"/>
              <a:t>**https://en.wikipedia.org/wiki/Information_system</a:t>
            </a:r>
            <a:endParaRPr lang="cs-CZ" dirty="0" smtClean="0"/>
          </a:p>
        </p:txBody>
      </p:sp>
    </p:spTree>
    <p:extLst>
      <p:ext uri="{BB962C8B-B14F-4D97-AF65-F5344CB8AC3E}">
        <p14:creationId xmlns:p14="http://schemas.microsoft.com/office/powerpoint/2010/main" val="3721292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455340"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Information system - types</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569343" y="6271404"/>
            <a:ext cx="8747185" cy="369332"/>
          </a:xfrm>
          <a:prstGeom prst="rect">
            <a:avLst/>
          </a:prstGeom>
          <a:noFill/>
        </p:spPr>
        <p:txBody>
          <a:bodyPr wrap="square" rtlCol="0">
            <a:spAutoFit/>
          </a:bodyPr>
          <a:lstStyle/>
          <a:p>
            <a:r>
              <a:rPr lang="cs-CZ" dirty="0"/>
              <a:t>* http://www.uh.edu/~mrana/try.htm</a:t>
            </a:r>
            <a:endParaRPr lang="cs-CZ" dirty="0" smtClean="0"/>
          </a:p>
        </p:txBody>
      </p:sp>
      <p:pic>
        <p:nvPicPr>
          <p:cNvPr id="7" name="Obrázek 6"/>
          <p:cNvPicPr>
            <a:picLocks noChangeAspect="1"/>
          </p:cNvPicPr>
          <p:nvPr/>
        </p:nvPicPr>
        <p:blipFill>
          <a:blip r:embed="rId3"/>
          <a:stretch>
            <a:fillRect/>
          </a:stretch>
        </p:blipFill>
        <p:spPr>
          <a:xfrm>
            <a:off x="1179856" y="1009407"/>
            <a:ext cx="8015902" cy="5272491"/>
          </a:xfrm>
          <a:prstGeom prst="rect">
            <a:avLst/>
          </a:prstGeom>
        </p:spPr>
      </p:pic>
    </p:spTree>
    <p:extLst>
      <p:ext uri="{BB962C8B-B14F-4D97-AF65-F5344CB8AC3E}">
        <p14:creationId xmlns:p14="http://schemas.microsoft.com/office/powerpoint/2010/main" val="1042691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455340"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Information system - types</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569343" y="6271404"/>
            <a:ext cx="8747185" cy="369332"/>
          </a:xfrm>
          <a:prstGeom prst="rect">
            <a:avLst/>
          </a:prstGeom>
          <a:noFill/>
        </p:spPr>
        <p:txBody>
          <a:bodyPr wrap="square" rtlCol="0">
            <a:spAutoFit/>
          </a:bodyPr>
          <a:lstStyle/>
          <a:p>
            <a:r>
              <a:rPr lang="cs-CZ" dirty="0"/>
              <a:t>*https://en.wikipedia.org/wiki/Information_system</a:t>
            </a:r>
            <a:endParaRPr lang="cs-CZ" dirty="0" smtClean="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9725" y="958240"/>
            <a:ext cx="7226420" cy="5313164"/>
          </a:xfrm>
          <a:prstGeom prst="rect">
            <a:avLst/>
          </a:prstGeom>
        </p:spPr>
      </p:pic>
    </p:spTree>
    <p:extLst>
      <p:ext uri="{BB962C8B-B14F-4D97-AF65-F5344CB8AC3E}">
        <p14:creationId xmlns:p14="http://schemas.microsoft.com/office/powerpoint/2010/main" val="3265080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455340"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Information system - types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60769"/>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a:latin typeface="Times New Roman" panose="02020603050405020304" pitchFamily="18" charset="0"/>
                <a:cs typeface="Times New Roman" panose="02020603050405020304" pitchFamily="18" charset="0"/>
              </a:rPr>
              <a:t>Executive Information System (</a:t>
            </a:r>
            <a:r>
              <a:rPr lang="en-US" dirty="0" smtClean="0">
                <a:latin typeface="Times New Roman" panose="02020603050405020304" pitchFamily="18" charset="0"/>
                <a:cs typeface="Times New Roman" panose="02020603050405020304" pitchFamily="18" charset="0"/>
              </a:rPr>
              <a:t>EIS)</a:t>
            </a:r>
            <a:r>
              <a:rPr lang="cs-CZ" dirty="0" smtClean="0">
                <a:latin typeface="Times New Roman" panose="02020603050405020304" pitchFamily="18" charset="0"/>
                <a:cs typeface="Times New Roman" panose="02020603050405020304" pitchFamily="18" charset="0"/>
              </a:rPr>
              <a:t>*</a:t>
            </a: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Senior </a:t>
            </a:r>
            <a:r>
              <a:rPr lang="en-US" dirty="0">
                <a:latin typeface="Times New Roman" panose="02020603050405020304" pitchFamily="18" charset="0"/>
                <a:cs typeface="Times New Roman" panose="02020603050405020304" pitchFamily="18" charset="0"/>
              </a:rPr>
              <a:t>management use an EIS to make decisions that affect the entire organization. Executives need high-level data with the ability to drill down as necessary. </a:t>
            </a:r>
          </a:p>
          <a:p>
            <a:pPr algn="just">
              <a:spcBef>
                <a:spcPts val="600"/>
              </a:spcBef>
              <a:spcAft>
                <a:spcPts val="600"/>
              </a:spcAft>
            </a:pPr>
            <a:r>
              <a:rPr lang="en-US" dirty="0">
                <a:latin typeface="Times New Roman" panose="02020603050405020304" pitchFamily="18" charset="0"/>
                <a:cs typeface="Times New Roman" panose="02020603050405020304" pitchFamily="18" charset="0"/>
              </a:rPr>
              <a:t>Marketing Information System (</a:t>
            </a:r>
            <a:r>
              <a:rPr lang="en-US" dirty="0" err="1" smtClean="0">
                <a:latin typeface="Times New Roman" panose="02020603050405020304" pitchFamily="18" charset="0"/>
                <a:cs typeface="Times New Roman" panose="02020603050405020304" pitchFamily="18" charset="0"/>
              </a:rPr>
              <a:t>MkIS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Marketing </a:t>
            </a:r>
            <a:r>
              <a:rPr lang="en-US" dirty="0">
                <a:latin typeface="Times New Roman" panose="02020603050405020304" pitchFamily="18" charset="0"/>
                <a:cs typeface="Times New Roman" panose="02020603050405020304" pitchFamily="18" charset="0"/>
              </a:rPr>
              <a:t>teams use </a:t>
            </a:r>
            <a:r>
              <a:rPr lang="en-US" dirty="0" err="1">
                <a:latin typeface="Times New Roman" panose="02020603050405020304" pitchFamily="18" charset="0"/>
                <a:cs typeface="Times New Roman" panose="02020603050405020304" pitchFamily="18" charset="0"/>
              </a:rPr>
              <a:t>MkIS</a:t>
            </a:r>
            <a:r>
              <a:rPr lang="en-US" dirty="0">
                <a:latin typeface="Times New Roman" panose="02020603050405020304" pitchFamily="18" charset="0"/>
                <a:cs typeface="Times New Roman" panose="02020603050405020304" pitchFamily="18" charset="0"/>
              </a:rPr>
              <a:t> to report on the effectiveness of past and current campaigns and use the lessons learned to plan future campaigns</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a:latin typeface="Times New Roman" panose="02020603050405020304" pitchFamily="18" charset="0"/>
                <a:cs typeface="Times New Roman" panose="02020603050405020304" pitchFamily="18" charset="0"/>
              </a:rPr>
              <a:t>Business Intelligence System (</a:t>
            </a:r>
            <a:r>
              <a:rPr lang="en-US" dirty="0" smtClean="0">
                <a:latin typeface="Times New Roman" panose="02020603050405020304" pitchFamily="18" charset="0"/>
                <a:cs typeface="Times New Roman" panose="02020603050405020304" pitchFamily="18" charset="0"/>
              </a:rPr>
              <a:t>BIS)</a:t>
            </a:r>
            <a:r>
              <a:rPr lang="cs-CZ" dirty="0" smtClean="0">
                <a:latin typeface="Times New Roman" panose="02020603050405020304" pitchFamily="18" charset="0"/>
                <a:cs typeface="Times New Roman" panose="02020603050405020304" pitchFamily="18" charset="0"/>
              </a:rPr>
              <a:t>*</a:t>
            </a: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Operations </a:t>
            </a:r>
            <a:r>
              <a:rPr lang="en-US" dirty="0">
                <a:latin typeface="Times New Roman" panose="02020603050405020304" pitchFamily="18" charset="0"/>
                <a:cs typeface="Times New Roman" panose="02020603050405020304" pitchFamily="18" charset="0"/>
              </a:rPr>
              <a:t>use a BIS to make business decisions based on the collection, integration, and analysis of the collected data and information. This system is similar to EIS, but both lower level managers and executives use it. </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8747185" cy="369332"/>
          </a:xfrm>
          <a:prstGeom prst="rect">
            <a:avLst/>
          </a:prstGeom>
          <a:noFill/>
        </p:spPr>
        <p:txBody>
          <a:bodyPr wrap="square" rtlCol="0">
            <a:spAutoFit/>
          </a:bodyPr>
          <a:lstStyle/>
          <a:p>
            <a:r>
              <a:rPr lang="cs-CZ" dirty="0"/>
              <a:t>*https://www.smartsheet.com/management-information-systems</a:t>
            </a:r>
            <a:endParaRPr lang="cs-CZ" dirty="0" smtClean="0"/>
          </a:p>
        </p:txBody>
      </p:sp>
    </p:spTree>
    <p:extLst>
      <p:ext uri="{BB962C8B-B14F-4D97-AF65-F5344CB8AC3E}">
        <p14:creationId xmlns:p14="http://schemas.microsoft.com/office/powerpoint/2010/main" val="1223940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455340" cy="646331"/>
          </a:xfrm>
          <a:prstGeom prst="rect">
            <a:avLst/>
          </a:prstGeom>
        </p:spPr>
        <p:txBody>
          <a:bodyPr wrap="none">
            <a:spAutoFit/>
          </a:bodyPr>
          <a:lstStyle/>
          <a:p>
            <a:pPr lvl="0">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Information </a:t>
            </a:r>
            <a:r>
              <a:rPr lang="en-GB" sz="3600" b="1" kern="0" dirty="0">
                <a:solidFill>
                  <a:srgbClr val="307871"/>
                </a:solidFill>
                <a:latin typeface="Times New Roman"/>
              </a:rPr>
              <a:t>system - types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60769"/>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a:latin typeface="Times New Roman" panose="02020603050405020304" pitchFamily="18" charset="0"/>
                <a:cs typeface="Times New Roman" panose="02020603050405020304" pitchFamily="18" charset="0"/>
              </a:rPr>
              <a:t>Customer Relationship Management System (</a:t>
            </a:r>
            <a:r>
              <a:rPr lang="en-US" dirty="0" smtClean="0">
                <a:latin typeface="Times New Roman" panose="02020603050405020304" pitchFamily="18" charset="0"/>
                <a:cs typeface="Times New Roman" panose="02020603050405020304" pitchFamily="18" charset="0"/>
              </a:rPr>
              <a:t>CRM)</a:t>
            </a:r>
            <a:r>
              <a:rPr lang="cs-CZ" dirty="0" smtClean="0">
                <a:latin typeface="Times New Roman" panose="02020603050405020304" pitchFamily="18" charset="0"/>
                <a:cs typeface="Times New Roman" panose="02020603050405020304" pitchFamily="18" charset="0"/>
              </a:rPr>
              <a:t>*</a:t>
            </a: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CRM system stores key information about customers, including previous sales, contact information, and sales opportunities. Marketing, customer service, sales, and business development teams often use CRM.</a:t>
            </a:r>
          </a:p>
          <a:p>
            <a:pPr algn="just">
              <a:spcBef>
                <a:spcPts val="600"/>
              </a:spcBef>
              <a:spcAft>
                <a:spcPts val="600"/>
              </a:spcAft>
            </a:pPr>
            <a:r>
              <a:rPr lang="en-US" dirty="0">
                <a:latin typeface="Times New Roman" panose="02020603050405020304" pitchFamily="18" charset="0"/>
                <a:cs typeface="Times New Roman" panose="02020603050405020304" pitchFamily="18" charset="0"/>
              </a:rPr>
              <a:t>Sales Force Automation System (</a:t>
            </a:r>
            <a:r>
              <a:rPr lang="en-US" dirty="0" smtClean="0">
                <a:latin typeface="Times New Roman" panose="02020603050405020304" pitchFamily="18" charset="0"/>
                <a:cs typeface="Times New Roman" panose="02020603050405020304" pitchFamily="18" charset="0"/>
              </a:rPr>
              <a:t>SFA)</a:t>
            </a:r>
            <a:r>
              <a:rPr lang="cs-CZ" dirty="0" smtClean="0">
                <a:latin typeface="Times New Roman" panose="02020603050405020304" pitchFamily="18" charset="0"/>
                <a:cs typeface="Times New Roman" panose="02020603050405020304" pitchFamily="18" charset="0"/>
              </a:rPr>
              <a:t>*</a:t>
            </a: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specialized component of a CRM system that automates many tasks that a sales team performs. It can include contact management, lead tracking and generation, and order management</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266700" indent="-266700" algn="just">
              <a:spcBef>
                <a:spcPts val="600"/>
              </a:spcBef>
              <a:spcAft>
                <a:spcPts val="600"/>
              </a:spcAft>
            </a:pPr>
            <a:r>
              <a:rPr lang="en-US" dirty="0">
                <a:latin typeface="Times New Roman" panose="02020603050405020304" pitchFamily="18" charset="0"/>
                <a:cs typeface="Times New Roman" panose="02020603050405020304" pitchFamily="18" charset="0"/>
              </a:rPr>
              <a:t>Knowledge Management System (</a:t>
            </a:r>
            <a:r>
              <a:rPr lang="en-US" dirty="0" smtClean="0">
                <a:latin typeface="Times New Roman" panose="02020603050405020304" pitchFamily="18" charset="0"/>
                <a:cs typeface="Times New Roman" panose="02020603050405020304" pitchFamily="18" charset="0"/>
              </a:rPr>
              <a:t>KMS)</a:t>
            </a:r>
            <a:r>
              <a:rPr lang="cs-CZ" dirty="0" smtClean="0">
                <a:latin typeface="Times New Roman" panose="02020603050405020304" pitchFamily="18" charset="0"/>
                <a:cs typeface="Times New Roman" panose="02020603050405020304" pitchFamily="18" charset="0"/>
              </a:rPr>
              <a:t>*</a:t>
            </a: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Customer </a:t>
            </a:r>
            <a:r>
              <a:rPr lang="en-US" dirty="0">
                <a:latin typeface="Times New Roman" panose="02020603050405020304" pitchFamily="18" charset="0"/>
                <a:cs typeface="Times New Roman" panose="02020603050405020304" pitchFamily="18" charset="0"/>
              </a:rPr>
              <a:t>service can use a KM system to answer questions and troubleshoot problems. </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8747185" cy="369332"/>
          </a:xfrm>
          <a:prstGeom prst="rect">
            <a:avLst/>
          </a:prstGeom>
          <a:noFill/>
        </p:spPr>
        <p:txBody>
          <a:bodyPr wrap="square" rtlCol="0">
            <a:spAutoFit/>
          </a:bodyPr>
          <a:lstStyle/>
          <a:p>
            <a:r>
              <a:rPr lang="cs-CZ" dirty="0"/>
              <a:t>*https://www.smartsheet.com/management-information-systems</a:t>
            </a:r>
            <a:endParaRPr lang="cs-CZ" dirty="0" smtClean="0"/>
          </a:p>
        </p:txBody>
      </p:sp>
    </p:spTree>
    <p:extLst>
      <p:ext uri="{BB962C8B-B14F-4D97-AF65-F5344CB8AC3E}">
        <p14:creationId xmlns:p14="http://schemas.microsoft.com/office/powerpoint/2010/main" val="1801969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455340" cy="646331"/>
          </a:xfrm>
          <a:prstGeom prst="rect">
            <a:avLst/>
          </a:prstGeom>
        </p:spPr>
        <p:txBody>
          <a:bodyPr wrap="none">
            <a:spAutoFit/>
          </a:bodyPr>
          <a:lstStyle/>
          <a:p>
            <a:pPr lvl="0">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Information </a:t>
            </a:r>
            <a:r>
              <a:rPr lang="en-GB" sz="3600" b="1" kern="0" dirty="0">
                <a:solidFill>
                  <a:srgbClr val="307871"/>
                </a:solidFill>
                <a:latin typeface="Times New Roman"/>
              </a:rPr>
              <a:t>system - types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60769"/>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a:latin typeface="Times New Roman" panose="02020603050405020304" pitchFamily="18" charset="0"/>
                <a:cs typeface="Times New Roman" panose="02020603050405020304" pitchFamily="18" charset="0"/>
              </a:rPr>
              <a:t>Transaction Processing System (</a:t>
            </a:r>
            <a:r>
              <a:rPr lang="en-US" dirty="0" smtClean="0">
                <a:latin typeface="Times New Roman" panose="02020603050405020304" pitchFamily="18" charset="0"/>
                <a:cs typeface="Times New Roman" panose="02020603050405020304" pitchFamily="18" charset="0"/>
              </a:rPr>
              <a:t>TPS)</a:t>
            </a:r>
            <a:r>
              <a:rPr lang="cs-CZ" dirty="0" smtClean="0">
                <a:latin typeface="Times New Roman" panose="02020603050405020304" pitchFamily="18" charset="0"/>
                <a:cs typeface="Times New Roman" panose="02020603050405020304" pitchFamily="18" charset="0"/>
              </a:rPr>
              <a:t>*</a:t>
            </a: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An </a:t>
            </a:r>
            <a:r>
              <a:rPr lang="en-US" dirty="0">
                <a:latin typeface="Times New Roman" panose="02020603050405020304" pitchFamily="18" charset="0"/>
                <a:cs typeface="Times New Roman" panose="02020603050405020304" pitchFamily="18" charset="0"/>
              </a:rPr>
              <a:t>MIS that completes a sale and manages related details. On a basic level, a TPS could be a point of sale (POS) system, or a system that allows a </a:t>
            </a:r>
            <a:r>
              <a:rPr lang="en-US" dirty="0" err="1">
                <a:latin typeface="Times New Roman" panose="02020603050405020304" pitchFamily="18" charset="0"/>
                <a:cs typeface="Times New Roman" panose="02020603050405020304" pitchFamily="18" charset="0"/>
              </a:rPr>
              <a:t>traveller</a:t>
            </a:r>
            <a:r>
              <a:rPr lang="en-US" dirty="0">
                <a:latin typeface="Times New Roman" panose="02020603050405020304" pitchFamily="18" charset="0"/>
                <a:cs typeface="Times New Roman" panose="02020603050405020304" pitchFamily="18" charset="0"/>
              </a:rPr>
              <a:t> to search for a hotel and include room options, such as price range, the type and number of beds, or a swimming pool, and then select and book it. Employees can use the data created to report on usage trends and track sales over time.</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a:latin typeface="Times New Roman" panose="02020603050405020304" pitchFamily="18" charset="0"/>
                <a:cs typeface="Times New Roman" panose="02020603050405020304" pitchFamily="18" charset="0"/>
              </a:rPr>
              <a:t>Financial Accounting System (</a:t>
            </a:r>
            <a:r>
              <a:rPr lang="en-US" dirty="0" smtClean="0">
                <a:latin typeface="Times New Roman" panose="02020603050405020304" pitchFamily="18" charset="0"/>
                <a:cs typeface="Times New Roman" panose="02020603050405020304" pitchFamily="18" charset="0"/>
              </a:rPr>
              <a:t>FAS)</a:t>
            </a:r>
            <a:r>
              <a:rPr lang="cs-CZ" dirty="0" smtClean="0">
                <a:latin typeface="Times New Roman" panose="02020603050405020304" pitchFamily="18" charset="0"/>
                <a:cs typeface="Times New Roman" panose="02020603050405020304" pitchFamily="18" charset="0"/>
              </a:rPr>
              <a:t>*</a:t>
            </a: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MIS is specific to departments dealing with finances and accounting, such as accounts payable (AP) and accounts receivable (AR).</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8747185" cy="369332"/>
          </a:xfrm>
          <a:prstGeom prst="rect">
            <a:avLst/>
          </a:prstGeom>
          <a:noFill/>
        </p:spPr>
        <p:txBody>
          <a:bodyPr wrap="square" rtlCol="0">
            <a:spAutoFit/>
          </a:bodyPr>
          <a:lstStyle/>
          <a:p>
            <a:r>
              <a:rPr lang="cs-CZ" dirty="0"/>
              <a:t>*https://www.smartsheet.com/management-information-systems</a:t>
            </a:r>
            <a:endParaRPr lang="cs-CZ" dirty="0" smtClean="0"/>
          </a:p>
        </p:txBody>
      </p:sp>
    </p:spTree>
    <p:extLst>
      <p:ext uri="{BB962C8B-B14F-4D97-AF65-F5344CB8AC3E}">
        <p14:creationId xmlns:p14="http://schemas.microsoft.com/office/powerpoint/2010/main" val="23884519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6930102" cy="646331"/>
          </a:xfrm>
          <a:prstGeom prst="rect">
            <a:avLst/>
          </a:prstGeom>
        </p:spPr>
        <p:txBody>
          <a:bodyPr wrap="none">
            <a:spAutoFit/>
          </a:bodyPr>
          <a:lstStyle/>
          <a:p>
            <a:pPr lvl="0">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Information </a:t>
            </a:r>
            <a:r>
              <a:rPr lang="en-GB" sz="3600" b="1" kern="0" dirty="0">
                <a:solidFill>
                  <a:srgbClr val="307871"/>
                </a:solidFill>
                <a:latin typeface="Times New Roman"/>
              </a:rPr>
              <a:t>system </a:t>
            </a:r>
            <a:r>
              <a:rPr lang="en-GB" sz="3600" b="1" kern="0" dirty="0" smtClean="0">
                <a:solidFill>
                  <a:srgbClr val="307871"/>
                </a:solidFill>
                <a:latin typeface="Times New Roman"/>
              </a:rPr>
              <a:t>– MIS reports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57257"/>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0"/>
              </a:spcBef>
              <a:spcAft>
                <a:spcPts val="600"/>
              </a:spcAft>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Scheduled</a:t>
            </a:r>
            <a:r>
              <a:rPr lang="cs-CZ" dirty="0" smtClean="0">
                <a:latin typeface="Times New Roman" panose="02020603050405020304" pitchFamily="18" charset="0"/>
                <a:cs typeface="Times New Roman" panose="02020603050405020304" pitchFamily="18" charset="0"/>
              </a:rPr>
              <a:t>*</a:t>
            </a:r>
          </a:p>
          <a:p>
            <a:pPr lvl="1" indent="-419100" algn="just">
              <a:spcBef>
                <a:spcPts val="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Created </a:t>
            </a:r>
            <a:r>
              <a:rPr lang="en-US" dirty="0">
                <a:latin typeface="Times New Roman" panose="02020603050405020304" pitchFamily="18" charset="0"/>
                <a:cs typeface="Times New Roman" panose="02020603050405020304" pitchFamily="18" charset="0"/>
              </a:rPr>
              <a:t>on a regular basis, these reports use rules the requestor has provided to pull and organize the data. Scheduled reports allow businesses to analyze data over time (e.g. an airline can see the percentage of lost luggage by month), location (e.g. a retail chain can compare sales figures from different stores), or other parameters.</a:t>
            </a:r>
          </a:p>
          <a:p>
            <a:pPr algn="just">
              <a:spcBef>
                <a:spcPts val="0"/>
              </a:spcBef>
              <a:spcAft>
                <a:spcPts val="600"/>
              </a:spcAft>
            </a:pPr>
            <a:r>
              <a:rPr lang="en-US" dirty="0" smtClean="0">
                <a:latin typeface="Times New Roman" panose="02020603050405020304" pitchFamily="18" charset="0"/>
                <a:cs typeface="Times New Roman" panose="02020603050405020304" pitchFamily="18" charset="0"/>
              </a:rPr>
              <a:t>Ad-hoc</a:t>
            </a:r>
            <a:r>
              <a:rPr lang="cs-CZ" dirty="0" smtClean="0">
                <a:latin typeface="Times New Roman" panose="02020603050405020304" pitchFamily="18" charset="0"/>
                <a:cs typeface="Times New Roman" panose="02020603050405020304" pitchFamily="18" charset="0"/>
              </a:rPr>
              <a:t>*</a:t>
            </a:r>
          </a:p>
          <a:p>
            <a:pPr lvl="1" indent="-419100" algn="just">
              <a:spcBef>
                <a:spcPts val="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These </a:t>
            </a:r>
            <a:r>
              <a:rPr lang="en-US" dirty="0">
                <a:latin typeface="Times New Roman" panose="02020603050405020304" pitchFamily="18" charset="0"/>
                <a:cs typeface="Times New Roman" panose="02020603050405020304" pitchFamily="18" charset="0"/>
              </a:rPr>
              <a:t>are one-off reports that a user creates to answer a question. If the reports are useful, you can turn ad-hoc reports into scheduled reports. </a:t>
            </a:r>
          </a:p>
          <a:p>
            <a:pPr algn="just">
              <a:spcBef>
                <a:spcPts val="0"/>
              </a:spcBef>
              <a:spcAft>
                <a:spcPts val="600"/>
              </a:spcAft>
            </a:pPr>
            <a:r>
              <a:rPr lang="en-US" dirty="0" smtClean="0">
                <a:latin typeface="Times New Roman" panose="02020603050405020304" pitchFamily="18" charset="0"/>
                <a:cs typeface="Times New Roman" panose="02020603050405020304" pitchFamily="18" charset="0"/>
              </a:rPr>
              <a:t>Real-time</a:t>
            </a:r>
            <a:r>
              <a:rPr lang="cs-CZ" dirty="0" smtClean="0">
                <a:latin typeface="Times New Roman" panose="02020603050405020304" pitchFamily="18" charset="0"/>
                <a:cs typeface="Times New Roman" panose="02020603050405020304" pitchFamily="18" charset="0"/>
              </a:rPr>
              <a:t>*</a:t>
            </a:r>
          </a:p>
          <a:p>
            <a:pPr lvl="1" indent="-419100" algn="just">
              <a:spcBef>
                <a:spcPts val="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type of MIS report allows someone to monitor changes as they occur. For example, a call center manager may see an unexpected spike in call volume, and find a way to increase productivity or send some of the calls elsewhere.</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8747185" cy="369332"/>
          </a:xfrm>
          <a:prstGeom prst="rect">
            <a:avLst/>
          </a:prstGeom>
          <a:noFill/>
        </p:spPr>
        <p:txBody>
          <a:bodyPr wrap="square" rtlCol="0">
            <a:spAutoFit/>
          </a:bodyPr>
          <a:lstStyle/>
          <a:p>
            <a:r>
              <a:rPr lang="cs-CZ" dirty="0"/>
              <a:t>*https://www.smartsheet.com/management-information-systems</a:t>
            </a:r>
            <a:endParaRPr lang="cs-CZ" dirty="0" smtClean="0"/>
          </a:p>
        </p:txBody>
      </p:sp>
    </p:spTree>
    <p:extLst>
      <p:ext uri="{BB962C8B-B14F-4D97-AF65-F5344CB8AC3E}">
        <p14:creationId xmlns:p14="http://schemas.microsoft.com/office/powerpoint/2010/main" val="3513521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044697" cy="646331"/>
          </a:xfrm>
          <a:prstGeom prst="rect">
            <a:avLst/>
          </a:prstGeom>
        </p:spPr>
        <p:txBody>
          <a:bodyPr wrap="none">
            <a:spAutoFit/>
          </a:bodyPr>
          <a:lstStyle/>
          <a:p>
            <a:pPr lvl="0">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Information system</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17639"/>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hlinkClick r:id="rId3"/>
              </a:rPr>
              <a:t>https</a:t>
            </a:r>
            <a:r>
              <a:rPr lang="en-US" dirty="0">
                <a:latin typeface="Times New Roman" panose="02020603050405020304" pitchFamily="18" charset="0"/>
                <a:cs typeface="Times New Roman" panose="02020603050405020304" pitchFamily="18" charset="0"/>
                <a:hlinkClick r:id="rId3"/>
              </a:rPr>
              <a:t>://</a:t>
            </a:r>
            <a:r>
              <a:rPr lang="en-US" dirty="0" smtClean="0">
                <a:latin typeface="Times New Roman" panose="02020603050405020304" pitchFamily="18" charset="0"/>
                <a:cs typeface="Times New Roman" panose="02020603050405020304" pitchFamily="18" charset="0"/>
                <a:hlinkClick r:id="rId3"/>
              </a:rPr>
              <a:t>www.britannica.com/topic/information-system</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4"/>
              </a:rPr>
              <a:t>https://bus206.pressbooks.com/chapter/chapter-1</a:t>
            </a:r>
            <a:r>
              <a:rPr lang="cs-CZ" dirty="0" smtClean="0">
                <a:latin typeface="Times New Roman" panose="02020603050405020304" pitchFamily="18" charset="0"/>
                <a:cs typeface="Times New Roman" panose="02020603050405020304" pitchFamily="18" charset="0"/>
                <a:hlinkClick r:id="rId4"/>
              </a:rPr>
              <a:t>/</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5"/>
              </a:rPr>
              <a:t>https://</a:t>
            </a:r>
            <a:r>
              <a:rPr lang="cs-CZ" dirty="0" smtClean="0">
                <a:latin typeface="Times New Roman" panose="02020603050405020304" pitchFamily="18" charset="0"/>
                <a:cs typeface="Times New Roman" panose="02020603050405020304" pitchFamily="18" charset="0"/>
                <a:hlinkClick r:id="rId5"/>
              </a:rPr>
              <a:t>www.techopedia.com/definition/24142/information-system-is</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6"/>
              </a:rPr>
              <a:t>https://</a:t>
            </a:r>
            <a:r>
              <a:rPr lang="cs-CZ" dirty="0" smtClean="0">
                <a:latin typeface="Times New Roman" panose="02020603050405020304" pitchFamily="18" charset="0"/>
                <a:cs typeface="Times New Roman" panose="02020603050405020304" pitchFamily="18" charset="0"/>
                <a:hlinkClick r:id="rId6"/>
              </a:rPr>
              <a:t>www.guru99.com/mis-definition.html</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7"/>
              </a:rPr>
              <a:t>https://www.geeksforgeeks.org/types-of-information-system</a:t>
            </a:r>
            <a:r>
              <a:rPr lang="cs-CZ" dirty="0" smtClean="0">
                <a:latin typeface="Times New Roman" panose="02020603050405020304" pitchFamily="18" charset="0"/>
                <a:cs typeface="Times New Roman" panose="02020603050405020304" pitchFamily="18" charset="0"/>
                <a:hlinkClick r:id="rId7"/>
              </a:rPr>
              <a:t>/</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8"/>
              </a:rPr>
              <a:t>https://</a:t>
            </a:r>
            <a:r>
              <a:rPr lang="cs-CZ" dirty="0" smtClean="0">
                <a:latin typeface="Times New Roman" panose="02020603050405020304" pitchFamily="18" charset="0"/>
                <a:cs typeface="Times New Roman" panose="02020603050405020304" pitchFamily="18" charset="0"/>
                <a:hlinkClick r:id="rId8"/>
              </a:rPr>
              <a:t>www.managementstudyguide.com/types-of-information-systems.htm</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9"/>
              </a:rPr>
              <a:t>https://www.marketing91.com/types-of-management-information-system</a:t>
            </a:r>
            <a:r>
              <a:rPr lang="cs-CZ" dirty="0" smtClean="0">
                <a:latin typeface="Times New Roman" panose="02020603050405020304" pitchFamily="18" charset="0"/>
                <a:cs typeface="Times New Roman" panose="02020603050405020304" pitchFamily="18" charset="0"/>
                <a:hlinkClick r:id="rId9"/>
              </a:rPr>
              <a:t>/</a:t>
            </a:r>
            <a:endParaRPr lang="cs-CZ" dirty="0" smtClean="0">
              <a:latin typeface="Times New Roman" panose="02020603050405020304" pitchFamily="18" charset="0"/>
              <a:cs typeface="Times New Roman" panose="02020603050405020304" pitchFamily="18" charset="0"/>
            </a:endParaRPr>
          </a:p>
          <a:p>
            <a:pPr algn="just">
              <a:spcBef>
                <a:spcPts val="0"/>
              </a:spcBef>
              <a:spcAft>
                <a:spcPts val="600"/>
              </a:spcAft>
            </a:pPr>
            <a:endParaRPr lang="cs-CZ" dirty="0" smtClean="0">
              <a:latin typeface="Times New Roman" panose="02020603050405020304" pitchFamily="18" charset="0"/>
              <a:cs typeface="Times New Roman" panose="02020603050405020304" pitchFamily="18" charset="0"/>
            </a:endParaRPr>
          </a:p>
          <a:p>
            <a:pPr algn="just">
              <a:spcBef>
                <a:spcPts val="0"/>
              </a:spcBef>
              <a:spcAft>
                <a:spcPts val="600"/>
              </a:spcAft>
            </a:pP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9915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37812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Outline of the lecture</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533953"/>
            <a:ext cx="9767626"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200"/>
              </a:spcAft>
            </a:pPr>
            <a:r>
              <a:rPr lang="en-GB" b="1" dirty="0" smtClean="0">
                <a:latin typeface="Times New Roman" panose="02020603050405020304" pitchFamily="18" charset="0"/>
                <a:cs typeface="Times New Roman" panose="02020603050405020304" pitchFamily="18" charset="0"/>
              </a:rPr>
              <a:t>Information and communication technology (ICT)</a:t>
            </a:r>
          </a:p>
          <a:p>
            <a:pPr>
              <a:spcAft>
                <a:spcPts val="1200"/>
              </a:spcAft>
            </a:pPr>
            <a:r>
              <a:rPr lang="en-GB" b="1" dirty="0" smtClean="0">
                <a:latin typeface="Times New Roman" panose="02020603050405020304" pitchFamily="18" charset="0"/>
                <a:cs typeface="Times New Roman" panose="02020603050405020304" pitchFamily="18" charset="0"/>
              </a:rPr>
              <a:t>Information system</a:t>
            </a:r>
          </a:p>
          <a:p>
            <a:pPr>
              <a:spcAft>
                <a:spcPts val="1200"/>
              </a:spcAft>
            </a:pPr>
            <a:r>
              <a:rPr lang="en-GB" b="1" dirty="0" smtClean="0">
                <a:latin typeface="Times New Roman" panose="02020603050405020304" pitchFamily="18" charset="0"/>
                <a:cs typeface="Times New Roman" panose="02020603050405020304" pitchFamily="18" charset="0"/>
              </a:rPr>
              <a:t>Internet</a:t>
            </a:r>
          </a:p>
          <a:p>
            <a:pPr>
              <a:spcAft>
                <a:spcPts val="1200"/>
              </a:spcAft>
            </a:pPr>
            <a:r>
              <a:rPr lang="en-GB" b="1" dirty="0" smtClean="0">
                <a:latin typeface="Times New Roman" panose="02020603050405020304" pitchFamily="18" charset="0"/>
                <a:cs typeface="Times New Roman" panose="02020603050405020304" pitchFamily="18" charset="0"/>
              </a:rPr>
              <a:t>Intranet</a:t>
            </a:r>
          </a:p>
          <a:p>
            <a:pPr>
              <a:spcAft>
                <a:spcPts val="1200"/>
              </a:spcAft>
            </a:pPr>
            <a:r>
              <a:rPr lang="en-GB" b="1" dirty="0" smtClean="0">
                <a:latin typeface="Times New Roman" panose="02020603050405020304" pitchFamily="18" charset="0"/>
                <a:cs typeface="Times New Roman" panose="02020603050405020304" pitchFamily="18" charset="0"/>
              </a:rPr>
              <a:t>Internet services</a:t>
            </a: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800493" cy="646331"/>
          </a:xfrm>
          <a:prstGeom prst="rect">
            <a:avLst/>
          </a:prstGeom>
        </p:spPr>
        <p:txBody>
          <a:bodyPr wrap="none">
            <a:spAutoFit/>
          </a:bodyPr>
          <a:lstStyle/>
          <a:p>
            <a:pPr lvl="0">
              <a:defRPr/>
            </a:pPr>
            <a:r>
              <a:rPr kumimoji="0" lang="cs-CZ" sz="3600" b="1" i="0" u="none" strike="noStrike" kern="0" cap="none" spc="0" normalizeH="0" baseline="0" dirty="0" smtClean="0">
                <a:ln>
                  <a:noFill/>
                </a:ln>
                <a:solidFill>
                  <a:srgbClr val="307871"/>
                </a:solidFill>
                <a:effectLst/>
                <a:uLnTx/>
                <a:uFillTx/>
                <a:latin typeface="Times New Roman"/>
                <a:ea typeface="+mj-ea"/>
                <a:cs typeface="+mj-cs"/>
              </a:rPr>
              <a:t>Internet</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103899"/>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GB" dirty="0" smtClean="0">
                <a:latin typeface="Times New Roman" panose="02020603050405020304" pitchFamily="18" charset="0"/>
                <a:cs typeface="Times New Roman" panose="02020603050405020304" pitchFamily="18" charset="0"/>
              </a:rPr>
              <a:t>The Internet is a globally connected network system that uses TCP/IP to transmit data via various types of media.*</a:t>
            </a:r>
          </a:p>
          <a:p>
            <a:pPr algn="just">
              <a:spcBef>
                <a:spcPts val="1200"/>
              </a:spcBef>
              <a:spcAft>
                <a:spcPts val="600"/>
              </a:spcAft>
            </a:pPr>
            <a:r>
              <a:rPr lang="en-GB" dirty="0" smtClean="0">
                <a:latin typeface="Times New Roman" panose="02020603050405020304" pitchFamily="18" charset="0"/>
                <a:cs typeface="Times New Roman" panose="02020603050405020304" pitchFamily="18" charset="0"/>
              </a:rPr>
              <a:t>The Internet is a network of global exchanges – including private, public, business, academic and government networks – connected by guided, wireless and </a:t>
            </a:r>
            <a:r>
              <a:rPr lang="en-GB" dirty="0" err="1" smtClean="0">
                <a:latin typeface="Times New Roman" panose="02020603050405020304" pitchFamily="18" charset="0"/>
                <a:cs typeface="Times New Roman" panose="02020603050405020304" pitchFamily="18" charset="0"/>
              </a:rPr>
              <a:t>fiber</a:t>
            </a:r>
            <a:r>
              <a:rPr lang="en-GB" dirty="0" smtClean="0">
                <a:latin typeface="Times New Roman" panose="02020603050405020304" pitchFamily="18" charset="0"/>
                <a:cs typeface="Times New Roman" panose="02020603050405020304" pitchFamily="18" charset="0"/>
              </a:rPr>
              <a:t>-optic technologies.*</a:t>
            </a:r>
          </a:p>
          <a:p>
            <a:pPr algn="just">
              <a:spcBef>
                <a:spcPts val="1200"/>
              </a:spcBef>
              <a:spcAft>
                <a:spcPts val="600"/>
              </a:spcAft>
            </a:pPr>
            <a:r>
              <a:rPr lang="en-GB" dirty="0" smtClean="0">
                <a:latin typeface="Times New Roman" panose="02020603050405020304" pitchFamily="18" charset="0"/>
                <a:cs typeface="Times New Roman" panose="02020603050405020304" pitchFamily="18" charset="0"/>
              </a:rPr>
              <a:t>The terms Internet and World Wide Web are often used interchangeably, but they are not exactly the same thing.*</a:t>
            </a:r>
          </a:p>
          <a:p>
            <a:pPr algn="just">
              <a:spcBef>
                <a:spcPts val="1200"/>
              </a:spcBef>
              <a:spcAft>
                <a:spcPts val="600"/>
              </a:spcAft>
            </a:pPr>
            <a:r>
              <a:rPr lang="en-GB" dirty="0" smtClean="0">
                <a:latin typeface="Times New Roman" panose="02020603050405020304" pitchFamily="18" charset="0"/>
                <a:cs typeface="Times New Roman" panose="02020603050405020304" pitchFamily="18" charset="0"/>
              </a:rPr>
              <a:t>The Internet refers to the global communication system, including hardware and infrastructure, while the web is one of the services communicated over the Internet.*</a:t>
            </a:r>
            <a:endParaRPr lang="en-GB"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8747185" cy="369332"/>
          </a:xfrm>
          <a:prstGeom prst="rect">
            <a:avLst/>
          </a:prstGeom>
          <a:noFill/>
        </p:spPr>
        <p:txBody>
          <a:bodyPr wrap="square" rtlCol="0">
            <a:spAutoFit/>
          </a:bodyPr>
          <a:lstStyle/>
          <a:p>
            <a:r>
              <a:rPr lang="cs-CZ" dirty="0" smtClean="0"/>
              <a:t>*https</a:t>
            </a:r>
            <a:r>
              <a:rPr lang="cs-CZ" dirty="0"/>
              <a:t>://www.techopedia.com/definition/2419/internet</a:t>
            </a:r>
            <a:endParaRPr lang="cs-CZ" dirty="0" smtClean="0"/>
          </a:p>
        </p:txBody>
      </p:sp>
    </p:spTree>
    <p:extLst>
      <p:ext uri="{BB962C8B-B14F-4D97-AF65-F5344CB8AC3E}">
        <p14:creationId xmlns:p14="http://schemas.microsoft.com/office/powerpoint/2010/main" val="23434387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826141" cy="646331"/>
          </a:xfrm>
          <a:prstGeom prst="rect">
            <a:avLst/>
          </a:prstGeom>
        </p:spPr>
        <p:txBody>
          <a:bodyPr wrap="none">
            <a:spAutoFit/>
          </a:bodyPr>
          <a:lstStyle/>
          <a:p>
            <a:pPr lvl="0">
              <a:defRPr/>
            </a:pPr>
            <a:r>
              <a:rPr kumimoji="0" lang="cs-CZ" sz="3600" b="1" i="0" u="none" strike="noStrike" kern="0" cap="none" spc="0" normalizeH="0" baseline="0" dirty="0" smtClean="0">
                <a:ln>
                  <a:noFill/>
                </a:ln>
                <a:solidFill>
                  <a:srgbClr val="307871"/>
                </a:solidFill>
                <a:effectLst/>
                <a:uLnTx/>
                <a:uFillTx/>
                <a:latin typeface="Times New Roman"/>
                <a:ea typeface="+mj-ea"/>
                <a:cs typeface="+mj-cs"/>
              </a:rPr>
              <a:t>Intranet</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57256"/>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a:latin typeface="Times New Roman" panose="02020603050405020304" pitchFamily="18" charset="0"/>
                <a:cs typeface="Times New Roman" panose="02020603050405020304" pitchFamily="18" charset="0"/>
              </a:rPr>
              <a:t>An intranet is a private network contained within an enterprise that is used to securely share company information and computing resources among </a:t>
            </a:r>
            <a:r>
              <a:rPr lang="en-US" dirty="0" smtClean="0">
                <a:latin typeface="Times New Roman" panose="02020603050405020304" pitchFamily="18" charset="0"/>
                <a:cs typeface="Times New Roman" panose="02020603050405020304" pitchFamily="18" charset="0"/>
              </a:rPr>
              <a:t>employees.</a:t>
            </a:r>
            <a:r>
              <a:rPr lang="cs-CZ"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An </a:t>
            </a:r>
            <a:r>
              <a:rPr lang="en-US" dirty="0">
                <a:latin typeface="Times New Roman" panose="02020603050405020304" pitchFamily="18" charset="0"/>
                <a:cs typeface="Times New Roman" panose="02020603050405020304" pitchFamily="18" charset="0"/>
              </a:rPr>
              <a:t>intranet can also be used to facilitate working in groups and teleconferences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Intranets </a:t>
            </a:r>
            <a:r>
              <a:rPr lang="en-US" dirty="0">
                <a:latin typeface="Times New Roman" panose="02020603050405020304" pitchFamily="18" charset="0"/>
                <a:cs typeface="Times New Roman" panose="02020603050405020304" pitchFamily="18" charset="0"/>
              </a:rPr>
              <a:t>increase communication within an organization by allowing employees to easily access important information, links, applications and forms as well as databases that can provide company </a:t>
            </a:r>
            <a:r>
              <a:rPr lang="en-US" dirty="0" smtClean="0">
                <a:latin typeface="Times New Roman" panose="02020603050405020304" pitchFamily="18" charset="0"/>
                <a:cs typeface="Times New Roman" panose="02020603050405020304" pitchFamily="18" charset="0"/>
              </a:rPr>
              <a:t>records.</a:t>
            </a:r>
            <a:r>
              <a:rPr lang="cs-CZ"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Security </a:t>
            </a:r>
            <a:r>
              <a:rPr lang="en-US" dirty="0">
                <a:latin typeface="Times New Roman" panose="02020603050405020304" pitchFamily="18" charset="0"/>
                <a:cs typeface="Times New Roman" panose="02020603050405020304" pitchFamily="18" charset="0"/>
              </a:rPr>
              <a:t>can also be increased within the intranet by establishing a database that maintains all of the usernames of people who are allowed access to the network.</a:t>
            </a:r>
            <a:r>
              <a:rPr lang="en-GB" dirty="0" smtClean="0">
                <a:latin typeface="Times New Roman" panose="02020603050405020304" pitchFamily="18" charset="0"/>
                <a:cs typeface="Times New Roman" panose="02020603050405020304" pitchFamily="18" charset="0"/>
              </a:rPr>
              <a:t>*</a:t>
            </a:r>
          </a:p>
        </p:txBody>
      </p:sp>
      <p:sp>
        <p:nvSpPr>
          <p:cNvPr id="2" name="TextovéPole 1"/>
          <p:cNvSpPr txBox="1"/>
          <p:nvPr/>
        </p:nvSpPr>
        <p:spPr>
          <a:xfrm>
            <a:off x="569343" y="6271404"/>
            <a:ext cx="8747185" cy="369332"/>
          </a:xfrm>
          <a:prstGeom prst="rect">
            <a:avLst/>
          </a:prstGeom>
          <a:noFill/>
        </p:spPr>
        <p:txBody>
          <a:bodyPr wrap="square" rtlCol="0">
            <a:spAutoFit/>
          </a:bodyPr>
          <a:lstStyle/>
          <a:p>
            <a:r>
              <a:rPr lang="cs-CZ" dirty="0"/>
              <a:t>* https://whatis.techtarget.com/definition/intranet</a:t>
            </a:r>
            <a:endParaRPr lang="cs-CZ" dirty="0" smtClean="0"/>
          </a:p>
        </p:txBody>
      </p:sp>
    </p:spTree>
    <p:extLst>
      <p:ext uri="{BB962C8B-B14F-4D97-AF65-F5344CB8AC3E}">
        <p14:creationId xmlns:p14="http://schemas.microsoft.com/office/powerpoint/2010/main" val="3060348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826141" cy="646331"/>
          </a:xfrm>
          <a:prstGeom prst="rect">
            <a:avLst/>
          </a:prstGeom>
        </p:spPr>
        <p:txBody>
          <a:bodyPr wrap="none">
            <a:spAutoFit/>
          </a:bodyPr>
          <a:lstStyle/>
          <a:p>
            <a:pPr lvl="0">
              <a:defRPr/>
            </a:pPr>
            <a:r>
              <a:rPr kumimoji="0" lang="cs-CZ" sz="3600" b="1" i="0" u="none" strike="noStrike" kern="0" cap="none" spc="0" normalizeH="0" baseline="0" dirty="0" smtClean="0">
                <a:ln>
                  <a:noFill/>
                </a:ln>
                <a:solidFill>
                  <a:srgbClr val="307871"/>
                </a:solidFill>
                <a:effectLst/>
                <a:uLnTx/>
                <a:uFillTx/>
                <a:latin typeface="Times New Roman"/>
                <a:ea typeface="+mj-ea"/>
                <a:cs typeface="+mj-cs"/>
              </a:rPr>
              <a:t>Intranet</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879622"/>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0"/>
              </a:spcBef>
              <a:spcAft>
                <a:spcPts val="600"/>
              </a:spcAft>
            </a:pPr>
            <a:r>
              <a:rPr lang="en-US" dirty="0" smtClean="0">
                <a:latin typeface="Times New Roman" panose="02020603050405020304" pitchFamily="18" charset="0"/>
                <a:cs typeface="Times New Roman" panose="02020603050405020304" pitchFamily="18" charset="0"/>
              </a:rPr>
              <a:t>Streamlining </a:t>
            </a:r>
            <a:r>
              <a:rPr lang="en-US" dirty="0">
                <a:latin typeface="Times New Roman" panose="02020603050405020304" pitchFamily="18" charset="0"/>
                <a:cs typeface="Times New Roman" panose="02020603050405020304" pitchFamily="18" charset="0"/>
              </a:rPr>
              <a:t>everyday activities by making repeated tasks more feasible</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0"/>
              </a:spcBef>
              <a:spcAft>
                <a:spcPts val="600"/>
              </a:spcAft>
            </a:pPr>
            <a:r>
              <a:rPr lang="en-US" dirty="0" smtClean="0">
                <a:latin typeface="Times New Roman" panose="02020603050405020304" pitchFamily="18" charset="0"/>
                <a:cs typeface="Times New Roman" panose="02020603050405020304" pitchFamily="18" charset="0"/>
              </a:rPr>
              <a:t>Centralizing </a:t>
            </a:r>
            <a:r>
              <a:rPr lang="en-US" dirty="0">
                <a:latin typeface="Times New Roman" panose="02020603050405020304" pitchFamily="18" charset="0"/>
                <a:cs typeface="Times New Roman" panose="02020603050405020304" pitchFamily="18" charset="0"/>
              </a:rPr>
              <a:t>and managing important information and company data in a single database</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0"/>
              </a:spcBef>
              <a:spcAft>
                <a:spcPts val="600"/>
              </a:spcAft>
            </a:pPr>
            <a:r>
              <a:rPr lang="en-US" dirty="0" smtClean="0">
                <a:latin typeface="Times New Roman" panose="02020603050405020304" pitchFamily="18" charset="0"/>
                <a:cs typeface="Times New Roman" panose="02020603050405020304" pitchFamily="18" charset="0"/>
              </a:rPr>
              <a:t>Making </a:t>
            </a:r>
            <a:r>
              <a:rPr lang="en-US" dirty="0">
                <a:latin typeface="Times New Roman" panose="02020603050405020304" pitchFamily="18" charset="0"/>
                <a:cs typeface="Times New Roman" panose="02020603050405020304" pitchFamily="18" charset="0"/>
              </a:rPr>
              <a:t>collaboration easier since information can be shared across the entire network</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0"/>
              </a:spcBef>
              <a:spcAft>
                <a:spcPts val="600"/>
              </a:spcAft>
            </a:pPr>
            <a:r>
              <a:rPr lang="en-US" dirty="0" smtClean="0">
                <a:latin typeface="Times New Roman" panose="02020603050405020304" pitchFamily="18" charset="0"/>
                <a:cs typeface="Times New Roman" panose="02020603050405020304" pitchFamily="18" charset="0"/>
              </a:rPr>
              <a:t>Providing </a:t>
            </a:r>
            <a:r>
              <a:rPr lang="en-US" dirty="0">
                <a:latin typeface="Times New Roman" panose="02020603050405020304" pitchFamily="18" charset="0"/>
                <a:cs typeface="Times New Roman" panose="02020603050405020304" pitchFamily="18" charset="0"/>
              </a:rPr>
              <a:t>personalized content to employees based on their role within the company</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0"/>
              </a:spcBef>
              <a:spcAft>
                <a:spcPts val="600"/>
              </a:spcAft>
            </a:pPr>
            <a:r>
              <a:rPr lang="en-US" dirty="0" smtClean="0">
                <a:latin typeface="Times New Roman" panose="02020603050405020304" pitchFamily="18" charset="0"/>
                <a:cs typeface="Times New Roman" panose="02020603050405020304" pitchFamily="18" charset="0"/>
              </a:rPr>
              <a:t>Improving </a:t>
            </a:r>
            <a:r>
              <a:rPr lang="en-US" dirty="0">
                <a:latin typeface="Times New Roman" panose="02020603050405020304" pitchFamily="18" charset="0"/>
                <a:cs typeface="Times New Roman" panose="02020603050405020304" pitchFamily="18" charset="0"/>
              </a:rPr>
              <a:t>internal communication by making employee directories, company news and organization charts readily available</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0"/>
              </a:spcBef>
              <a:spcAft>
                <a:spcPts val="600"/>
              </a:spcAft>
            </a:pPr>
            <a:r>
              <a:rPr lang="en-US" dirty="0" smtClean="0">
                <a:latin typeface="Times New Roman" panose="02020603050405020304" pitchFamily="18" charset="0"/>
                <a:cs typeface="Times New Roman" panose="02020603050405020304" pitchFamily="18" charset="0"/>
              </a:rPr>
              <a:t>Providing </a:t>
            </a:r>
            <a:r>
              <a:rPr lang="en-US" dirty="0">
                <a:latin typeface="Times New Roman" panose="02020603050405020304" pitchFamily="18" charset="0"/>
                <a:cs typeface="Times New Roman" panose="02020603050405020304" pitchFamily="18" charset="0"/>
              </a:rPr>
              <a:t>fast and easy access to information about company policies, benefits and updates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endParaRPr lang="en-GB"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8747185" cy="369332"/>
          </a:xfrm>
          <a:prstGeom prst="rect">
            <a:avLst/>
          </a:prstGeom>
          <a:noFill/>
        </p:spPr>
        <p:txBody>
          <a:bodyPr wrap="square" rtlCol="0">
            <a:spAutoFit/>
          </a:bodyPr>
          <a:lstStyle/>
          <a:p>
            <a:r>
              <a:rPr lang="cs-CZ" dirty="0" smtClean="0"/>
              <a:t>*https</a:t>
            </a:r>
            <a:r>
              <a:rPr lang="cs-CZ" dirty="0"/>
              <a:t>://whatis.techtarget.com/definition/intranet</a:t>
            </a:r>
            <a:endParaRPr lang="cs-CZ" dirty="0" smtClean="0"/>
          </a:p>
        </p:txBody>
      </p:sp>
    </p:spTree>
    <p:extLst>
      <p:ext uri="{BB962C8B-B14F-4D97-AF65-F5344CB8AC3E}">
        <p14:creationId xmlns:p14="http://schemas.microsoft.com/office/powerpoint/2010/main" val="8362852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454792" cy="646331"/>
          </a:xfrm>
          <a:prstGeom prst="rect">
            <a:avLst/>
          </a:prstGeom>
        </p:spPr>
        <p:txBody>
          <a:bodyPr wrap="none">
            <a:spAutoFit/>
          </a:bodyPr>
          <a:lstStyle/>
          <a:p>
            <a:pPr lvl="0">
              <a:defRPr/>
            </a:pPr>
            <a:r>
              <a:rPr kumimoji="0" lang="cs-CZ" sz="3600" b="1" i="0" u="none" strike="noStrike" kern="0" cap="none" spc="0" normalizeH="0" baseline="0" dirty="0" smtClean="0">
                <a:ln>
                  <a:noFill/>
                </a:ln>
                <a:solidFill>
                  <a:srgbClr val="307871"/>
                </a:solidFill>
                <a:effectLst/>
                <a:uLnTx/>
                <a:uFillTx/>
                <a:latin typeface="Times New Roman"/>
                <a:ea typeface="+mj-ea"/>
                <a:cs typeface="+mj-cs"/>
              </a:rPr>
              <a:t>Internet </a:t>
            </a:r>
            <a:r>
              <a:rPr kumimoji="0" lang="en-GB" sz="3600" b="1" i="0" u="none" strike="noStrike" kern="0" cap="none" spc="0" normalizeH="0" baseline="0" dirty="0" smtClean="0">
                <a:ln>
                  <a:noFill/>
                </a:ln>
                <a:solidFill>
                  <a:srgbClr val="307871"/>
                </a:solidFill>
                <a:effectLst/>
                <a:uLnTx/>
                <a:uFillTx/>
                <a:latin typeface="Times New Roman"/>
                <a:ea typeface="+mj-ea"/>
                <a:cs typeface="+mj-cs"/>
              </a:rPr>
              <a:t>services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43517"/>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a:latin typeface="Times New Roman" panose="02020603050405020304" pitchFamily="18" charset="0"/>
                <a:cs typeface="Times New Roman" panose="02020603050405020304" pitchFamily="18" charset="0"/>
              </a:rPr>
              <a:t>The </a:t>
            </a:r>
            <a:r>
              <a:rPr lang="en-US" dirty="0" smtClean="0">
                <a:latin typeface="Times New Roman" panose="02020603050405020304" pitchFamily="18" charset="0"/>
                <a:cs typeface="Times New Roman" panose="02020603050405020304" pitchFamily="18" charset="0"/>
              </a:rPr>
              <a:t>Internet </a:t>
            </a:r>
            <a:r>
              <a:rPr lang="en-US" dirty="0">
                <a:latin typeface="Times New Roman" panose="02020603050405020304" pitchFamily="18" charset="0"/>
                <a:cs typeface="Times New Roman" panose="02020603050405020304" pitchFamily="18" charset="0"/>
              </a:rPr>
              <a:t>can be used to:</a:t>
            </a:r>
          </a:p>
          <a:p>
            <a:pPr lvl="1" algn="just">
              <a:spcBef>
                <a:spcPts val="600"/>
              </a:spcBef>
            </a:pPr>
            <a:r>
              <a:rPr lang="en-US" dirty="0" smtClean="0">
                <a:latin typeface="Times New Roman" panose="02020603050405020304" pitchFamily="18" charset="0"/>
                <a:cs typeface="Times New Roman" panose="02020603050405020304" pitchFamily="18" charset="0"/>
              </a:rPr>
              <a:t>access a huge 'library' of information from the millions of websites around the world that make up the World Wide Web</a:t>
            </a:r>
            <a:r>
              <a:rPr lang="en-GB"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lvl="1" algn="just">
              <a:spcBef>
                <a:spcPts val="600"/>
              </a:spcBef>
            </a:pPr>
            <a:r>
              <a:rPr lang="en-US" dirty="0" smtClean="0">
                <a:latin typeface="Times New Roman" panose="02020603050405020304" pitchFamily="18" charset="0"/>
                <a:cs typeface="Times New Roman" panose="02020603050405020304" pitchFamily="18" charset="0"/>
              </a:rPr>
              <a:t>send and receive email messages;</a:t>
            </a:r>
          </a:p>
          <a:p>
            <a:pPr lvl="1" algn="just">
              <a:spcBef>
                <a:spcPts val="600"/>
              </a:spcBef>
            </a:pPr>
            <a:r>
              <a:rPr lang="en-US" dirty="0" smtClean="0">
                <a:latin typeface="Times New Roman" panose="02020603050405020304" pitchFamily="18" charset="0"/>
                <a:cs typeface="Times New Roman" panose="02020603050405020304" pitchFamily="18" charset="0"/>
              </a:rPr>
              <a:t>share photographs and video clips with your friends and family;</a:t>
            </a:r>
          </a:p>
          <a:p>
            <a:pPr lvl="1" algn="just">
              <a:spcBef>
                <a:spcPts val="600"/>
              </a:spcBef>
            </a:pPr>
            <a:r>
              <a:rPr lang="en-US" dirty="0" smtClean="0">
                <a:latin typeface="Times New Roman" panose="02020603050405020304" pitchFamily="18" charset="0"/>
                <a:cs typeface="Times New Roman" panose="02020603050405020304" pitchFamily="18" charset="0"/>
              </a:rPr>
              <a:t>buy goods and services (and often save money!);</a:t>
            </a:r>
          </a:p>
          <a:p>
            <a:pPr lvl="1" algn="just">
              <a:spcBef>
                <a:spcPts val="600"/>
              </a:spcBef>
            </a:pPr>
            <a:r>
              <a:rPr lang="en-US" dirty="0" smtClean="0">
                <a:latin typeface="Times New Roman" panose="02020603050405020304" pitchFamily="18" charset="0"/>
                <a:cs typeface="Times New Roman" panose="02020603050405020304" pitchFamily="18" charset="0"/>
              </a:rPr>
              <a:t>carry out online banking;</a:t>
            </a:r>
          </a:p>
          <a:p>
            <a:pPr lvl="1" algn="just">
              <a:spcBef>
                <a:spcPts val="600"/>
              </a:spcBef>
            </a:pPr>
            <a:r>
              <a:rPr lang="en-US" dirty="0" smtClean="0">
                <a:latin typeface="Times New Roman" panose="02020603050405020304" pitchFamily="18" charset="0"/>
                <a:cs typeface="Times New Roman" panose="02020603050405020304" pitchFamily="18" charset="0"/>
              </a:rPr>
              <a:t>use Skype to make free phone calls to other computer users;</a:t>
            </a:r>
          </a:p>
          <a:p>
            <a:pPr lvl="1" algn="just">
              <a:spcBef>
                <a:spcPts val="600"/>
              </a:spcBef>
            </a:pPr>
            <a:r>
              <a:rPr lang="en-US" dirty="0" smtClean="0">
                <a:latin typeface="Times New Roman" panose="02020603050405020304" pitchFamily="18" charset="0"/>
                <a:cs typeface="Times New Roman" panose="02020603050405020304" pitchFamily="18" charset="0"/>
              </a:rPr>
              <a:t>play games with other people online;</a:t>
            </a:r>
          </a:p>
          <a:p>
            <a:pPr lvl="1" algn="just">
              <a:spcBef>
                <a:spcPts val="600"/>
              </a:spcBef>
            </a:pPr>
            <a:r>
              <a:rPr lang="en-US" dirty="0" smtClean="0">
                <a:latin typeface="Times New Roman" panose="02020603050405020304" pitchFamily="18" charset="0"/>
                <a:cs typeface="Times New Roman" panose="02020603050405020304" pitchFamily="18" charset="0"/>
              </a:rPr>
              <a:t>catch up on TV and radio </a:t>
            </a:r>
            <a:r>
              <a:rPr lang="en-US" dirty="0" err="1" smtClean="0">
                <a:latin typeface="Times New Roman" panose="02020603050405020304" pitchFamily="18" charset="0"/>
                <a:cs typeface="Times New Roman" panose="02020603050405020304" pitchFamily="18" charset="0"/>
              </a:rPr>
              <a:t>programmes</a:t>
            </a:r>
            <a:r>
              <a:rPr lang="en-US" dirty="0" smtClean="0">
                <a:latin typeface="Times New Roman" panose="02020603050405020304" pitchFamily="18" charset="0"/>
                <a:cs typeface="Times New Roman" panose="02020603050405020304" pitchFamily="18" charset="0"/>
              </a:rPr>
              <a:t> that you've missed – or watch them again;</a:t>
            </a:r>
          </a:p>
          <a:p>
            <a:pPr lvl="1" algn="just">
              <a:spcBef>
                <a:spcPts val="600"/>
              </a:spcBef>
            </a:pPr>
            <a:r>
              <a:rPr lang="en-US" dirty="0" smtClean="0">
                <a:latin typeface="Times New Roman" panose="02020603050405020304" pitchFamily="18" charset="0"/>
                <a:cs typeface="Times New Roman" panose="02020603050405020304" pitchFamily="18" charset="0"/>
              </a:rPr>
              <a:t>learn something new with an online course;</a:t>
            </a:r>
          </a:p>
          <a:p>
            <a:pPr lvl="1" algn="just">
              <a:spcBef>
                <a:spcPts val="600"/>
              </a:spcBef>
            </a:pPr>
            <a:r>
              <a:rPr lang="en-US" dirty="0" smtClean="0">
                <a:latin typeface="Times New Roman" panose="02020603050405020304" pitchFamily="18" charset="0"/>
                <a:cs typeface="Times New Roman" panose="02020603050405020304" pitchFamily="18" charset="0"/>
              </a:rPr>
              <a:t>etc…</a:t>
            </a:r>
          </a:p>
        </p:txBody>
      </p:sp>
      <p:sp>
        <p:nvSpPr>
          <p:cNvPr id="2" name="TextovéPole 1"/>
          <p:cNvSpPr txBox="1"/>
          <p:nvPr/>
        </p:nvSpPr>
        <p:spPr>
          <a:xfrm>
            <a:off x="569343" y="6271404"/>
            <a:ext cx="10472468" cy="369332"/>
          </a:xfrm>
          <a:prstGeom prst="rect">
            <a:avLst/>
          </a:prstGeom>
          <a:noFill/>
        </p:spPr>
        <p:txBody>
          <a:bodyPr wrap="square" rtlCol="0">
            <a:spAutoFit/>
          </a:bodyPr>
          <a:lstStyle/>
          <a:p>
            <a:r>
              <a:rPr lang="cs-CZ" dirty="0"/>
              <a:t>*https://www.digitalunite.com/technology-guides/using-internet/connecting-internet/what-internet</a:t>
            </a:r>
            <a:endParaRPr lang="cs-CZ" dirty="0" smtClean="0"/>
          </a:p>
        </p:txBody>
      </p:sp>
    </p:spTree>
    <p:extLst>
      <p:ext uri="{BB962C8B-B14F-4D97-AF65-F5344CB8AC3E}">
        <p14:creationId xmlns:p14="http://schemas.microsoft.com/office/powerpoint/2010/main" val="2316454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454792" cy="646331"/>
          </a:xfrm>
          <a:prstGeom prst="rect">
            <a:avLst/>
          </a:prstGeom>
        </p:spPr>
        <p:txBody>
          <a:bodyPr wrap="none">
            <a:spAutoFit/>
          </a:bodyPr>
          <a:lstStyle/>
          <a:p>
            <a:pPr lvl="0">
              <a:defRPr/>
            </a:pPr>
            <a:r>
              <a:rPr kumimoji="0" lang="cs-CZ" sz="3600" b="1" i="0" u="none" strike="noStrike" kern="0" cap="none" spc="0" normalizeH="0" baseline="0" dirty="0" smtClean="0">
                <a:ln>
                  <a:noFill/>
                </a:ln>
                <a:solidFill>
                  <a:srgbClr val="307871"/>
                </a:solidFill>
                <a:effectLst/>
                <a:uLnTx/>
                <a:uFillTx/>
                <a:latin typeface="Times New Roman"/>
                <a:ea typeface="+mj-ea"/>
                <a:cs typeface="+mj-cs"/>
              </a:rPr>
              <a:t>Internet</a:t>
            </a:r>
            <a:r>
              <a:rPr kumimoji="0" lang="en-GB" sz="3600" b="1" i="0" u="none" strike="noStrike" kern="0" cap="none" spc="0" normalizeH="0" baseline="0" dirty="0" smtClean="0">
                <a:ln>
                  <a:noFill/>
                </a:ln>
                <a:solidFill>
                  <a:srgbClr val="307871"/>
                </a:solidFill>
                <a:effectLst/>
                <a:uLnTx/>
                <a:uFillTx/>
                <a:latin typeface="Times New Roman"/>
                <a:ea typeface="+mj-ea"/>
                <a:cs typeface="+mj-cs"/>
              </a:rPr>
              <a:t> services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103900"/>
            <a:ext cx="9810759" cy="87155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a:latin typeface="Times New Roman" panose="02020603050405020304" pitchFamily="18" charset="0"/>
                <a:cs typeface="Times New Roman" panose="02020603050405020304" pitchFamily="18" charset="0"/>
              </a:rPr>
              <a:t>In addition to browsing the Internet with a browser, the Internet has other services that can also be </a:t>
            </a:r>
            <a:r>
              <a:rPr lang="en-US" dirty="0" smtClean="0">
                <a:latin typeface="Times New Roman" panose="02020603050405020304" pitchFamily="18" charset="0"/>
                <a:cs typeface="Times New Roman" panose="02020603050405020304" pitchFamily="18" charset="0"/>
              </a:rPr>
              <a:t>used</a:t>
            </a:r>
            <a:r>
              <a:rPr lang="cs-CZ" dirty="0" smtClean="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cs-CZ" b="1" dirty="0" smtClean="0">
                <a:latin typeface="Times New Roman" panose="02020603050405020304" pitchFamily="18" charset="0"/>
                <a:cs typeface="Times New Roman" panose="02020603050405020304" pitchFamily="18" charset="0"/>
              </a:rPr>
              <a:t>Chat</a:t>
            </a:r>
            <a:r>
              <a:rPr lang="cs-CZ" dirty="0" smtClean="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is a text-based communication that is live or in real-time. For example, when talking to someone in chat any typed text is received by other participants immediately. In contrast, other text-based communications such as e-mail are modes of correspondence that are not </a:t>
            </a:r>
            <a:r>
              <a:rPr lang="en-US" dirty="0" smtClean="0">
                <a:latin typeface="Times New Roman" panose="02020603050405020304" pitchFamily="18" charset="0"/>
                <a:cs typeface="Times New Roman" panose="02020603050405020304" pitchFamily="18" charset="0"/>
              </a:rPr>
              <a:t>real-time</a:t>
            </a:r>
            <a:r>
              <a:rPr lang="en-GB" dirty="0" smtClean="0">
                <a:latin typeface="Times New Roman" panose="02020603050405020304" pitchFamily="18" charset="0"/>
                <a:cs typeface="Times New Roman" panose="02020603050405020304" pitchFamily="18" charset="0"/>
              </a:rPr>
              <a:t>;</a:t>
            </a:r>
          </a:p>
          <a:p>
            <a:pPr lvl="1" indent="-419100" algn="just">
              <a:spcBef>
                <a:spcPts val="1200"/>
              </a:spcBef>
              <a:spcAft>
                <a:spcPts val="600"/>
              </a:spcAft>
              <a:buFont typeface="Wingdings" panose="05000000000000000000" pitchFamily="2" charset="2"/>
              <a:buChar char="Ø"/>
            </a:pPr>
            <a:r>
              <a:rPr lang="en-GB" b="1" dirty="0" smtClean="0">
                <a:latin typeface="Times New Roman" panose="02020603050405020304" pitchFamily="18" charset="0"/>
                <a:cs typeface="Times New Roman" panose="02020603050405020304" pitchFamily="18" charset="0"/>
              </a:rPr>
              <a:t>E</a:t>
            </a:r>
            <a:r>
              <a:rPr lang="cs-CZ" b="1" dirty="0" smtClean="0">
                <a:latin typeface="Times New Roman" panose="02020603050405020304" pitchFamily="18" charset="0"/>
                <a:cs typeface="Times New Roman" panose="02020603050405020304" pitchFamily="18" charset="0"/>
              </a:rPr>
              <a:t>-</a:t>
            </a:r>
            <a:r>
              <a:rPr lang="en-GB" b="1" dirty="0" smtClean="0">
                <a:latin typeface="Times New Roman" panose="02020603050405020304" pitchFamily="18" charset="0"/>
                <a:cs typeface="Times New Roman" panose="02020603050405020304" pitchFamily="18" charset="0"/>
              </a:rPr>
              <a:t>mail</a:t>
            </a:r>
            <a:r>
              <a:rPr lang="cs-CZ" b="1" dirty="0" smtClean="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information stored on a computer that is exchanged between two users over telecommunications. More plainly, e-mail is a message that may contain text, files, images, or other attachments sent through a network to a specified individual or group of </a:t>
            </a:r>
            <a:r>
              <a:rPr lang="en-US" dirty="0" smtClean="0">
                <a:latin typeface="Times New Roman" panose="02020603050405020304" pitchFamily="18" charset="0"/>
                <a:cs typeface="Times New Roman" panose="02020603050405020304" pitchFamily="18" charset="0"/>
              </a:rPr>
              <a:t>individuals;</a:t>
            </a:r>
            <a:endParaRPr lang="en-GB"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8747185" cy="369332"/>
          </a:xfrm>
          <a:prstGeom prst="rect">
            <a:avLst/>
          </a:prstGeom>
          <a:noFill/>
        </p:spPr>
        <p:txBody>
          <a:bodyPr wrap="square" rtlCol="0">
            <a:spAutoFit/>
          </a:bodyPr>
          <a:lstStyle/>
          <a:p>
            <a:r>
              <a:rPr lang="cs-CZ" dirty="0" smtClean="0"/>
              <a:t>*https</a:t>
            </a:r>
            <a:r>
              <a:rPr lang="cs-CZ" dirty="0"/>
              <a:t>://www.computerhope.com/jargon/i/internet.htm</a:t>
            </a:r>
            <a:endParaRPr lang="cs-CZ" dirty="0" smtClean="0"/>
          </a:p>
        </p:txBody>
      </p:sp>
    </p:spTree>
    <p:extLst>
      <p:ext uri="{BB962C8B-B14F-4D97-AF65-F5344CB8AC3E}">
        <p14:creationId xmlns:p14="http://schemas.microsoft.com/office/powerpoint/2010/main" val="25866024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454792" cy="646331"/>
          </a:xfrm>
          <a:prstGeom prst="rect">
            <a:avLst/>
          </a:prstGeom>
        </p:spPr>
        <p:txBody>
          <a:bodyPr wrap="none">
            <a:spAutoFit/>
          </a:bodyPr>
          <a:lstStyle/>
          <a:p>
            <a:pPr lvl="0">
              <a:defRPr/>
            </a:pPr>
            <a:r>
              <a:rPr kumimoji="0" lang="cs-CZ" sz="3600" b="1" i="0" u="none" strike="noStrike" kern="0" cap="none" spc="0" normalizeH="0" baseline="0" dirty="0" smtClean="0">
                <a:ln>
                  <a:noFill/>
                </a:ln>
                <a:solidFill>
                  <a:srgbClr val="307871"/>
                </a:solidFill>
                <a:effectLst/>
                <a:uLnTx/>
                <a:uFillTx/>
                <a:latin typeface="Times New Roman"/>
                <a:ea typeface="+mj-ea"/>
                <a:cs typeface="+mj-cs"/>
              </a:rPr>
              <a:t>Internet</a:t>
            </a:r>
            <a:r>
              <a:rPr kumimoji="0" lang="en-GB" sz="3600" b="1" i="0" u="none" strike="noStrike" kern="0" cap="none" spc="0" normalizeH="0" baseline="0" dirty="0" smtClean="0">
                <a:ln>
                  <a:noFill/>
                </a:ln>
                <a:solidFill>
                  <a:srgbClr val="307871"/>
                </a:solidFill>
                <a:effectLst/>
                <a:uLnTx/>
                <a:uFillTx/>
                <a:latin typeface="Times New Roman"/>
                <a:ea typeface="+mj-ea"/>
                <a:cs typeface="+mj-cs"/>
              </a:rPr>
              <a:t> services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103900"/>
            <a:ext cx="9810759" cy="87155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indent="-419100" algn="just">
              <a:spcBef>
                <a:spcPts val="1200"/>
              </a:spcBef>
              <a:spcAft>
                <a:spcPts val="600"/>
              </a:spcAft>
              <a:buFont typeface="Wingdings" panose="05000000000000000000" pitchFamily="2" charset="2"/>
              <a:buChar char="Ø"/>
            </a:pPr>
            <a:r>
              <a:rPr lang="en-GB" b="1" dirty="0" smtClean="0">
                <a:latin typeface="Times New Roman" panose="02020603050405020304" pitchFamily="18" charset="0"/>
                <a:cs typeface="Times New Roman" panose="02020603050405020304" pitchFamily="18" charset="0"/>
              </a:rPr>
              <a:t>Forum</a:t>
            </a:r>
            <a:r>
              <a:rPr lang="cs-CZ" dirty="0" smtClean="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Not to be confused with a form, a bulletin board (BB or Bboard), discussion forum, discussion board, and forum is an area where users share thoughts, ideas, or help by posting text messages. Forums are different from chat because it is almost never live and can be read at any </a:t>
            </a:r>
            <a:r>
              <a:rPr lang="en-US" dirty="0" smtClean="0">
                <a:latin typeface="Times New Roman" panose="02020603050405020304" pitchFamily="18" charset="0"/>
                <a:cs typeface="Times New Roman" panose="02020603050405020304" pitchFamily="18" charset="0"/>
              </a:rPr>
              <a:t>time</a:t>
            </a:r>
            <a:r>
              <a:rPr lang="en-GB" dirty="0" smtClean="0">
                <a:latin typeface="Times New Roman" panose="02020603050405020304" pitchFamily="18" charset="0"/>
                <a:cs typeface="Times New Roman" panose="02020603050405020304" pitchFamily="18" charset="0"/>
              </a:rPr>
              <a:t>;*</a:t>
            </a:r>
          </a:p>
          <a:p>
            <a:pPr lvl="1" indent="-419100" algn="just">
              <a:spcBef>
                <a:spcPts val="1200"/>
              </a:spcBef>
              <a:spcAft>
                <a:spcPts val="600"/>
              </a:spcAft>
              <a:buFont typeface="Wingdings" panose="05000000000000000000" pitchFamily="2" charset="2"/>
              <a:buChar char="Ø"/>
            </a:pPr>
            <a:r>
              <a:rPr lang="cs-CZ" b="1" dirty="0" smtClean="0">
                <a:latin typeface="Times New Roman" panose="02020603050405020304" pitchFamily="18" charset="0"/>
                <a:cs typeface="Times New Roman" panose="02020603050405020304" pitchFamily="18" charset="0"/>
              </a:rPr>
              <a:t>FTP </a:t>
            </a:r>
            <a:r>
              <a:rPr lang="cs-CZ"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Short for File Transfer Protocol, FTP is the most common way of sending and receiving files between two computers. An example of how FTP is used today is by web developers, who connect to their web server using an FTP client or FTP program (e.g., FileZilla) to send (upload) updated versions of a web </a:t>
            </a:r>
            <a:r>
              <a:rPr lang="en-US" dirty="0" smtClean="0">
                <a:latin typeface="Times New Roman" panose="02020603050405020304" pitchFamily="18" charset="0"/>
                <a:cs typeface="Times New Roman" panose="02020603050405020304" pitchFamily="18" charset="0"/>
              </a:rPr>
              <a:t>page</a:t>
            </a:r>
            <a:r>
              <a:rPr lang="en-GB" dirty="0" smtClean="0">
                <a:latin typeface="Times New Roman" panose="02020603050405020304" pitchFamily="18" charset="0"/>
                <a:cs typeface="Times New Roman" panose="02020603050405020304" pitchFamily="18" charset="0"/>
              </a:rPr>
              <a:t>;*</a:t>
            </a:r>
          </a:p>
          <a:p>
            <a:pPr lvl="1" indent="-419100" algn="just">
              <a:spcBef>
                <a:spcPts val="1200"/>
              </a:spcBef>
              <a:spcAft>
                <a:spcPts val="600"/>
              </a:spcAft>
              <a:buFont typeface="Wingdings" panose="05000000000000000000" pitchFamily="2" charset="2"/>
              <a:buChar char="Ø"/>
            </a:pPr>
            <a:r>
              <a:rPr lang="en-GB" b="1" dirty="0" smtClean="0">
                <a:latin typeface="Times New Roman" panose="02020603050405020304" pitchFamily="18" charset="0"/>
                <a:cs typeface="Times New Roman" panose="02020603050405020304" pitchFamily="18" charset="0"/>
              </a:rPr>
              <a:t>Online</a:t>
            </a:r>
            <a:r>
              <a:rPr lang="en-GB" dirty="0" smtClean="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Today, being online refers to when a user, computer, or another device is connected to the </a:t>
            </a:r>
            <a:r>
              <a:rPr lang="en-US" dirty="0" smtClean="0">
                <a:latin typeface="Times New Roman" panose="02020603050405020304" pitchFamily="18" charset="0"/>
                <a:cs typeface="Times New Roman" panose="02020603050405020304" pitchFamily="18" charset="0"/>
              </a:rPr>
              <a:t>Internet</a:t>
            </a:r>
            <a:r>
              <a:rPr lang="en-GB" dirty="0" smtClean="0">
                <a:latin typeface="Times New Roman" panose="02020603050405020304" pitchFamily="18" charset="0"/>
                <a:cs typeface="Times New Roman" panose="02020603050405020304" pitchFamily="18" charset="0"/>
              </a:rPr>
              <a:t>;*</a:t>
            </a:r>
          </a:p>
        </p:txBody>
      </p:sp>
      <p:sp>
        <p:nvSpPr>
          <p:cNvPr id="2" name="TextovéPole 1"/>
          <p:cNvSpPr txBox="1"/>
          <p:nvPr/>
        </p:nvSpPr>
        <p:spPr>
          <a:xfrm>
            <a:off x="569343" y="6271404"/>
            <a:ext cx="8747185" cy="369332"/>
          </a:xfrm>
          <a:prstGeom prst="rect">
            <a:avLst/>
          </a:prstGeom>
          <a:noFill/>
        </p:spPr>
        <p:txBody>
          <a:bodyPr wrap="square" rtlCol="0">
            <a:spAutoFit/>
          </a:bodyPr>
          <a:lstStyle/>
          <a:p>
            <a:r>
              <a:rPr lang="cs-CZ" dirty="0" smtClean="0"/>
              <a:t>*https</a:t>
            </a:r>
            <a:r>
              <a:rPr lang="cs-CZ" dirty="0"/>
              <a:t>://www.computerhope.com/jargon/i/internet.htm</a:t>
            </a:r>
            <a:endParaRPr lang="cs-CZ" dirty="0" smtClean="0"/>
          </a:p>
        </p:txBody>
      </p:sp>
    </p:spTree>
    <p:extLst>
      <p:ext uri="{BB962C8B-B14F-4D97-AF65-F5344CB8AC3E}">
        <p14:creationId xmlns:p14="http://schemas.microsoft.com/office/powerpoint/2010/main" val="6019951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454792" cy="646331"/>
          </a:xfrm>
          <a:prstGeom prst="rect">
            <a:avLst/>
          </a:prstGeom>
        </p:spPr>
        <p:txBody>
          <a:bodyPr wrap="none">
            <a:spAutoFit/>
          </a:bodyPr>
          <a:lstStyle/>
          <a:p>
            <a:pPr lvl="0">
              <a:defRPr/>
            </a:pPr>
            <a:r>
              <a:rPr kumimoji="0" lang="cs-CZ" sz="3600" b="1" i="0" u="none" strike="noStrike" kern="0" cap="none" spc="0" normalizeH="0" baseline="0" dirty="0" smtClean="0">
                <a:ln>
                  <a:noFill/>
                </a:ln>
                <a:solidFill>
                  <a:srgbClr val="307871"/>
                </a:solidFill>
                <a:effectLst/>
                <a:uLnTx/>
                <a:uFillTx/>
                <a:latin typeface="Times New Roman"/>
                <a:ea typeface="+mj-ea"/>
                <a:cs typeface="+mj-cs"/>
              </a:rPr>
              <a:t>Internet</a:t>
            </a:r>
            <a:r>
              <a:rPr kumimoji="0" lang="en-GB" sz="3600" b="1" i="0" u="none" strike="noStrike" kern="0" cap="none" spc="0" normalizeH="0" baseline="0" dirty="0" smtClean="0">
                <a:ln>
                  <a:noFill/>
                </a:ln>
                <a:solidFill>
                  <a:srgbClr val="307871"/>
                </a:solidFill>
                <a:effectLst/>
                <a:uLnTx/>
                <a:uFillTx/>
                <a:latin typeface="Times New Roman"/>
                <a:ea typeface="+mj-ea"/>
                <a:cs typeface="+mj-cs"/>
              </a:rPr>
              <a:t> services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103900"/>
            <a:ext cx="9810759" cy="87155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indent="-419100" algn="just">
              <a:spcBef>
                <a:spcPts val="1200"/>
              </a:spcBef>
              <a:spcAft>
                <a:spcPts val="600"/>
              </a:spcAft>
              <a:buFont typeface="Wingdings" panose="05000000000000000000" pitchFamily="2" charset="2"/>
              <a:buChar char="Ø"/>
            </a:pPr>
            <a:r>
              <a:rPr lang="en-GB" b="1" dirty="0" smtClean="0">
                <a:latin typeface="Times New Roman" panose="02020603050405020304" pitchFamily="18" charset="0"/>
                <a:cs typeface="Times New Roman" panose="02020603050405020304" pitchFamily="18" charset="0"/>
              </a:rPr>
              <a:t>Instant messaging</a:t>
            </a:r>
            <a:r>
              <a:rPr lang="cs-CZ" dirty="0" smtClean="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When describing an action or feature, IM is short for instant message, which is a message directly sent from one person to another. When referring to a program, IM is short for Instant Messenger, which is a program that connects users to the Internet or a network to send text messages to other IM users. Finally, when used as a verb, IM is short for instant messaging, which is the act of sending a message in an IM </a:t>
            </a:r>
            <a:r>
              <a:rPr lang="en-US" dirty="0" smtClean="0">
                <a:latin typeface="Times New Roman" panose="02020603050405020304" pitchFamily="18" charset="0"/>
                <a:cs typeface="Times New Roman" panose="02020603050405020304" pitchFamily="18" charset="0"/>
              </a:rPr>
              <a:t>program</a:t>
            </a:r>
            <a:r>
              <a:rPr lang="en-GB"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GB"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GB" b="1" dirty="0" smtClean="0">
                <a:latin typeface="Times New Roman" panose="02020603050405020304" pitchFamily="18" charset="0"/>
                <a:cs typeface="Times New Roman" panose="02020603050405020304" pitchFamily="18" charset="0"/>
              </a:rPr>
              <a:t>Social network </a:t>
            </a:r>
            <a:r>
              <a:rPr lang="cs-CZ"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Alternatively referred to as a virtual community or profile site, a social network is a website that brings people together to talk, share ideas and interests, or make new friends. This type of collaboration and sharing is known as social media. Unlike traditional media that is created by no more than ten people, social media sites contain content created by hundreds or even millions of different </a:t>
            </a:r>
            <a:r>
              <a:rPr lang="en-US" dirty="0" smtClean="0">
                <a:latin typeface="Times New Roman" panose="02020603050405020304" pitchFamily="18" charset="0"/>
                <a:cs typeface="Times New Roman" panose="02020603050405020304" pitchFamily="18" charset="0"/>
              </a:rPr>
              <a:t>people</a:t>
            </a:r>
            <a:r>
              <a:rPr lang="en-GB"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GB"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8747185" cy="369332"/>
          </a:xfrm>
          <a:prstGeom prst="rect">
            <a:avLst/>
          </a:prstGeom>
          <a:noFill/>
        </p:spPr>
        <p:txBody>
          <a:bodyPr wrap="square" rtlCol="0">
            <a:spAutoFit/>
          </a:bodyPr>
          <a:lstStyle/>
          <a:p>
            <a:r>
              <a:rPr lang="cs-CZ" dirty="0" smtClean="0"/>
              <a:t>*https</a:t>
            </a:r>
            <a:r>
              <a:rPr lang="cs-CZ" dirty="0"/>
              <a:t>://www.computerhope.com/jargon/i/internet.htm</a:t>
            </a:r>
            <a:endParaRPr lang="cs-CZ" dirty="0" smtClean="0"/>
          </a:p>
        </p:txBody>
      </p:sp>
    </p:spTree>
    <p:extLst>
      <p:ext uri="{BB962C8B-B14F-4D97-AF65-F5344CB8AC3E}">
        <p14:creationId xmlns:p14="http://schemas.microsoft.com/office/powerpoint/2010/main" val="14264250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454792" cy="646331"/>
          </a:xfrm>
          <a:prstGeom prst="rect">
            <a:avLst/>
          </a:prstGeom>
        </p:spPr>
        <p:txBody>
          <a:bodyPr wrap="none">
            <a:spAutoFit/>
          </a:bodyPr>
          <a:lstStyle/>
          <a:p>
            <a:pPr lvl="0">
              <a:defRPr/>
            </a:pPr>
            <a:r>
              <a:rPr kumimoji="0" lang="cs-CZ" sz="3600" b="1" i="0" u="none" strike="noStrike" kern="0" cap="none" spc="0" normalizeH="0" baseline="0" dirty="0" smtClean="0">
                <a:ln>
                  <a:noFill/>
                </a:ln>
                <a:solidFill>
                  <a:srgbClr val="307871"/>
                </a:solidFill>
                <a:effectLst/>
                <a:uLnTx/>
                <a:uFillTx/>
                <a:latin typeface="Times New Roman"/>
                <a:ea typeface="+mj-ea"/>
                <a:cs typeface="+mj-cs"/>
              </a:rPr>
              <a:t>Internet</a:t>
            </a:r>
            <a:r>
              <a:rPr kumimoji="0" lang="en-GB" sz="3600" b="1" i="0" u="none" strike="noStrike" kern="0" cap="none" spc="0" normalizeH="0" baseline="0" dirty="0" smtClean="0">
                <a:ln>
                  <a:noFill/>
                </a:ln>
                <a:solidFill>
                  <a:srgbClr val="307871"/>
                </a:solidFill>
                <a:effectLst/>
                <a:uLnTx/>
                <a:uFillTx/>
                <a:latin typeface="Times New Roman"/>
                <a:ea typeface="+mj-ea"/>
                <a:cs typeface="+mj-cs"/>
              </a:rPr>
              <a:t> services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103900"/>
            <a:ext cx="9810759" cy="87155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indent="-419100" algn="just">
              <a:spcBef>
                <a:spcPts val="1200"/>
              </a:spcBef>
              <a:spcAft>
                <a:spcPts val="600"/>
              </a:spcAft>
              <a:buFont typeface="Wingdings" panose="05000000000000000000" pitchFamily="2" charset="2"/>
              <a:buChar char="Ø"/>
            </a:pPr>
            <a:r>
              <a:rPr lang="en-GB" b="1" dirty="0" smtClean="0">
                <a:latin typeface="Times New Roman" panose="02020603050405020304" pitchFamily="18" charset="0"/>
                <a:cs typeface="Times New Roman" panose="02020603050405020304" pitchFamily="18" charset="0"/>
              </a:rPr>
              <a:t>Voice over IP </a:t>
            </a:r>
            <a:r>
              <a:rPr lang="cs-CZ" b="1"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Alternatively referred to as IP telephone or Internet phone, VoIP is short for Voice over Internet Protocol, and it enables users to make calls over the Internet. To make a call, a telephone is connected to a network cable, rather than a phone line, or a call is made over a computer. VoIP allows long distance phone calls to be cheaper, although sometimes with lower audio </a:t>
            </a:r>
            <a:r>
              <a:rPr lang="en-US" dirty="0" smtClean="0">
                <a:latin typeface="Times New Roman" panose="02020603050405020304" pitchFamily="18" charset="0"/>
                <a:cs typeface="Times New Roman" panose="02020603050405020304" pitchFamily="18" charset="0"/>
              </a:rPr>
              <a:t>quality</a:t>
            </a:r>
            <a:r>
              <a:rPr lang="en-GB"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lvl="1" indent="-419100" algn="just">
              <a:spcBef>
                <a:spcPts val="1200"/>
              </a:spcBef>
              <a:spcAft>
                <a:spcPts val="600"/>
              </a:spcAft>
              <a:buFont typeface="Wingdings" panose="05000000000000000000" pitchFamily="2" charset="2"/>
              <a:buChar char="Ø"/>
            </a:pPr>
            <a:r>
              <a:rPr lang="cs-CZ" b="1" dirty="0" smtClean="0">
                <a:latin typeface="Times New Roman" panose="02020603050405020304" pitchFamily="18" charset="0"/>
                <a:cs typeface="Times New Roman" panose="02020603050405020304" pitchFamily="18" charset="0"/>
              </a:rPr>
              <a:t>WWW</a:t>
            </a:r>
            <a:r>
              <a:rPr lang="cs-CZ" dirty="0" smtClean="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Short for World Wide Web, the WWW, W3, or web is a graphical interface for the Internet that was first introduced to the public on August 6, 1991, by Tim Berners-Lee. A few days later on August 23, 1991, it was available to everyone</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GB"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8747185" cy="369332"/>
          </a:xfrm>
          <a:prstGeom prst="rect">
            <a:avLst/>
          </a:prstGeom>
          <a:noFill/>
        </p:spPr>
        <p:txBody>
          <a:bodyPr wrap="square" rtlCol="0">
            <a:spAutoFit/>
          </a:bodyPr>
          <a:lstStyle/>
          <a:p>
            <a:r>
              <a:rPr lang="cs-CZ" dirty="0" smtClean="0"/>
              <a:t>*https</a:t>
            </a:r>
            <a:r>
              <a:rPr lang="cs-CZ" dirty="0"/>
              <a:t>://www.computerhope.com/jargon/i/internet.htm</a:t>
            </a:r>
            <a:endParaRPr lang="cs-CZ" dirty="0" smtClean="0"/>
          </a:p>
        </p:txBody>
      </p:sp>
    </p:spTree>
    <p:extLst>
      <p:ext uri="{BB962C8B-B14F-4D97-AF65-F5344CB8AC3E}">
        <p14:creationId xmlns:p14="http://schemas.microsoft.com/office/powerpoint/2010/main" val="33591628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006225" cy="646331"/>
          </a:xfrm>
          <a:prstGeom prst="rect">
            <a:avLst/>
          </a:prstGeom>
        </p:spPr>
        <p:txBody>
          <a:bodyPr wrap="none">
            <a:spAutoFit/>
          </a:bodyPr>
          <a:lstStyle/>
          <a:p>
            <a:pPr lvl="0">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Internet &amp;</a:t>
            </a:r>
            <a:r>
              <a:rPr kumimoji="0" lang="en-GB" sz="3600" b="1" i="0" u="none" strike="noStrike" kern="0" cap="none" spc="0" normalizeH="0" dirty="0" smtClean="0">
                <a:ln>
                  <a:noFill/>
                </a:ln>
                <a:solidFill>
                  <a:srgbClr val="307871"/>
                </a:solidFill>
                <a:effectLst/>
                <a:uLnTx/>
                <a:uFillTx/>
                <a:latin typeface="Times New Roman"/>
                <a:ea typeface="+mj-ea"/>
                <a:cs typeface="+mj-cs"/>
              </a:rPr>
              <a:t> intranet</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17639"/>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3"/>
              </a:rPr>
              <a:t>http://</a:t>
            </a:r>
            <a:r>
              <a:rPr lang="cs-CZ" dirty="0" smtClean="0">
                <a:latin typeface="Times New Roman" panose="02020603050405020304" pitchFamily="18" charset="0"/>
                <a:cs typeface="Times New Roman" panose="02020603050405020304" pitchFamily="18" charset="0"/>
                <a:hlinkClick r:id="rId3"/>
              </a:rPr>
              <a:t>www.techcuriosity.com/articles/difference_between_internet_and_intranet.php</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4"/>
              </a:rPr>
              <a:t>https://</a:t>
            </a:r>
            <a:r>
              <a:rPr lang="cs-CZ" dirty="0" smtClean="0">
                <a:latin typeface="Times New Roman" panose="02020603050405020304" pitchFamily="18" charset="0"/>
                <a:cs typeface="Times New Roman" panose="02020603050405020304" pitchFamily="18" charset="0"/>
                <a:hlinkClick r:id="rId4"/>
              </a:rPr>
              <a:t>www.tutorialspoint.com/computer_fundamentals/computer_internet_intranet.htm</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5"/>
              </a:rPr>
              <a:t>https://</a:t>
            </a:r>
            <a:r>
              <a:rPr lang="cs-CZ" dirty="0" smtClean="0">
                <a:latin typeface="Times New Roman" panose="02020603050405020304" pitchFamily="18" charset="0"/>
                <a:cs typeface="Times New Roman" panose="02020603050405020304" pitchFamily="18" charset="0"/>
                <a:hlinkClick r:id="rId5"/>
              </a:rPr>
              <a:t>techdifferences.com/difference-between-internet-and-intranet.html</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6"/>
              </a:rPr>
              <a:t>https://www.stechies.com/difference-between-internet-intranet</a:t>
            </a:r>
            <a:r>
              <a:rPr lang="cs-CZ" dirty="0" smtClean="0">
                <a:latin typeface="Times New Roman" panose="02020603050405020304" pitchFamily="18" charset="0"/>
                <a:cs typeface="Times New Roman" panose="02020603050405020304" pitchFamily="18" charset="0"/>
                <a:hlinkClick r:id="rId6"/>
              </a:rPr>
              <a:t>/</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7"/>
              </a:rPr>
              <a:t>https://</a:t>
            </a:r>
            <a:r>
              <a:rPr lang="cs-CZ" dirty="0" smtClean="0">
                <a:latin typeface="Times New Roman" panose="02020603050405020304" pitchFamily="18" charset="0"/>
                <a:cs typeface="Times New Roman" panose="02020603050405020304" pitchFamily="18" charset="0"/>
                <a:hlinkClick r:id="rId7"/>
              </a:rPr>
              <a:t>techwelkin.com/internet-vs-intranet</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8"/>
              </a:rPr>
              <a:t>https://www.it4nextgen.com/difference-between-internet-and-intranet</a:t>
            </a:r>
            <a:r>
              <a:rPr lang="cs-CZ" dirty="0" smtClean="0">
                <a:latin typeface="Times New Roman" panose="02020603050405020304" pitchFamily="18" charset="0"/>
                <a:cs typeface="Times New Roman" panose="02020603050405020304" pitchFamily="18" charset="0"/>
                <a:hlinkClick r:id="rId8"/>
              </a:rPr>
              <a:t>/</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a:p>
            <a:pPr algn="just">
              <a:spcBef>
                <a:spcPts val="0"/>
              </a:spcBef>
              <a:spcAft>
                <a:spcPts val="600"/>
              </a:spcAft>
            </a:pPr>
            <a:endParaRPr lang="cs-CZ" dirty="0" smtClean="0">
              <a:latin typeface="Times New Roman" panose="02020603050405020304" pitchFamily="18" charset="0"/>
              <a:cs typeface="Times New Roman" panose="02020603050405020304" pitchFamily="18" charset="0"/>
            </a:endParaRPr>
          </a:p>
          <a:p>
            <a:pPr algn="just">
              <a:spcBef>
                <a:spcPts val="0"/>
              </a:spcBef>
              <a:spcAft>
                <a:spcPts val="600"/>
              </a:spcAft>
            </a:pP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63406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903085"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The end </a:t>
            </a:r>
            <a:endParaRPr kumimoji="0" lang="en-GB" sz="3600" b="1" i="0" u="none" strike="noStrike" kern="0" cap="none" spc="0" normalizeH="0" baseline="0" dirty="0" smtClean="0">
              <a:ln>
                <a:noFill/>
              </a:ln>
              <a:solidFill>
                <a:sysClr val="windowText" lastClr="000000"/>
              </a:solidFill>
              <a:effectLst/>
              <a:uLnTx/>
              <a:uFillTx/>
            </a:endParaRPr>
          </a:p>
        </p:txBody>
      </p:sp>
      <p:sp>
        <p:nvSpPr>
          <p:cNvPr id="7" name="Obdélník 6"/>
          <p:cNvSpPr/>
          <p:nvPr/>
        </p:nvSpPr>
        <p:spPr>
          <a:xfrm>
            <a:off x="1030029" y="2725795"/>
            <a:ext cx="8670708" cy="1754326"/>
          </a:xfrm>
          <a:prstGeom prst="rect">
            <a:avLst/>
          </a:prstGeom>
          <a:noFill/>
        </p:spPr>
        <p:txBody>
          <a:bodyPr wrap="none" lIns="91440" tIns="45720" rIns="91440" bIns="45720">
            <a:spAutoFit/>
            <a:scene3d>
              <a:camera prst="orthographicFront"/>
              <a:lightRig rig="threePt" dir="t"/>
            </a:scene3d>
            <a:sp3d extrusionH="57150">
              <a:bevelT w="69850" h="38100" prst="cross"/>
            </a:sp3d>
          </a:bodyPr>
          <a:lstStyle/>
          <a:p>
            <a:pPr algn="ctr"/>
            <a:r>
              <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Thank you for your attention</a:t>
            </a:r>
            <a:r>
              <a:rPr lang="cs-CZ"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a:t>
            </a:r>
            <a:endPar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endParaRPr>
          </a:p>
          <a:p>
            <a:pPr algn="ctr"/>
            <a:r>
              <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Any questions?</a:t>
            </a:r>
            <a:endParaRPr lang="en-GB" sz="5400" b="1" dirty="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endParaRPr>
          </a:p>
        </p:txBody>
      </p:sp>
    </p:spTree>
    <p:extLst>
      <p:ext uri="{BB962C8B-B14F-4D97-AF65-F5344CB8AC3E}">
        <p14:creationId xmlns:p14="http://schemas.microsoft.com/office/powerpoint/2010/main" val="4204590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84088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Information and communication</a:t>
            </a:r>
            <a:r>
              <a:rPr kumimoji="0" lang="en-GB" sz="3600" b="1" i="0" u="none" strike="noStrike" kern="0" cap="none" spc="0" normalizeH="0" dirty="0" smtClean="0">
                <a:ln>
                  <a:noFill/>
                </a:ln>
                <a:solidFill>
                  <a:srgbClr val="307871"/>
                </a:solidFill>
                <a:effectLst/>
                <a:uLnTx/>
                <a:uFillTx/>
                <a:latin typeface="Times New Roman"/>
                <a:ea typeface="+mj-ea"/>
                <a:cs typeface="+mj-cs"/>
              </a:rPr>
              <a:t> technology</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47373"/>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0"/>
              </a:spcBef>
              <a:spcAft>
                <a:spcPts val="600"/>
              </a:spcAft>
            </a:pPr>
            <a:r>
              <a:rPr lang="en-US" dirty="0">
                <a:latin typeface="Times New Roman" panose="02020603050405020304" pitchFamily="18" charset="0"/>
                <a:cs typeface="Times New Roman" panose="02020603050405020304" pitchFamily="18" charset="0"/>
              </a:rPr>
              <a:t>Information technology (IT) is the use of any computers, storage, networking and other physical devices, infrastructure and processes to create, process, store, secure and exchange all forms of electronic data</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0"/>
              </a:spcBef>
              <a:spcAft>
                <a:spcPts val="600"/>
              </a:spcAft>
            </a:pPr>
            <a:r>
              <a:rPr lang="en-US" dirty="0">
                <a:latin typeface="Times New Roman" panose="02020603050405020304" pitchFamily="18" charset="0"/>
                <a:cs typeface="Times New Roman" panose="02020603050405020304" pitchFamily="18" charset="0"/>
              </a:rPr>
              <a:t>IT includes several layers of physical equipment (hardware), virtualization and management or automation tools, operating systems and applications (software) used to perform essential </a:t>
            </a:r>
            <a:r>
              <a:rPr lang="en-US" dirty="0" smtClean="0">
                <a:latin typeface="Times New Roman" panose="02020603050405020304" pitchFamily="18" charset="0"/>
                <a:cs typeface="Times New Roman" panose="02020603050405020304" pitchFamily="18" charset="0"/>
              </a:rPr>
              <a:t>functions.</a:t>
            </a:r>
            <a:r>
              <a:rPr lang="cs-CZ" dirty="0" smtClean="0">
                <a:latin typeface="Times New Roman" panose="02020603050405020304" pitchFamily="18" charset="0"/>
                <a:cs typeface="Times New Roman" panose="02020603050405020304" pitchFamily="18" charset="0"/>
              </a:rPr>
              <a:t>*</a:t>
            </a:r>
          </a:p>
          <a:p>
            <a:pPr algn="just">
              <a:spcBef>
                <a:spcPts val="0"/>
              </a:spcBef>
              <a:spcAft>
                <a:spcPts val="600"/>
              </a:spcAft>
            </a:pPr>
            <a:r>
              <a:rPr lang="en-US" dirty="0" smtClean="0">
                <a:latin typeface="Times New Roman" panose="02020603050405020304" pitchFamily="18" charset="0"/>
                <a:cs typeface="Times New Roman" panose="02020603050405020304" pitchFamily="18" charset="0"/>
              </a:rPr>
              <a:t>User </a:t>
            </a:r>
            <a:r>
              <a:rPr lang="en-US" dirty="0">
                <a:latin typeface="Times New Roman" panose="02020603050405020304" pitchFamily="18" charset="0"/>
                <a:cs typeface="Times New Roman" panose="02020603050405020304" pitchFamily="18" charset="0"/>
              </a:rPr>
              <a:t>devices, peripherals and software, such as laptops, smartphones or even recording equipment, can be included in the IT </a:t>
            </a:r>
            <a:r>
              <a:rPr lang="en-US" dirty="0" smtClean="0">
                <a:latin typeface="Times New Roman" panose="02020603050405020304" pitchFamily="18" charset="0"/>
                <a:cs typeface="Times New Roman" panose="02020603050405020304" pitchFamily="18" charset="0"/>
              </a:rPr>
              <a:t>domain.</a:t>
            </a:r>
            <a:r>
              <a:rPr lang="cs-CZ" dirty="0" smtClean="0">
                <a:latin typeface="Times New Roman" panose="02020603050405020304" pitchFamily="18" charset="0"/>
                <a:cs typeface="Times New Roman" panose="02020603050405020304" pitchFamily="18" charset="0"/>
              </a:rPr>
              <a:t>*</a:t>
            </a:r>
          </a:p>
          <a:p>
            <a:pPr algn="just">
              <a:spcBef>
                <a:spcPts val="0"/>
              </a:spcBef>
              <a:spcAft>
                <a:spcPts val="600"/>
              </a:spcAft>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can also refer to the architectures, methodologies and regulations governing the use and storage of data</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p:txBody>
      </p:sp>
      <p:sp>
        <p:nvSpPr>
          <p:cNvPr id="2" name="TextovéPole 1"/>
          <p:cNvSpPr txBox="1"/>
          <p:nvPr/>
        </p:nvSpPr>
        <p:spPr>
          <a:xfrm>
            <a:off x="569343" y="6271404"/>
            <a:ext cx="8747185" cy="369332"/>
          </a:xfrm>
          <a:prstGeom prst="rect">
            <a:avLst/>
          </a:prstGeom>
          <a:noFill/>
        </p:spPr>
        <p:txBody>
          <a:bodyPr wrap="square" rtlCol="0">
            <a:spAutoFit/>
          </a:bodyPr>
          <a:lstStyle/>
          <a:p>
            <a:r>
              <a:rPr lang="cs-CZ" dirty="0"/>
              <a:t>*https://searchdatacenter.techtarget.com/definition/IT</a:t>
            </a:r>
            <a:endParaRPr lang="cs-CZ" dirty="0" smtClean="0"/>
          </a:p>
        </p:txBody>
      </p:sp>
    </p:spTree>
    <p:extLst>
      <p:ext uri="{BB962C8B-B14F-4D97-AF65-F5344CB8AC3E}">
        <p14:creationId xmlns:p14="http://schemas.microsoft.com/office/powerpoint/2010/main" val="4273505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84088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Information and communication</a:t>
            </a:r>
            <a:r>
              <a:rPr kumimoji="0" lang="en-GB" sz="3600" b="1" i="0" u="none" strike="noStrike" kern="0" cap="none" spc="0" normalizeH="0" dirty="0" smtClean="0">
                <a:ln>
                  <a:noFill/>
                </a:ln>
                <a:solidFill>
                  <a:srgbClr val="307871"/>
                </a:solidFill>
                <a:effectLst/>
                <a:uLnTx/>
                <a:uFillTx/>
                <a:latin typeface="Times New Roman"/>
                <a:ea typeface="+mj-ea"/>
                <a:cs typeface="+mj-cs"/>
              </a:rPr>
              <a:t> technology</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292427"/>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Business applications include databases like SQL Server, transactional systems such as real-time order entry, email servers like Exchange, Web servers like Apache, customer relationship management and enterprise resource planning </a:t>
            </a:r>
            <a:r>
              <a:rPr lang="en-US" dirty="0" smtClean="0">
                <a:latin typeface="Times New Roman" panose="02020603050405020304" pitchFamily="18" charset="0"/>
                <a:cs typeface="Times New Roman" panose="02020603050405020304" pitchFamily="18" charset="0"/>
              </a:rPr>
              <a:t>systems.</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These </a:t>
            </a:r>
            <a:r>
              <a:rPr lang="en-US" dirty="0">
                <a:latin typeface="Times New Roman" panose="02020603050405020304" pitchFamily="18" charset="0"/>
                <a:cs typeface="Times New Roman" panose="02020603050405020304" pitchFamily="18" charset="0"/>
              </a:rPr>
              <a:t>applications execute programmed instructions to manipulate, consolidate, disperse or otherwise affect data for a business purpose.</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Computer servers run business </a:t>
            </a:r>
            <a:r>
              <a:rPr lang="en-US" dirty="0" smtClean="0">
                <a:latin typeface="Times New Roman" panose="02020603050405020304" pitchFamily="18" charset="0"/>
                <a:cs typeface="Times New Roman" panose="02020603050405020304" pitchFamily="18" charset="0"/>
              </a:rPr>
              <a:t>applications.</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Servers </a:t>
            </a:r>
            <a:r>
              <a:rPr lang="en-US" dirty="0">
                <a:latin typeface="Times New Roman" panose="02020603050405020304" pitchFamily="18" charset="0"/>
                <a:cs typeface="Times New Roman" panose="02020603050405020304" pitchFamily="18" charset="0"/>
              </a:rPr>
              <a:t>interact with client users and other servers across one or more business networks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p:txBody>
      </p:sp>
      <p:sp>
        <p:nvSpPr>
          <p:cNvPr id="2" name="TextovéPole 1"/>
          <p:cNvSpPr txBox="1"/>
          <p:nvPr/>
        </p:nvSpPr>
        <p:spPr>
          <a:xfrm>
            <a:off x="569343" y="6271404"/>
            <a:ext cx="8747185" cy="369332"/>
          </a:xfrm>
          <a:prstGeom prst="rect">
            <a:avLst/>
          </a:prstGeom>
          <a:noFill/>
        </p:spPr>
        <p:txBody>
          <a:bodyPr wrap="square" rtlCol="0">
            <a:spAutoFit/>
          </a:bodyPr>
          <a:lstStyle/>
          <a:p>
            <a:r>
              <a:rPr lang="cs-CZ" dirty="0"/>
              <a:t>*https://searchdatacenter.techtarget.com/definition/IT</a:t>
            </a:r>
            <a:endParaRPr lang="cs-CZ" dirty="0" smtClean="0"/>
          </a:p>
        </p:txBody>
      </p:sp>
    </p:spTree>
    <p:extLst>
      <p:ext uri="{BB962C8B-B14F-4D97-AF65-F5344CB8AC3E}">
        <p14:creationId xmlns:p14="http://schemas.microsoft.com/office/powerpoint/2010/main" val="2170372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84088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Information and communication</a:t>
            </a:r>
            <a:r>
              <a:rPr kumimoji="0" lang="en-GB" sz="3600" b="1" i="0" u="none" strike="noStrike" kern="0" cap="none" spc="0" normalizeH="0" dirty="0" smtClean="0">
                <a:ln>
                  <a:noFill/>
                </a:ln>
                <a:solidFill>
                  <a:srgbClr val="307871"/>
                </a:solidFill>
                <a:effectLst/>
                <a:uLnTx/>
                <a:uFillTx/>
                <a:latin typeface="Times New Roman"/>
                <a:ea typeface="+mj-ea"/>
                <a:cs typeface="+mj-cs"/>
              </a:rPr>
              <a:t> technology</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292427"/>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Storage </a:t>
            </a:r>
            <a:r>
              <a:rPr lang="en-US" dirty="0">
                <a:latin typeface="Times New Roman" panose="02020603050405020304" pitchFamily="18" charset="0"/>
                <a:cs typeface="Times New Roman" panose="02020603050405020304" pitchFamily="18" charset="0"/>
              </a:rPr>
              <a:t>is any kind of technology that holds information as data. Information can take any form including file data, multimedia, telephony data and Web data, data from sensors or future formats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Storage </a:t>
            </a:r>
            <a:r>
              <a:rPr lang="en-US" dirty="0">
                <a:latin typeface="Times New Roman" panose="02020603050405020304" pitchFamily="18" charset="0"/>
                <a:cs typeface="Times New Roman" panose="02020603050405020304" pitchFamily="18" charset="0"/>
              </a:rPr>
              <a:t>includes volatile random access memory (RAM) as well as non-volatile tape, hard disk and solid-state flash drives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IT architectures have evolved to include virtualization and cloud computing, where physical resources are abstracted and pooled in different configurations to meet application requirements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p:txBody>
      </p:sp>
      <p:sp>
        <p:nvSpPr>
          <p:cNvPr id="2" name="TextovéPole 1"/>
          <p:cNvSpPr txBox="1"/>
          <p:nvPr/>
        </p:nvSpPr>
        <p:spPr>
          <a:xfrm>
            <a:off x="569343" y="6271404"/>
            <a:ext cx="8747185" cy="369332"/>
          </a:xfrm>
          <a:prstGeom prst="rect">
            <a:avLst/>
          </a:prstGeom>
          <a:noFill/>
        </p:spPr>
        <p:txBody>
          <a:bodyPr wrap="square" rtlCol="0">
            <a:spAutoFit/>
          </a:bodyPr>
          <a:lstStyle/>
          <a:p>
            <a:r>
              <a:rPr lang="cs-CZ" dirty="0"/>
              <a:t>*https://searchdatacenter.techtarget.com/definition/IT</a:t>
            </a:r>
            <a:endParaRPr lang="cs-CZ" dirty="0" smtClean="0"/>
          </a:p>
        </p:txBody>
      </p:sp>
    </p:spTree>
    <p:extLst>
      <p:ext uri="{BB962C8B-B14F-4D97-AF65-F5344CB8AC3E}">
        <p14:creationId xmlns:p14="http://schemas.microsoft.com/office/powerpoint/2010/main" val="3959375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84088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Information and communication</a:t>
            </a:r>
            <a:r>
              <a:rPr kumimoji="0" lang="en-GB" sz="3600" b="1" i="0" u="none" strike="noStrike" kern="0" cap="none" spc="0" normalizeH="0" dirty="0" smtClean="0">
                <a:ln>
                  <a:noFill/>
                </a:ln>
                <a:solidFill>
                  <a:srgbClr val="307871"/>
                </a:solidFill>
                <a:effectLst/>
                <a:uLnTx/>
                <a:uFillTx/>
                <a:latin typeface="Times New Roman"/>
                <a:ea typeface="+mj-ea"/>
                <a:cs typeface="+mj-cs"/>
              </a:rPr>
              <a:t> technology</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292427"/>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Information </a:t>
            </a:r>
            <a:r>
              <a:rPr lang="en-US" dirty="0">
                <a:latin typeface="Times New Roman" panose="02020603050405020304" pitchFamily="18" charset="0"/>
                <a:cs typeface="Times New Roman" panose="02020603050405020304" pitchFamily="18" charset="0"/>
              </a:rPr>
              <a:t>and communications technology (ICT) is an extensional term for information technology (IT) that stresses the role of unified </a:t>
            </a:r>
            <a:r>
              <a:rPr lang="en-US" dirty="0" smtClean="0">
                <a:latin typeface="Times New Roman" panose="02020603050405020304" pitchFamily="18" charset="0"/>
                <a:cs typeface="Times New Roman" panose="02020603050405020304" pitchFamily="18" charset="0"/>
              </a:rPr>
              <a:t>communications</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 </a:t>
            </a:r>
            <a:r>
              <a:rPr lang="en-US" dirty="0">
                <a:latin typeface="Times New Roman" panose="02020603050405020304" pitchFamily="18" charset="0"/>
                <a:cs typeface="Times New Roman" panose="02020603050405020304" pitchFamily="18" charset="0"/>
              </a:rPr>
              <a:t>the integration of telecommunications (telephone lines and wireless signals) and computers, as well as necessary enterprise software, middleware, storage, and audiovisual systems, that enable users </a:t>
            </a:r>
            <a:r>
              <a:rPr lang="en-US" dirty="0" smtClean="0">
                <a:latin typeface="Times New Roman" panose="02020603050405020304" pitchFamily="18" charset="0"/>
                <a:cs typeface="Times New Roman" panose="02020603050405020304" pitchFamily="18" charset="0"/>
              </a:rPr>
              <a:t>to</a:t>
            </a:r>
            <a:r>
              <a:rPr lang="cs-CZ" dirty="0" smtClean="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algn="just">
              <a:spcBef>
                <a:spcPts val="600"/>
              </a:spcBef>
              <a:spcAft>
                <a:spcPts val="1200"/>
              </a:spcAft>
            </a:pPr>
            <a:r>
              <a:rPr lang="en-US" dirty="0" smtClean="0">
                <a:latin typeface="Times New Roman" panose="02020603050405020304" pitchFamily="18" charset="0"/>
                <a:cs typeface="Times New Roman" panose="02020603050405020304" pitchFamily="18" charset="0"/>
              </a:rPr>
              <a:t>access</a:t>
            </a:r>
            <a:r>
              <a:rPr lang="en-GB" dirty="0" smtClean="0">
                <a:latin typeface="Times New Roman" panose="02020603050405020304" pitchFamily="18" charset="0"/>
                <a:cs typeface="Times New Roman" panose="02020603050405020304" pitchFamily="18" charset="0"/>
              </a:rPr>
              <a:t>;</a:t>
            </a:r>
          </a:p>
          <a:p>
            <a:pPr lvl="1" algn="just">
              <a:spcBef>
                <a:spcPts val="600"/>
              </a:spcBef>
              <a:spcAft>
                <a:spcPts val="1200"/>
              </a:spcAft>
            </a:pPr>
            <a:r>
              <a:rPr lang="en-US" dirty="0" smtClean="0">
                <a:latin typeface="Times New Roman" panose="02020603050405020304" pitchFamily="18" charset="0"/>
                <a:cs typeface="Times New Roman" panose="02020603050405020304" pitchFamily="18" charset="0"/>
              </a:rPr>
              <a:t>store;</a:t>
            </a:r>
          </a:p>
          <a:p>
            <a:pPr lvl="1" algn="just">
              <a:spcBef>
                <a:spcPts val="600"/>
              </a:spcBef>
              <a:spcAft>
                <a:spcPts val="1200"/>
              </a:spcAft>
            </a:pPr>
            <a:r>
              <a:rPr lang="en-US" dirty="0" smtClean="0">
                <a:latin typeface="Times New Roman" panose="02020603050405020304" pitchFamily="18" charset="0"/>
                <a:cs typeface="Times New Roman" panose="02020603050405020304" pitchFamily="18" charset="0"/>
              </a:rPr>
              <a:t>transmit</a:t>
            </a:r>
            <a:r>
              <a:rPr lang="en-GB" dirty="0" smtClean="0">
                <a:latin typeface="Times New Roman" panose="02020603050405020304" pitchFamily="18" charset="0"/>
                <a:cs typeface="Times New Roman" panose="02020603050405020304" pitchFamily="18" charset="0"/>
              </a:rPr>
              <a:t>;</a:t>
            </a:r>
          </a:p>
          <a:p>
            <a:pPr lvl="1" algn="just">
              <a:spcBef>
                <a:spcPts val="600"/>
              </a:spcBef>
              <a:spcAft>
                <a:spcPts val="1200"/>
              </a:spcAft>
            </a:pPr>
            <a:r>
              <a:rPr lang="en-US" dirty="0" smtClean="0">
                <a:latin typeface="Times New Roman" panose="02020603050405020304" pitchFamily="18" charset="0"/>
                <a:cs typeface="Times New Roman" panose="02020603050405020304" pitchFamily="18" charset="0"/>
              </a:rPr>
              <a:t>manipulate.</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8747185" cy="369332"/>
          </a:xfrm>
          <a:prstGeom prst="rect">
            <a:avLst/>
          </a:prstGeom>
          <a:noFill/>
        </p:spPr>
        <p:txBody>
          <a:bodyPr wrap="square" rtlCol="0">
            <a:spAutoFit/>
          </a:bodyPr>
          <a:lstStyle/>
          <a:p>
            <a:r>
              <a:rPr lang="cs-CZ" dirty="0"/>
              <a:t>*https://en.wikipedia.org/wiki/Information_and_communications_technology</a:t>
            </a:r>
            <a:endParaRPr lang="cs-CZ" dirty="0" smtClean="0"/>
          </a:p>
        </p:txBody>
      </p:sp>
      <p:sp>
        <p:nvSpPr>
          <p:cNvPr id="6" name="Zástupný symbol pro obsah 2"/>
          <p:cNvSpPr txBox="1">
            <a:spLocks/>
          </p:cNvSpPr>
          <p:nvPr/>
        </p:nvSpPr>
        <p:spPr>
          <a:xfrm>
            <a:off x="3859234" y="4585233"/>
            <a:ext cx="2023981" cy="4698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600"/>
              </a:spcBef>
              <a:spcAft>
                <a:spcPts val="1200"/>
              </a:spcAft>
              <a:buNone/>
            </a:pPr>
            <a:r>
              <a:rPr lang="en-US" dirty="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nformation</a:t>
            </a:r>
            <a:endParaRPr lang="cs-CZ" dirty="0" smtClean="0">
              <a:latin typeface="Times New Roman" panose="02020603050405020304" pitchFamily="18" charset="0"/>
              <a:cs typeface="Times New Roman" panose="02020603050405020304" pitchFamily="18" charset="0"/>
            </a:endParaRPr>
          </a:p>
        </p:txBody>
      </p:sp>
      <p:cxnSp>
        <p:nvCxnSpPr>
          <p:cNvPr id="7" name="Přímá spojnice se šipkou 6"/>
          <p:cNvCxnSpPr/>
          <p:nvPr/>
        </p:nvCxnSpPr>
        <p:spPr>
          <a:xfrm>
            <a:off x="2295525" y="4077264"/>
            <a:ext cx="1405207" cy="544784"/>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9" name="Přímá spojnice se šipkou 8"/>
          <p:cNvCxnSpPr/>
          <p:nvPr/>
        </p:nvCxnSpPr>
        <p:spPr>
          <a:xfrm>
            <a:off x="2091906" y="4639646"/>
            <a:ext cx="1608826" cy="180509"/>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1" name="Přímá spojnice se šipkou 10"/>
          <p:cNvCxnSpPr/>
          <p:nvPr/>
        </p:nvCxnSpPr>
        <p:spPr>
          <a:xfrm flipV="1">
            <a:off x="2425281" y="4930933"/>
            <a:ext cx="1275451" cy="233305"/>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p:nvPr/>
        </p:nvCxnSpPr>
        <p:spPr>
          <a:xfrm flipV="1">
            <a:off x="2758656" y="5055078"/>
            <a:ext cx="1022769" cy="645332"/>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3701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84088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Information and communication</a:t>
            </a:r>
            <a:r>
              <a:rPr kumimoji="0" lang="en-GB" sz="3600" b="1" i="0" u="none" strike="noStrike" kern="0" cap="none" spc="0" normalizeH="0" dirty="0" smtClean="0">
                <a:ln>
                  <a:noFill/>
                </a:ln>
                <a:solidFill>
                  <a:srgbClr val="307871"/>
                </a:solidFill>
                <a:effectLst/>
                <a:uLnTx/>
                <a:uFillTx/>
                <a:latin typeface="Times New Roman"/>
                <a:ea typeface="+mj-ea"/>
                <a:cs typeface="+mj-cs"/>
              </a:rPr>
              <a:t> technology</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40002"/>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Computer hardware is a collective term used to describe any of the physical components of an analog or digital </a:t>
            </a:r>
            <a:r>
              <a:rPr lang="en-US" dirty="0" smtClean="0">
                <a:latin typeface="Times New Roman" panose="02020603050405020304" pitchFamily="18" charset="0"/>
                <a:cs typeface="Times New Roman" panose="02020603050405020304" pitchFamily="18" charset="0"/>
              </a:rPr>
              <a:t>computer.</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term hardware distinguishes the tangible aspects of a computing device from software, which consists of written instructions that tell physical components what to do</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Computer hardware can be categorized as having either internal or external </a:t>
            </a:r>
            <a:r>
              <a:rPr lang="en-US" dirty="0" smtClean="0">
                <a:latin typeface="Times New Roman" panose="02020603050405020304" pitchFamily="18" charset="0"/>
                <a:cs typeface="Times New Roman" panose="02020603050405020304" pitchFamily="18" charset="0"/>
              </a:rPr>
              <a:t>components.</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Internal </a:t>
            </a:r>
            <a:r>
              <a:rPr lang="en-US" dirty="0">
                <a:latin typeface="Times New Roman" panose="02020603050405020304" pitchFamily="18" charset="0"/>
                <a:cs typeface="Times New Roman" panose="02020603050405020304" pitchFamily="18" charset="0"/>
              </a:rPr>
              <a:t>components include items such as the motherboard, central processing unit (CPU), random access memory (RAM), hard drive, optical drive, heat sink, power supply, transistors, chips, graphics processing unit (GPU), and network interface card (NIC</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8747185" cy="369332"/>
          </a:xfrm>
          <a:prstGeom prst="rect">
            <a:avLst/>
          </a:prstGeom>
          <a:noFill/>
        </p:spPr>
        <p:txBody>
          <a:bodyPr wrap="square" rtlCol="0">
            <a:spAutoFit/>
          </a:bodyPr>
          <a:lstStyle/>
          <a:p>
            <a:r>
              <a:rPr lang="cs-CZ" dirty="0"/>
              <a:t>*https://searchnetworking.techtarget.com/definition/hardware</a:t>
            </a:r>
            <a:endParaRPr lang="cs-CZ" dirty="0" smtClean="0"/>
          </a:p>
        </p:txBody>
      </p:sp>
    </p:spTree>
    <p:extLst>
      <p:ext uri="{BB962C8B-B14F-4D97-AF65-F5344CB8AC3E}">
        <p14:creationId xmlns:p14="http://schemas.microsoft.com/office/powerpoint/2010/main" val="2736613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84088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Information and communication</a:t>
            </a:r>
            <a:r>
              <a:rPr kumimoji="0" lang="en-GB" sz="3600" b="1" i="0" u="none" strike="noStrike" kern="0" cap="none" spc="0" normalizeH="0" dirty="0" smtClean="0">
                <a:ln>
                  <a:noFill/>
                </a:ln>
                <a:solidFill>
                  <a:srgbClr val="307871"/>
                </a:solidFill>
                <a:effectLst/>
                <a:uLnTx/>
                <a:uFillTx/>
                <a:latin typeface="Times New Roman"/>
                <a:ea typeface="+mj-ea"/>
                <a:cs typeface="+mj-cs"/>
              </a:rPr>
              <a:t> technology</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120977"/>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External </a:t>
            </a:r>
            <a:r>
              <a:rPr lang="en-US" dirty="0">
                <a:latin typeface="Times New Roman" panose="02020603050405020304" pitchFamily="18" charset="0"/>
                <a:cs typeface="Times New Roman" panose="02020603050405020304" pitchFamily="18" charset="0"/>
              </a:rPr>
              <a:t>components, also called peripheral components, are those items that are often connected to the computer in order to control either its input or </a:t>
            </a:r>
            <a:r>
              <a:rPr lang="en-US" dirty="0" smtClean="0">
                <a:latin typeface="Times New Roman" panose="02020603050405020304" pitchFamily="18" charset="0"/>
                <a:cs typeface="Times New Roman" panose="02020603050405020304" pitchFamily="18" charset="0"/>
              </a:rPr>
              <a:t>output.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Common </a:t>
            </a:r>
            <a:r>
              <a:rPr lang="en-US" dirty="0">
                <a:latin typeface="Times New Roman" panose="02020603050405020304" pitchFamily="18" charset="0"/>
                <a:cs typeface="Times New Roman" panose="02020603050405020304" pitchFamily="18" charset="0"/>
              </a:rPr>
              <a:t>input components include a mouse, keyboard, microphone, camera, touch </a:t>
            </a:r>
            <a:r>
              <a:rPr lang="en-US" dirty="0" smtClean="0">
                <a:latin typeface="Times New Roman" panose="02020603050405020304" pitchFamily="18" charset="0"/>
                <a:cs typeface="Times New Roman" panose="02020603050405020304" pitchFamily="18" charset="0"/>
              </a:rPr>
              <a:t>pad, </a:t>
            </a:r>
            <a:r>
              <a:rPr lang="en-US" dirty="0">
                <a:latin typeface="Times New Roman" panose="02020603050405020304" pitchFamily="18" charset="0"/>
                <a:cs typeface="Times New Roman" panose="02020603050405020304" pitchFamily="18" charset="0"/>
              </a:rPr>
              <a:t>stylus, joystick, scanner, USB flash drive or memory </a:t>
            </a:r>
            <a:r>
              <a:rPr lang="en-US" dirty="0" smtClean="0">
                <a:latin typeface="Times New Roman" panose="02020603050405020304" pitchFamily="18" charset="0"/>
                <a:cs typeface="Times New Roman" panose="02020603050405020304" pitchFamily="18" charset="0"/>
              </a:rPr>
              <a:t>card</a:t>
            </a:r>
            <a:r>
              <a:rPr lang="cs-CZ"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monitors,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printers, speakers, </a:t>
            </a:r>
            <a:r>
              <a:rPr lang="en-US" dirty="0" smtClean="0">
                <a:latin typeface="Times New Roman" panose="02020603050405020304" pitchFamily="18" charset="0"/>
                <a:cs typeface="Times New Roman" panose="02020603050405020304" pitchFamily="18" charset="0"/>
              </a:rPr>
              <a:t>headphones</a:t>
            </a:r>
            <a:r>
              <a:rPr lang="cs-CZ" dirty="0" smtClean="0">
                <a:latin typeface="Times New Roman" panose="02020603050405020304" pitchFamily="18" charset="0"/>
                <a:cs typeface="Times New Roman" panose="02020603050405020304" pitchFamily="18" charset="0"/>
              </a:rPr>
              <a:t>, etc.*</a:t>
            </a:r>
          </a:p>
        </p:txBody>
      </p:sp>
      <p:sp>
        <p:nvSpPr>
          <p:cNvPr id="2" name="TextovéPole 1"/>
          <p:cNvSpPr txBox="1"/>
          <p:nvPr/>
        </p:nvSpPr>
        <p:spPr>
          <a:xfrm>
            <a:off x="569343" y="6271404"/>
            <a:ext cx="11298807" cy="646331"/>
          </a:xfrm>
          <a:prstGeom prst="rect">
            <a:avLst/>
          </a:prstGeom>
          <a:noFill/>
        </p:spPr>
        <p:txBody>
          <a:bodyPr wrap="square" rtlCol="0">
            <a:spAutoFit/>
          </a:bodyPr>
          <a:lstStyle/>
          <a:p>
            <a:r>
              <a:rPr lang="cs-CZ" dirty="0"/>
              <a:t>*https://</a:t>
            </a:r>
            <a:r>
              <a:rPr lang="cs-CZ" dirty="0" smtClean="0"/>
              <a:t>searchnetworking.techtarget.com/definition/hardware</a:t>
            </a:r>
          </a:p>
          <a:p>
            <a:r>
              <a:rPr lang="cs-CZ" dirty="0"/>
              <a:t>**https://rintutorial.blogspot.com/2018/04/computer-hardware-what-is-computer-rintutorial.html</a:t>
            </a:r>
            <a:endParaRPr lang="cs-CZ" dirty="0" smtClean="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0912" y="3757612"/>
            <a:ext cx="6710363" cy="2512199"/>
          </a:xfrm>
          <a:prstGeom prst="rect">
            <a:avLst/>
          </a:prstGeom>
        </p:spPr>
      </p:pic>
    </p:spTree>
    <p:extLst>
      <p:ext uri="{BB962C8B-B14F-4D97-AF65-F5344CB8AC3E}">
        <p14:creationId xmlns:p14="http://schemas.microsoft.com/office/powerpoint/2010/main" val="376421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84088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Information and communication</a:t>
            </a:r>
            <a:r>
              <a:rPr kumimoji="0" lang="en-GB" sz="3600" b="1" i="0" u="none" strike="noStrike" kern="0" cap="none" spc="0" normalizeH="0" dirty="0" smtClean="0">
                <a:ln>
                  <a:noFill/>
                </a:ln>
                <a:solidFill>
                  <a:srgbClr val="307871"/>
                </a:solidFill>
                <a:effectLst/>
                <a:uLnTx/>
                <a:uFillTx/>
                <a:latin typeface="Times New Roman"/>
                <a:ea typeface="+mj-ea"/>
                <a:cs typeface="+mj-cs"/>
              </a:rPr>
              <a:t> technology</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569343" y="6271404"/>
            <a:ext cx="11327382" cy="369332"/>
          </a:xfrm>
          <a:prstGeom prst="rect">
            <a:avLst/>
          </a:prstGeom>
          <a:noFill/>
        </p:spPr>
        <p:txBody>
          <a:bodyPr wrap="square" rtlCol="0">
            <a:spAutoFit/>
          </a:bodyPr>
          <a:lstStyle/>
          <a:p>
            <a:r>
              <a:rPr lang="cs-CZ" dirty="0"/>
              <a:t>*https://coggle.it/diagram/WCpHKzwwb1cGc-Mz/t/hardware%2C-software-and-types-of-ict-systems</a:t>
            </a:r>
            <a:endParaRPr lang="cs-CZ" dirty="0" smtClean="0"/>
          </a:p>
        </p:txBody>
      </p:sp>
      <p:pic>
        <p:nvPicPr>
          <p:cNvPr id="3" name="Obrázek 2"/>
          <p:cNvPicPr>
            <a:picLocks noChangeAspect="1"/>
          </p:cNvPicPr>
          <p:nvPr/>
        </p:nvPicPr>
        <p:blipFill>
          <a:blip r:embed="rId3"/>
          <a:stretch>
            <a:fillRect/>
          </a:stretch>
        </p:blipFill>
        <p:spPr>
          <a:xfrm>
            <a:off x="897409" y="942733"/>
            <a:ext cx="8713097" cy="5328671"/>
          </a:xfrm>
          <a:prstGeom prst="rect">
            <a:avLst/>
          </a:prstGeom>
        </p:spPr>
      </p:pic>
    </p:spTree>
    <p:extLst>
      <p:ext uri="{BB962C8B-B14F-4D97-AF65-F5344CB8AC3E}">
        <p14:creationId xmlns:p14="http://schemas.microsoft.com/office/powerpoint/2010/main" val="225163995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652</TotalTime>
  <Words>2630</Words>
  <Application>Microsoft Office PowerPoint</Application>
  <PresentationFormat>Širokoúhlá obrazovka</PresentationFormat>
  <Paragraphs>172</Paragraphs>
  <Slides>29</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29</vt:i4>
      </vt:variant>
    </vt:vector>
  </HeadingPairs>
  <TitlesOfParts>
    <vt:vector size="35" baseType="lpstr">
      <vt:lpstr>Arial</vt:lpstr>
      <vt:lpstr>Calibri</vt:lpstr>
      <vt:lpstr>Calibri Light</vt:lpstr>
      <vt:lpstr>Times New Roman</vt:lpstr>
      <vt:lpstr>Wingdings</vt:lpstr>
      <vt:lpstr>Motiv Office</vt:lpstr>
      <vt:lpstr>E-business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suchanek</cp:lastModifiedBy>
  <cp:revision>126</cp:revision>
  <dcterms:created xsi:type="dcterms:W3CDTF">2016-11-25T20:36:16Z</dcterms:created>
  <dcterms:modified xsi:type="dcterms:W3CDTF">2019-10-31T20:24:26Z</dcterms:modified>
</cp:coreProperties>
</file>