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314" r:id="rId5"/>
    <p:sldId id="310" r:id="rId6"/>
    <p:sldId id="311" r:id="rId7"/>
    <p:sldId id="315" r:id="rId8"/>
    <p:sldId id="320" r:id="rId9"/>
    <p:sldId id="312" r:id="rId10"/>
    <p:sldId id="323" r:id="rId11"/>
    <p:sldId id="324" r:id="rId12"/>
    <p:sldId id="325" r:id="rId13"/>
    <p:sldId id="329" r:id="rId14"/>
    <p:sldId id="326" r:id="rId15"/>
    <p:sldId id="327" r:id="rId16"/>
    <p:sldId id="328" r:id="rId17"/>
    <p:sldId id="319" r:id="rId18"/>
    <p:sldId id="316" r:id="rId19"/>
    <p:sldId id="317" r:id="rId20"/>
    <p:sldId id="318" r:id="rId21"/>
    <p:sldId id="332" r:id="rId22"/>
    <p:sldId id="330" r:id="rId23"/>
    <p:sldId id="333" r:id="rId24"/>
    <p:sldId id="321" r:id="rId25"/>
    <p:sldId id="322" r:id="rId26"/>
    <p:sldId id="309" r:id="rId27"/>
    <p:sldId id="283" r:id="rId2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31.10.2019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31.10.2019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31.10.2019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31.10.2019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31.10.2019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31.10.2019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31.10.2019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slideshare.net/sudipitm/e-business-systems" TargetMode="External"/><Relationship Id="rId3" Type="http://schemas.openxmlformats.org/officeDocument/2006/relationships/hyperlink" Target="https://searchcio.techtarget.com/definition/e-business" TargetMode="External"/><Relationship Id="rId7" Type="http://schemas.openxmlformats.org/officeDocument/2006/relationships/hyperlink" Target="https://smallbusiness.chron.com/e-business-systems-5270.html"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www.prudens.com/patens/ebusiness/busmodel.html" TargetMode="External"/><Relationship Id="rId5" Type="http://schemas.openxmlformats.org/officeDocument/2006/relationships/hyperlink" Target="https://www.toppr.com/guides/business-studies/emerging-modes-of-business/e-business/" TargetMode="External"/><Relationship Id="rId4" Type="http://schemas.openxmlformats.org/officeDocument/2006/relationships/hyperlink" Target="https://www.techopedia.com/definition/1493/electronic-business-e-business" TargetMode="External"/><Relationship Id="rId9" Type="http://schemas.openxmlformats.org/officeDocument/2006/relationships/hyperlink" Target="https://bizfluent.com/info-7835940-role-ebusiness-business.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searchmobilecomputing.techtarget.com/definition/m-commerce" TargetMode="External"/><Relationship Id="rId3" Type="http://schemas.openxmlformats.org/officeDocument/2006/relationships/hyperlink" Target="https://www.shopify.com/encyclopedia/what-is-ecommerce" TargetMode="External"/><Relationship Id="rId7" Type="http://schemas.openxmlformats.org/officeDocument/2006/relationships/hyperlink" Target="https://netonomy.net/2013/10/16/most-important-components-ecommerce-stores-ignored/"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investopedia.com/terms/e/ecommerce.asp" TargetMode="External"/><Relationship Id="rId5" Type="http://schemas.openxmlformats.org/officeDocument/2006/relationships/hyperlink" Target="https://searchcio.techtarget.com/definition/e-commerce" TargetMode="External"/><Relationship Id="rId10" Type="http://schemas.openxmlformats.org/officeDocument/2006/relationships/hyperlink" Target="https://www.ecommerceceo.com/types-of-ecommerce-business-models/" TargetMode="External"/><Relationship Id="rId4" Type="http://schemas.openxmlformats.org/officeDocument/2006/relationships/hyperlink" Target="https://ecommerce-platforms.com/glossary/ecommerce" TargetMode="External"/><Relationship Id="rId9" Type="http://schemas.openxmlformats.org/officeDocument/2006/relationships/hyperlink" Target="https://en.wikipedia.org/wiki/Mobile_commerc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2364705"/>
            <a:ext cx="6816757" cy="827066"/>
          </a:xfrm>
          <a:prstGeom prst="rect">
            <a:avLst/>
          </a:prstGeom>
        </p:spPr>
        <p:txBody>
          <a:bodyPr anchor="t">
            <a:noAutofit/>
          </a:bodyPr>
          <a:lstStyle/>
          <a:p>
            <a:pPr algn="ctr"/>
            <a:r>
              <a:rPr lang="en-GB" sz="6000" b="1" dirty="0">
                <a:solidFill>
                  <a:schemeClr val="bg1"/>
                </a:solidFill>
                <a:latin typeface="Times New Roman" panose="02020603050405020304" pitchFamily="18" charset="0"/>
                <a:cs typeface="Times New Roman" panose="02020603050405020304" pitchFamily="18" charset="0"/>
              </a:rPr>
              <a:t>E-business</a:t>
            </a:r>
            <a:endParaRPr lang="en-GB" sz="6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406105" y="3652502"/>
            <a:ext cx="5469147" cy="1056117"/>
          </a:xfrm>
          <a:prstGeom prst="rect">
            <a:avLst/>
          </a:prstGeom>
        </p:spPr>
        <p:txBody>
          <a:bodyPr>
            <a:normAutofit/>
          </a:bodyPr>
          <a:lstStyle/>
          <a:p>
            <a:pPr marL="0" indent="0" algn="ctr">
              <a:buNone/>
            </a:pPr>
            <a:r>
              <a:rPr lang="cs-CZ" dirty="0" smtClean="0">
                <a:solidFill>
                  <a:schemeClr val="bg1"/>
                </a:solidFill>
                <a:latin typeface="Times New Roman" panose="02020603050405020304" pitchFamily="18" charset="0"/>
                <a:cs typeface="Times New Roman" panose="02020603050405020304" pitchFamily="18" charset="0"/>
              </a:rPr>
              <a:t>E-business </a:t>
            </a:r>
            <a:r>
              <a:rPr lang="cs-CZ" dirty="0">
                <a:solidFill>
                  <a:schemeClr val="bg1"/>
                </a:solidFill>
                <a:latin typeface="Times New Roman" panose="02020603050405020304" pitchFamily="18" charset="0"/>
                <a:cs typeface="Times New Roman" panose="02020603050405020304" pitchFamily="18" charset="0"/>
              </a:rPr>
              <a:t>and </a:t>
            </a:r>
            <a:r>
              <a:rPr lang="cs-CZ" dirty="0" smtClean="0">
                <a:solidFill>
                  <a:schemeClr val="bg1"/>
                </a:solidFill>
                <a:latin typeface="Times New Roman" panose="02020603050405020304" pitchFamily="18" charset="0"/>
                <a:cs typeface="Times New Roman" panose="02020603050405020304" pitchFamily="18" charset="0"/>
              </a:rPr>
              <a:t>e-commerce</a:t>
            </a:r>
            <a:endParaRPr lang="en-GB"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8962845" y="4965171"/>
            <a:ext cx="3000183"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2400" b="1" dirty="0" smtClean="0">
                <a:solidFill>
                  <a:srgbClr val="307871"/>
                </a:solidFill>
                <a:latin typeface="Times New Roman" panose="02020603050405020304" pitchFamily="18" charset="0"/>
                <a:cs typeface="Times New Roman" panose="02020603050405020304" pitchFamily="18" charset="0"/>
              </a:rPr>
              <a:t>Petr Suchánek</a:t>
            </a:r>
            <a:endParaRPr lang="en-GB" altLang="cs-CZ" sz="2400" b="1" dirty="0" smtClean="0">
              <a:solidFill>
                <a:srgbClr val="307871"/>
              </a:solidFill>
              <a:latin typeface="Times New Roman" panose="02020603050405020304" pitchFamily="18" charset="0"/>
              <a:cs typeface="Times New Roman" panose="02020603050405020304" pitchFamily="18" charset="0"/>
            </a:endParaRPr>
          </a:p>
          <a:p>
            <a:pPr algn="r"/>
            <a:r>
              <a:rPr lang="cs-CZ" altLang="cs-CZ" sz="2400" dirty="0">
                <a:solidFill>
                  <a:srgbClr val="307871"/>
                </a:solidFill>
                <a:latin typeface="Times New Roman" panose="02020603050405020304" pitchFamily="18" charset="0"/>
                <a:cs typeface="Times New Roman" panose="02020603050405020304" pitchFamily="18" charset="0"/>
              </a:rPr>
              <a:t>E-business</a:t>
            </a:r>
            <a:endParaRPr lang="en-GB" altLang="cs-CZ" sz="2400" dirty="0" smtClean="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250429"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Function </a:t>
            </a:r>
            <a:r>
              <a:rPr lang="en-US" sz="3600" b="1" kern="0" dirty="0">
                <a:solidFill>
                  <a:srgbClr val="307871"/>
                </a:solidFill>
                <a:latin typeface="Times New Roman"/>
                <a:ea typeface="+mj-ea"/>
                <a:cs typeface="+mj-cs"/>
              </a:rPr>
              <a:t>of electronic business</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967309"/>
            <a:ext cx="975899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most important role of electronic business is “electronic value creation” – the generation of electronic added value. The forms of electronic added value are usually distinguished in the following way:</a:t>
            </a:r>
            <a:r>
              <a:rPr lang="cs-CZ"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sz="2200" b="1" dirty="0" smtClean="0">
                <a:latin typeface="Times New Roman" panose="02020603050405020304" pitchFamily="18" charset="0"/>
                <a:cs typeface="Times New Roman" panose="02020603050405020304" pitchFamily="18" charset="0"/>
              </a:rPr>
              <a:t>Structuring </a:t>
            </a:r>
            <a:r>
              <a:rPr lang="en-US" sz="2200" b="1" dirty="0">
                <a:latin typeface="Times New Roman" panose="02020603050405020304" pitchFamily="18" charset="0"/>
                <a:cs typeface="Times New Roman" panose="02020603050405020304" pitchFamily="18" charset="0"/>
              </a:rPr>
              <a:t>value: </a:t>
            </a:r>
            <a:r>
              <a:rPr lang="en-US" sz="2200" dirty="0">
                <a:latin typeface="Times New Roman" panose="02020603050405020304" pitchFamily="18" charset="0"/>
                <a:cs typeface="Times New Roman" panose="02020603050405020304" pitchFamily="18" charset="0"/>
              </a:rPr>
              <a:t>an online offer achieves an overview of a large quantity of </a:t>
            </a:r>
            <a:r>
              <a:rPr lang="en-US" sz="2200" dirty="0" smtClean="0">
                <a:latin typeface="Times New Roman" panose="02020603050405020304" pitchFamily="18" charset="0"/>
                <a:cs typeface="Times New Roman" panose="02020603050405020304" pitchFamily="18" charset="0"/>
              </a:rPr>
              <a:t>information</a:t>
            </a:r>
            <a:r>
              <a:rPr lang="en-GB"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sz="2200" b="1" dirty="0" smtClean="0">
                <a:latin typeface="Times New Roman" panose="02020603050405020304" pitchFamily="18" charset="0"/>
                <a:cs typeface="Times New Roman" panose="02020603050405020304" pitchFamily="18" charset="0"/>
              </a:rPr>
              <a:t>Selection </a:t>
            </a:r>
            <a:r>
              <a:rPr lang="en-US" sz="2200" b="1" dirty="0">
                <a:latin typeface="Times New Roman" panose="02020603050405020304" pitchFamily="18" charset="0"/>
                <a:cs typeface="Times New Roman" panose="02020603050405020304" pitchFamily="18" charset="0"/>
              </a:rPr>
              <a:t>value: </a:t>
            </a:r>
            <a:r>
              <a:rPr lang="en-US" sz="2200" dirty="0">
                <a:latin typeface="Times New Roman" panose="02020603050405020304" pitchFamily="18" charset="0"/>
                <a:cs typeface="Times New Roman" panose="02020603050405020304" pitchFamily="18" charset="0"/>
              </a:rPr>
              <a:t>an online offer provides specific database information upon </a:t>
            </a:r>
            <a:r>
              <a:rPr lang="en-US" sz="2200" dirty="0" smtClean="0">
                <a:latin typeface="Times New Roman" panose="02020603050405020304" pitchFamily="18" charset="0"/>
                <a:cs typeface="Times New Roman" panose="02020603050405020304" pitchFamily="18" charset="0"/>
              </a:rPr>
              <a:t>request;</a:t>
            </a:r>
            <a:endParaRPr lang="en-US" sz="2200" dirty="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sz="2200" b="1" dirty="0" smtClean="0">
                <a:latin typeface="Times New Roman" panose="02020603050405020304" pitchFamily="18" charset="0"/>
                <a:cs typeface="Times New Roman" panose="02020603050405020304" pitchFamily="18" charset="0"/>
              </a:rPr>
              <a:t>Matching </a:t>
            </a:r>
            <a:r>
              <a:rPr lang="en-US" sz="2200" b="1" dirty="0">
                <a:latin typeface="Times New Roman" panose="02020603050405020304" pitchFamily="18" charset="0"/>
                <a:cs typeface="Times New Roman" panose="02020603050405020304" pitchFamily="18" charset="0"/>
              </a:rPr>
              <a:t>value: </a:t>
            </a:r>
            <a:r>
              <a:rPr lang="en-US" sz="2200" dirty="0">
                <a:latin typeface="Times New Roman" panose="02020603050405020304" pitchFamily="18" charset="0"/>
                <a:cs typeface="Times New Roman" panose="02020603050405020304" pitchFamily="18" charset="0"/>
              </a:rPr>
              <a:t>an online offer makes it possible to merge inquiries from supplier and buyers more </a:t>
            </a:r>
            <a:r>
              <a:rPr lang="en-US" sz="2200" dirty="0" smtClean="0">
                <a:latin typeface="Times New Roman" panose="02020603050405020304" pitchFamily="18" charset="0"/>
                <a:cs typeface="Times New Roman" panose="02020603050405020304" pitchFamily="18" charset="0"/>
              </a:rPr>
              <a:t>efficiently;</a:t>
            </a:r>
            <a:endParaRPr lang="en-US" sz="2200" dirty="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sz="2200" b="1" dirty="0" smtClean="0">
                <a:latin typeface="Times New Roman" panose="02020603050405020304" pitchFamily="18" charset="0"/>
                <a:cs typeface="Times New Roman" panose="02020603050405020304" pitchFamily="18" charset="0"/>
              </a:rPr>
              <a:t>Transaction </a:t>
            </a:r>
            <a:r>
              <a:rPr lang="en-US" sz="2200" b="1" dirty="0">
                <a:latin typeface="Times New Roman" panose="02020603050405020304" pitchFamily="18" charset="0"/>
                <a:cs typeface="Times New Roman" panose="02020603050405020304" pitchFamily="18" charset="0"/>
              </a:rPr>
              <a:t>value: </a:t>
            </a:r>
            <a:r>
              <a:rPr lang="en-US" sz="2200" dirty="0">
                <a:latin typeface="Times New Roman" panose="02020603050405020304" pitchFamily="18" charset="0"/>
                <a:cs typeface="Times New Roman" panose="02020603050405020304" pitchFamily="18" charset="0"/>
              </a:rPr>
              <a:t>an online offer makes a business more </a:t>
            </a:r>
            <a:r>
              <a:rPr lang="en-US" sz="2200" dirty="0" smtClean="0">
                <a:latin typeface="Times New Roman" panose="02020603050405020304" pitchFamily="18" charset="0"/>
                <a:cs typeface="Times New Roman" panose="02020603050405020304" pitchFamily="18" charset="0"/>
              </a:rPr>
              <a:t>efficient;</a:t>
            </a:r>
            <a:endParaRPr lang="en-US" sz="2200" dirty="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sz="2200" b="1" dirty="0" smtClean="0">
                <a:latin typeface="Times New Roman" panose="02020603050405020304" pitchFamily="18" charset="0"/>
                <a:cs typeface="Times New Roman" panose="02020603050405020304" pitchFamily="18" charset="0"/>
              </a:rPr>
              <a:t>Coordination </a:t>
            </a:r>
            <a:r>
              <a:rPr lang="en-US" sz="2200" b="1" dirty="0">
                <a:latin typeface="Times New Roman" panose="02020603050405020304" pitchFamily="18" charset="0"/>
                <a:cs typeface="Times New Roman" panose="02020603050405020304" pitchFamily="18" charset="0"/>
              </a:rPr>
              <a:t>value: </a:t>
            </a:r>
            <a:r>
              <a:rPr lang="en-US" sz="2200" dirty="0">
                <a:latin typeface="Times New Roman" panose="02020603050405020304" pitchFamily="18" charset="0"/>
                <a:cs typeface="Times New Roman" panose="02020603050405020304" pitchFamily="18" charset="0"/>
              </a:rPr>
              <a:t>an online offer allows different providers to better combine their </a:t>
            </a:r>
            <a:r>
              <a:rPr lang="en-US" sz="2200" dirty="0" smtClean="0">
                <a:latin typeface="Times New Roman" panose="02020603050405020304" pitchFamily="18" charset="0"/>
                <a:cs typeface="Times New Roman" panose="02020603050405020304" pitchFamily="18" charset="0"/>
              </a:rPr>
              <a:t>services;</a:t>
            </a:r>
            <a:endParaRPr lang="en-US" sz="2200" dirty="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sz="2200" b="1" dirty="0" smtClean="0">
                <a:latin typeface="Times New Roman" panose="02020603050405020304" pitchFamily="18" charset="0"/>
                <a:cs typeface="Times New Roman" panose="02020603050405020304" pitchFamily="18" charset="0"/>
              </a:rPr>
              <a:t>Communication </a:t>
            </a:r>
            <a:r>
              <a:rPr lang="en-US" sz="2200" b="1" dirty="0">
                <a:latin typeface="Times New Roman" panose="02020603050405020304" pitchFamily="18" charset="0"/>
                <a:cs typeface="Times New Roman" panose="02020603050405020304" pitchFamily="18" charset="0"/>
              </a:rPr>
              <a:t>value: </a:t>
            </a:r>
            <a:r>
              <a:rPr lang="en-US" sz="2200" dirty="0">
                <a:latin typeface="Times New Roman" panose="02020603050405020304" pitchFamily="18" charset="0"/>
                <a:cs typeface="Times New Roman" panose="02020603050405020304" pitchFamily="18" charset="0"/>
              </a:rPr>
              <a:t>an online offer improves communication between different </a:t>
            </a:r>
            <a:r>
              <a:rPr lang="en-US" sz="2200" dirty="0" smtClean="0">
                <a:latin typeface="Times New Roman" panose="02020603050405020304" pitchFamily="18" charset="0"/>
                <a:cs typeface="Times New Roman" panose="02020603050405020304" pitchFamily="18" charset="0"/>
              </a:rPr>
              <a:t>consumers.</a:t>
            </a:r>
            <a:endParaRPr lang="cs-CZ" sz="2200"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*https://www.ionos.com/digitalguide/online-marketing/online-sales/what-is-e-business/</a:t>
            </a:r>
            <a:endParaRPr lang="cs-CZ" dirty="0" smtClean="0"/>
          </a:p>
        </p:txBody>
      </p:sp>
    </p:spTree>
    <p:extLst>
      <p:ext uri="{BB962C8B-B14F-4D97-AF65-F5344CB8AC3E}">
        <p14:creationId xmlns:p14="http://schemas.microsoft.com/office/powerpoint/2010/main" val="4156574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250429"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Function </a:t>
            </a:r>
            <a:r>
              <a:rPr lang="en-US" sz="3600" b="1" kern="0" dirty="0">
                <a:solidFill>
                  <a:srgbClr val="307871"/>
                </a:solidFill>
                <a:latin typeface="Times New Roman"/>
                <a:ea typeface="+mj-ea"/>
                <a:cs typeface="+mj-cs"/>
              </a:rPr>
              <a:t>of electronic business</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062195"/>
            <a:ext cx="975899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a:latin typeface="Times New Roman" panose="02020603050405020304" pitchFamily="18" charset="0"/>
                <a:cs typeface="Times New Roman" panose="02020603050405020304" pitchFamily="18" charset="0"/>
              </a:rPr>
              <a:t>Depending on which type of value a company decides to pursue, they can choose one or more value activities – for example </a:t>
            </a:r>
            <a:r>
              <a:rPr lang="en-US" dirty="0" smtClean="0">
                <a:latin typeface="Times New Roman" panose="02020603050405020304" pitchFamily="18" charset="0"/>
                <a:cs typeface="Times New Roman" panose="02020603050405020304" pitchFamily="18" charset="0"/>
              </a:rPr>
              <a:t>the*</a:t>
            </a:r>
          </a:p>
          <a:p>
            <a:pPr lvl="1" algn="just">
              <a:spcBef>
                <a:spcPts val="600"/>
              </a:spcBef>
              <a:spcAft>
                <a:spcPts val="600"/>
              </a:spcAft>
            </a:pPr>
            <a:r>
              <a:rPr lang="en-US" dirty="0" smtClean="0">
                <a:latin typeface="Times New Roman" panose="02020603050405020304" pitchFamily="18" charset="0"/>
                <a:cs typeface="Times New Roman" panose="02020603050405020304" pitchFamily="18" charset="0"/>
              </a:rPr>
              <a:t>collection</a:t>
            </a:r>
            <a:r>
              <a:rPr lang="en-GB"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lvl="1" algn="just">
              <a:spcBef>
                <a:spcPts val="600"/>
              </a:spcBef>
              <a:spcAft>
                <a:spcPts val="600"/>
              </a:spcAft>
            </a:pPr>
            <a:r>
              <a:rPr lang="en-US" dirty="0" smtClean="0">
                <a:latin typeface="Times New Roman" panose="02020603050405020304" pitchFamily="18" charset="0"/>
                <a:cs typeface="Times New Roman" panose="02020603050405020304" pitchFamily="18" charset="0"/>
              </a:rPr>
              <a:t>structuring;</a:t>
            </a:r>
          </a:p>
          <a:p>
            <a:pPr lvl="1" algn="just">
              <a:spcBef>
                <a:spcPts val="600"/>
              </a:spcBef>
              <a:spcAft>
                <a:spcPts val="600"/>
              </a:spcAft>
            </a:pPr>
            <a:r>
              <a:rPr lang="en-US" dirty="0" smtClean="0">
                <a:latin typeface="Times New Roman" panose="02020603050405020304" pitchFamily="18" charset="0"/>
                <a:cs typeface="Times New Roman" panose="02020603050405020304" pitchFamily="18" charset="0"/>
              </a:rPr>
              <a:t>pre-selection;</a:t>
            </a:r>
          </a:p>
          <a:p>
            <a:pPr lvl="1" algn="just">
              <a:spcBef>
                <a:spcPts val="600"/>
              </a:spcBef>
              <a:spcAft>
                <a:spcPts val="600"/>
              </a:spcAft>
            </a:pPr>
            <a:r>
              <a:rPr lang="en-US" dirty="0" smtClean="0">
                <a:latin typeface="Times New Roman" panose="02020603050405020304" pitchFamily="18" charset="0"/>
                <a:cs typeface="Times New Roman" panose="02020603050405020304" pitchFamily="18" charset="0"/>
              </a:rPr>
              <a:t>summary;</a:t>
            </a:r>
          </a:p>
          <a:p>
            <a:pPr lvl="1" algn="just">
              <a:spcBef>
                <a:spcPts val="600"/>
              </a:spcBef>
              <a:spcAft>
                <a:spcPts val="600"/>
              </a:spcAft>
            </a:pPr>
            <a:r>
              <a:rPr lang="en-US" dirty="0" smtClean="0">
                <a:latin typeface="Times New Roman" panose="02020603050405020304" pitchFamily="18" charset="0"/>
                <a:cs typeface="Times New Roman" panose="02020603050405020304" pitchFamily="18" charset="0"/>
              </a:rPr>
              <a:t>distribution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information.</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so-called “digital information product” can also be created, offering added values which the customer is prepared to pay for. </a:t>
            </a: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information product may be a website, blog comparison portal, e-book, or a software application</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*https://www.ionos.com/digitalguide/online-marketing/online-sales/what-is-e-business/</a:t>
            </a:r>
            <a:endParaRPr lang="cs-CZ" dirty="0" smtClean="0"/>
          </a:p>
        </p:txBody>
      </p:sp>
    </p:spTree>
    <p:extLst>
      <p:ext uri="{BB962C8B-B14F-4D97-AF65-F5344CB8AC3E}">
        <p14:creationId xmlns:p14="http://schemas.microsoft.com/office/powerpoint/2010/main" val="345313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250429"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Function </a:t>
            </a:r>
            <a:r>
              <a:rPr lang="en-US" sz="3600" b="1" kern="0" dirty="0">
                <a:solidFill>
                  <a:srgbClr val="307871"/>
                </a:solidFill>
                <a:latin typeface="Times New Roman"/>
                <a:ea typeface="+mj-ea"/>
                <a:cs typeface="+mj-cs"/>
              </a:rPr>
              <a:t>of electronic business</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062195"/>
            <a:ext cx="975899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a:latin typeface="Times New Roman" panose="02020603050405020304" pitchFamily="18" charset="0"/>
                <a:cs typeface="Times New Roman" panose="02020603050405020304" pitchFamily="18" charset="0"/>
              </a:rPr>
              <a:t>The electronic value creation process involves the following steps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indent="-504825"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Collecting </a:t>
            </a:r>
            <a:r>
              <a:rPr lang="en-US" dirty="0">
                <a:latin typeface="Times New Roman" panose="02020603050405020304" pitchFamily="18" charset="0"/>
                <a:cs typeface="Times New Roman" panose="02020603050405020304" pitchFamily="18" charset="0"/>
              </a:rPr>
              <a:t>large quantities of information to identify data relevant to the </a:t>
            </a:r>
            <a:r>
              <a:rPr lang="en-US" dirty="0" smtClean="0">
                <a:latin typeface="Times New Roman" panose="02020603050405020304" pitchFamily="18" charset="0"/>
                <a:cs typeface="Times New Roman" panose="02020603050405020304" pitchFamily="18" charset="0"/>
              </a:rPr>
              <a:t>product</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indent="-504825"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Processing </a:t>
            </a:r>
            <a:r>
              <a:rPr lang="en-US" dirty="0">
                <a:latin typeface="Times New Roman" panose="02020603050405020304" pitchFamily="18" charset="0"/>
                <a:cs typeface="Times New Roman" panose="02020603050405020304" pitchFamily="18" charset="0"/>
              </a:rPr>
              <a:t>the information and transforming it into a </a:t>
            </a:r>
            <a:r>
              <a:rPr lang="en-US" dirty="0" smtClean="0">
                <a:latin typeface="Times New Roman" panose="02020603050405020304" pitchFamily="18" charset="0"/>
                <a:cs typeface="Times New Roman" panose="02020603050405020304" pitchFamily="18" charset="0"/>
              </a:rPr>
              <a:t>product;</a:t>
            </a:r>
            <a:endParaRPr lang="en-US" dirty="0">
              <a:latin typeface="Times New Roman" panose="02020603050405020304" pitchFamily="18" charset="0"/>
              <a:cs typeface="Times New Roman" panose="02020603050405020304" pitchFamily="18" charset="0"/>
            </a:endParaRPr>
          </a:p>
          <a:p>
            <a:pPr lvl="1" indent="-504825"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Transferring </a:t>
            </a:r>
            <a:r>
              <a:rPr lang="en-US" dirty="0">
                <a:latin typeface="Times New Roman" panose="02020603050405020304" pitchFamily="18" charset="0"/>
                <a:cs typeface="Times New Roman" panose="02020603050405020304" pitchFamily="18" charset="0"/>
              </a:rPr>
              <a:t>the final information product to the </a:t>
            </a:r>
            <a:r>
              <a:rPr lang="en-US" dirty="0" smtClean="0">
                <a:latin typeface="Times New Roman" panose="02020603050405020304" pitchFamily="18" charset="0"/>
                <a:cs typeface="Times New Roman" panose="02020603050405020304" pitchFamily="18" charset="0"/>
              </a:rPr>
              <a:t>customer;</a:t>
            </a:r>
            <a:endParaRPr lang="en-US" dirty="0">
              <a:latin typeface="Times New Roman" panose="02020603050405020304" pitchFamily="18" charset="0"/>
              <a:cs typeface="Times New Roman" panose="02020603050405020304" pitchFamily="18" charset="0"/>
            </a:endParaRPr>
          </a:p>
          <a:p>
            <a:pPr lvl="1" indent="-504825"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Repeat </a:t>
            </a:r>
            <a:r>
              <a:rPr lang="en-US" dirty="0">
                <a:latin typeface="Times New Roman" panose="02020603050405020304" pitchFamily="18" charset="0"/>
                <a:cs typeface="Times New Roman" panose="02020603050405020304" pitchFamily="18" charset="0"/>
              </a:rPr>
              <a:t>this process whenever new information becomes available – information products are not static and must be kept up to </a:t>
            </a:r>
            <a:r>
              <a:rPr lang="en-US" dirty="0" smtClean="0">
                <a:latin typeface="Times New Roman" panose="02020603050405020304" pitchFamily="18" charset="0"/>
                <a:cs typeface="Times New Roman" panose="02020603050405020304" pitchFamily="18" charset="0"/>
              </a:rPr>
              <a:t>date.</a:t>
            </a:r>
          </a:p>
          <a:p>
            <a:pPr algn="just">
              <a:spcBef>
                <a:spcPts val="600"/>
              </a:spcBef>
              <a:spcAft>
                <a:spcPts val="600"/>
              </a:spcAft>
            </a:pPr>
            <a:r>
              <a:rPr lang="en-US" dirty="0">
                <a:latin typeface="Times New Roman" panose="02020603050405020304" pitchFamily="18" charset="0"/>
                <a:cs typeface="Times New Roman" panose="02020603050405020304" pitchFamily="18" charset="0"/>
              </a:rPr>
              <a:t>Besides the generation of electronic added value, the various long-term goals of the e-business must be determined, such as how best to automate commercial processes, or establishing new business models (such as cutting out middlemen</a:t>
            </a:r>
            <a:r>
              <a:rPr lang="en-US"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*https://www.ionos.com/digitalguide/online-marketing/online-sales/what-is-e-business/</a:t>
            </a:r>
            <a:endParaRPr lang="cs-CZ" dirty="0" smtClean="0"/>
          </a:p>
        </p:txBody>
      </p:sp>
    </p:spTree>
    <p:extLst>
      <p:ext uri="{BB962C8B-B14F-4D97-AF65-F5344CB8AC3E}">
        <p14:creationId xmlns:p14="http://schemas.microsoft.com/office/powerpoint/2010/main" val="236251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250429"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Function </a:t>
            </a:r>
            <a:r>
              <a:rPr lang="en-US" sz="3600" b="1" kern="0" dirty="0">
                <a:solidFill>
                  <a:srgbClr val="307871"/>
                </a:solidFill>
                <a:latin typeface="Times New Roman"/>
                <a:ea typeface="+mj-ea"/>
                <a:cs typeface="+mj-cs"/>
              </a:rPr>
              <a:t>of electronic business</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062195"/>
            <a:ext cx="975899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a:latin typeface="Times New Roman" panose="02020603050405020304" pitchFamily="18" charset="0"/>
                <a:cs typeface="Times New Roman" panose="02020603050405020304" pitchFamily="18" charset="0"/>
                <a:hlinkClick r:id="rId3"/>
              </a:rPr>
              <a:t>https://</a:t>
            </a:r>
            <a:r>
              <a:rPr lang="en-US" dirty="0" smtClean="0">
                <a:latin typeface="Times New Roman" panose="02020603050405020304" pitchFamily="18" charset="0"/>
                <a:cs typeface="Times New Roman" panose="02020603050405020304" pitchFamily="18" charset="0"/>
                <a:hlinkClick r:id="rId3"/>
              </a:rPr>
              <a:t>searchcio.techtarget.com/definition/e-business</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en-US" dirty="0">
                <a:latin typeface="Times New Roman" panose="02020603050405020304" pitchFamily="18" charset="0"/>
                <a:cs typeface="Times New Roman" panose="02020603050405020304" pitchFamily="18" charset="0"/>
                <a:hlinkClick r:id="rId4"/>
              </a:rPr>
              <a:t>https://</a:t>
            </a:r>
            <a:r>
              <a:rPr lang="en-US" dirty="0" smtClean="0">
                <a:latin typeface="Times New Roman" panose="02020603050405020304" pitchFamily="18" charset="0"/>
                <a:cs typeface="Times New Roman" panose="02020603050405020304" pitchFamily="18" charset="0"/>
                <a:hlinkClick r:id="rId4"/>
              </a:rPr>
              <a:t>www.techopedia.com/definition/1493/electronic-business-e-business</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en-US" dirty="0">
                <a:latin typeface="Times New Roman" panose="02020603050405020304" pitchFamily="18" charset="0"/>
                <a:cs typeface="Times New Roman" panose="02020603050405020304" pitchFamily="18" charset="0"/>
                <a:hlinkClick r:id="rId5"/>
              </a:rPr>
              <a:t>https://www.toppr.com/guides/business-studies/emerging-modes-of-business/e-business</a:t>
            </a:r>
            <a:r>
              <a:rPr lang="en-US" dirty="0" smtClean="0">
                <a:latin typeface="Times New Roman" panose="02020603050405020304" pitchFamily="18" charset="0"/>
                <a:cs typeface="Times New Roman" panose="02020603050405020304" pitchFamily="18" charset="0"/>
                <a:hlinkClick r:id="rId5"/>
              </a:rPr>
              <a:t>/</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en-US" dirty="0">
                <a:latin typeface="Times New Roman" panose="02020603050405020304" pitchFamily="18" charset="0"/>
                <a:cs typeface="Times New Roman" panose="02020603050405020304" pitchFamily="18" charset="0"/>
                <a:hlinkClick r:id="rId6"/>
              </a:rPr>
              <a:t>http://</a:t>
            </a:r>
            <a:r>
              <a:rPr lang="en-US" dirty="0" smtClean="0">
                <a:latin typeface="Times New Roman" panose="02020603050405020304" pitchFamily="18" charset="0"/>
                <a:cs typeface="Times New Roman" panose="02020603050405020304" pitchFamily="18" charset="0"/>
                <a:hlinkClick r:id="rId6"/>
              </a:rPr>
              <a:t>www.prudens.com/patens/ebusiness/busmodel.html</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en-US" dirty="0">
                <a:latin typeface="Times New Roman" panose="02020603050405020304" pitchFamily="18" charset="0"/>
                <a:cs typeface="Times New Roman" panose="02020603050405020304" pitchFamily="18" charset="0"/>
                <a:hlinkClick r:id="rId7"/>
              </a:rPr>
              <a:t>https://</a:t>
            </a:r>
            <a:r>
              <a:rPr lang="en-US" dirty="0" smtClean="0">
                <a:latin typeface="Times New Roman" panose="02020603050405020304" pitchFamily="18" charset="0"/>
                <a:cs typeface="Times New Roman" panose="02020603050405020304" pitchFamily="18" charset="0"/>
                <a:hlinkClick r:id="rId7"/>
              </a:rPr>
              <a:t>smallbusiness.chron.com/e-business-systems-5270.html</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en-US" dirty="0">
                <a:latin typeface="Times New Roman" panose="02020603050405020304" pitchFamily="18" charset="0"/>
                <a:cs typeface="Times New Roman" panose="02020603050405020304" pitchFamily="18" charset="0"/>
                <a:hlinkClick r:id="rId8"/>
              </a:rPr>
              <a:t>https://</a:t>
            </a:r>
            <a:r>
              <a:rPr lang="en-US" dirty="0" smtClean="0">
                <a:latin typeface="Times New Roman" panose="02020603050405020304" pitchFamily="18" charset="0"/>
                <a:cs typeface="Times New Roman" panose="02020603050405020304" pitchFamily="18" charset="0"/>
                <a:hlinkClick r:id="rId8"/>
              </a:rPr>
              <a:t>www.slideshare.net/sudipitm/e-business-systems</a:t>
            </a:r>
            <a:endParaRPr lang="cs-CZ" dirty="0" smtClean="0">
              <a:latin typeface="Times New Roman" panose="02020603050405020304" pitchFamily="18" charset="0"/>
              <a:cs typeface="Times New Roman" panose="02020603050405020304" pitchFamily="18" charset="0"/>
            </a:endParaRPr>
          </a:p>
          <a:p>
            <a:pPr algn="just">
              <a:spcBef>
                <a:spcPts val="1200"/>
              </a:spcBef>
              <a:spcAft>
                <a:spcPts val="600"/>
              </a:spcAft>
            </a:pPr>
            <a:r>
              <a:rPr lang="cs-CZ" dirty="0">
                <a:latin typeface="Times New Roman" panose="02020603050405020304" pitchFamily="18" charset="0"/>
                <a:cs typeface="Times New Roman" panose="02020603050405020304" pitchFamily="18" charset="0"/>
                <a:hlinkClick r:id="rId9"/>
              </a:rPr>
              <a:t>https://</a:t>
            </a:r>
            <a:r>
              <a:rPr lang="cs-CZ" dirty="0" smtClean="0">
                <a:latin typeface="Times New Roman" panose="02020603050405020304" pitchFamily="18" charset="0"/>
                <a:cs typeface="Times New Roman" panose="02020603050405020304" pitchFamily="18" charset="0"/>
                <a:hlinkClick r:id="rId9"/>
              </a:rPr>
              <a:t>bizfluent.com/info-7835940-role-ebusiness-business.html</a:t>
            </a:r>
            <a:endParaRPr lang="cs-CZ"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970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2672526"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E</a:t>
            </a:r>
            <a:r>
              <a:rPr lang="cs-CZ" sz="3600" b="1" kern="0" dirty="0" smtClean="0">
                <a:solidFill>
                  <a:srgbClr val="307871"/>
                </a:solidFill>
                <a:latin typeface="Times New Roman"/>
                <a:ea typeface="+mj-ea"/>
                <a:cs typeface="+mj-cs"/>
              </a:rPr>
              <a:t>-</a:t>
            </a:r>
            <a:r>
              <a:rPr lang="en-US" sz="3600" b="1" kern="0" dirty="0" smtClean="0">
                <a:solidFill>
                  <a:srgbClr val="307871"/>
                </a:solidFill>
                <a:latin typeface="Times New Roman"/>
                <a:ea typeface="+mj-ea"/>
                <a:cs typeface="+mj-cs"/>
              </a:rPr>
              <a:t>commerce</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312353"/>
            <a:ext cx="975899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a:latin typeface="Times New Roman" panose="02020603050405020304" pitchFamily="18" charset="0"/>
                <a:cs typeface="Times New Roman" panose="02020603050405020304" pitchFamily="18" charset="0"/>
              </a:rPr>
              <a:t>Ecommerce, also known as electronic commerce or internet commerce, refers to the buying and selling of goods or services using the internet, and the transfer of money and data to execute these </a:t>
            </a:r>
            <a:r>
              <a:rPr lang="en-US" dirty="0" smtClean="0">
                <a:latin typeface="Times New Roman" panose="02020603050405020304" pitchFamily="18" charset="0"/>
                <a:cs typeface="Times New Roman" panose="02020603050405020304" pitchFamily="18" charset="0"/>
              </a:rPr>
              <a:t>transactions.*</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Ecommerce </a:t>
            </a:r>
            <a:r>
              <a:rPr lang="en-US" dirty="0">
                <a:latin typeface="Times New Roman" panose="02020603050405020304" pitchFamily="18" charset="0"/>
                <a:cs typeface="Times New Roman" panose="02020603050405020304" pitchFamily="18" charset="0"/>
              </a:rPr>
              <a:t>is often used to refer to the sale of physical products online, but it can also describe any kind of commercial transaction that is facilitated through the internet</a:t>
            </a:r>
            <a:r>
              <a:rPr lang="en-US"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a:latin typeface="Times New Roman" panose="02020603050405020304" pitchFamily="18" charset="0"/>
                <a:cs typeface="Times New Roman" panose="02020603050405020304" pitchFamily="18" charset="0"/>
              </a:rPr>
              <a:t>Whereas e-business refers to all aspects of operating an online business, ecommerce refers specifically to the transaction of goods and services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*https://www.shopify.com/encyclopedia/what-is-ecommerce</a:t>
            </a:r>
            <a:endParaRPr lang="cs-CZ" dirty="0" smtClean="0"/>
          </a:p>
        </p:txBody>
      </p:sp>
    </p:spTree>
    <p:extLst>
      <p:ext uri="{BB962C8B-B14F-4D97-AF65-F5344CB8AC3E}">
        <p14:creationId xmlns:p14="http://schemas.microsoft.com/office/powerpoint/2010/main" val="101649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339923"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Examples </a:t>
            </a:r>
            <a:r>
              <a:rPr lang="en-US" sz="3600" b="1" kern="0" dirty="0">
                <a:solidFill>
                  <a:srgbClr val="307871"/>
                </a:solidFill>
                <a:latin typeface="Times New Roman"/>
                <a:ea typeface="+mj-ea"/>
                <a:cs typeface="+mj-cs"/>
              </a:rPr>
              <a:t>of </a:t>
            </a:r>
            <a:r>
              <a:rPr lang="cs-CZ" sz="3600" b="1" kern="0" dirty="0" smtClean="0">
                <a:solidFill>
                  <a:srgbClr val="307871"/>
                </a:solidFill>
                <a:latin typeface="Times New Roman"/>
                <a:ea typeface="+mj-ea"/>
                <a:cs typeface="+mj-cs"/>
              </a:rPr>
              <a:t>e-</a:t>
            </a:r>
            <a:r>
              <a:rPr lang="en-US" sz="3600" b="1" kern="0" dirty="0" smtClean="0">
                <a:solidFill>
                  <a:srgbClr val="307871"/>
                </a:solidFill>
                <a:latin typeface="Times New Roman"/>
                <a:ea typeface="+mj-ea"/>
                <a:cs typeface="+mj-cs"/>
              </a:rPr>
              <a:t>commerce</a:t>
            </a:r>
            <a:r>
              <a:rPr lang="cs-CZ" sz="3600" b="1" kern="0" dirty="0" smtClean="0">
                <a:solidFill>
                  <a:srgbClr val="307871"/>
                </a:solidFill>
                <a:latin typeface="Times New Roman"/>
                <a:ea typeface="+mj-ea"/>
                <a:cs typeface="+mj-cs"/>
              </a:rPr>
              <a:t>*</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036317"/>
            <a:ext cx="975899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a:latin typeface="Times New Roman" panose="02020603050405020304" pitchFamily="18" charset="0"/>
                <a:cs typeface="Times New Roman" panose="02020603050405020304" pitchFamily="18" charset="0"/>
              </a:rPr>
              <a:t>Ecommerce can take on a variety of forms involving different transactional relationships between businesses and consumers, as well as different objects being exchanged as part of these transactions</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0"/>
              </a:spcBef>
              <a:spcAft>
                <a:spcPts val="600"/>
              </a:spcAft>
            </a:pPr>
            <a:r>
              <a:rPr lang="en-US" dirty="0" smtClean="0">
                <a:latin typeface="Times New Roman" panose="02020603050405020304" pitchFamily="18" charset="0"/>
                <a:cs typeface="Times New Roman" panose="02020603050405020304" pitchFamily="18" charset="0"/>
              </a:rPr>
              <a:t>Retail</a:t>
            </a:r>
            <a:r>
              <a:rPr lang="en-US" dirty="0">
                <a:latin typeface="Times New Roman" panose="02020603050405020304" pitchFamily="18" charset="0"/>
                <a:cs typeface="Times New Roman" panose="02020603050405020304" pitchFamily="18" charset="0"/>
              </a:rPr>
              <a:t>:</a:t>
            </a:r>
          </a:p>
          <a:p>
            <a:pPr lvl="1" algn="just">
              <a:spcBef>
                <a:spcPts val="0"/>
              </a:spcBef>
              <a:spcAft>
                <a:spcPts val="600"/>
              </a:spcAft>
            </a:pPr>
            <a:r>
              <a:rPr lang="en-US" dirty="0">
                <a:latin typeface="Times New Roman" panose="02020603050405020304" pitchFamily="18" charset="0"/>
                <a:cs typeface="Times New Roman" panose="02020603050405020304" pitchFamily="18" charset="0"/>
              </a:rPr>
              <a:t>The sale of a product by a business directly to a customer without any intermediary.</a:t>
            </a:r>
          </a:p>
          <a:p>
            <a:pPr algn="just">
              <a:spcBef>
                <a:spcPts val="0"/>
              </a:spcBef>
              <a:spcAft>
                <a:spcPts val="600"/>
              </a:spcAft>
            </a:pPr>
            <a:r>
              <a:rPr lang="en-US" dirty="0" smtClean="0">
                <a:latin typeface="Times New Roman" panose="02020603050405020304" pitchFamily="18" charset="0"/>
                <a:cs typeface="Times New Roman" panose="02020603050405020304" pitchFamily="18" charset="0"/>
              </a:rPr>
              <a:t>Wholesale</a:t>
            </a:r>
            <a:r>
              <a:rPr lang="en-US" dirty="0">
                <a:latin typeface="Times New Roman" panose="02020603050405020304" pitchFamily="18" charset="0"/>
                <a:cs typeface="Times New Roman" panose="02020603050405020304" pitchFamily="18" charset="0"/>
              </a:rPr>
              <a:t>:</a:t>
            </a:r>
          </a:p>
          <a:p>
            <a:pPr lvl="1" algn="just">
              <a:spcBef>
                <a:spcPts val="0"/>
              </a:spcBef>
              <a:spcAft>
                <a:spcPts val="600"/>
              </a:spcAft>
            </a:pPr>
            <a:r>
              <a:rPr lang="en-US" dirty="0">
                <a:latin typeface="Times New Roman" panose="02020603050405020304" pitchFamily="18" charset="0"/>
                <a:cs typeface="Times New Roman" panose="02020603050405020304" pitchFamily="18" charset="0"/>
              </a:rPr>
              <a:t>The sale of products in bulk, often to a retailer that then sells them directly to consumers</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0"/>
              </a:spcBef>
              <a:spcAft>
                <a:spcPts val="600"/>
              </a:spcAft>
            </a:pPr>
            <a:r>
              <a:rPr lang="en-US" dirty="0" err="1">
                <a:latin typeface="Times New Roman" panose="02020603050405020304" pitchFamily="18" charset="0"/>
                <a:cs typeface="Times New Roman" panose="02020603050405020304" pitchFamily="18" charset="0"/>
              </a:rPr>
              <a:t>Dropshipping</a:t>
            </a:r>
            <a:r>
              <a:rPr lang="en-US" dirty="0">
                <a:latin typeface="Times New Roman" panose="02020603050405020304" pitchFamily="18" charset="0"/>
                <a:cs typeface="Times New Roman" panose="02020603050405020304" pitchFamily="18" charset="0"/>
              </a:rPr>
              <a:t>:</a:t>
            </a:r>
          </a:p>
          <a:p>
            <a:pPr lvl="1" algn="just">
              <a:spcBef>
                <a:spcPts val="0"/>
              </a:spcBef>
              <a:spcAft>
                <a:spcPts val="600"/>
              </a:spcAft>
            </a:pPr>
            <a:r>
              <a:rPr lang="en-US" dirty="0">
                <a:latin typeface="Times New Roman" panose="02020603050405020304" pitchFamily="18" charset="0"/>
                <a:cs typeface="Times New Roman" panose="02020603050405020304" pitchFamily="18" charset="0"/>
              </a:rPr>
              <a:t>The sale of a product, which is manufactured and shipped to the consumer by a third party.</a:t>
            </a:r>
          </a:p>
          <a:p>
            <a:pPr algn="just">
              <a:spcBef>
                <a:spcPts val="600"/>
              </a:spcBef>
              <a:spcAft>
                <a:spcPts val="600"/>
              </a:spcAft>
            </a:pPr>
            <a:endParaRPr lang="en-US"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*https://www.shopify.com/encyclopedia/what-is-ecommerce</a:t>
            </a:r>
            <a:endParaRPr lang="cs-CZ" dirty="0" smtClean="0"/>
          </a:p>
        </p:txBody>
      </p:sp>
    </p:spTree>
    <p:extLst>
      <p:ext uri="{BB962C8B-B14F-4D97-AF65-F5344CB8AC3E}">
        <p14:creationId xmlns:p14="http://schemas.microsoft.com/office/powerpoint/2010/main" val="3341944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339923"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Examples </a:t>
            </a:r>
            <a:r>
              <a:rPr lang="en-US" sz="3600" b="1" kern="0" dirty="0">
                <a:solidFill>
                  <a:srgbClr val="307871"/>
                </a:solidFill>
                <a:latin typeface="Times New Roman"/>
                <a:ea typeface="+mj-ea"/>
                <a:cs typeface="+mj-cs"/>
              </a:rPr>
              <a:t>of </a:t>
            </a:r>
            <a:r>
              <a:rPr lang="cs-CZ" sz="3600" b="1" kern="0" dirty="0" smtClean="0">
                <a:solidFill>
                  <a:srgbClr val="307871"/>
                </a:solidFill>
                <a:latin typeface="Times New Roman"/>
                <a:ea typeface="+mj-ea"/>
                <a:cs typeface="+mj-cs"/>
              </a:rPr>
              <a:t>e-</a:t>
            </a:r>
            <a:r>
              <a:rPr lang="en-US" sz="3600" b="1" kern="0" dirty="0" smtClean="0">
                <a:solidFill>
                  <a:srgbClr val="307871"/>
                </a:solidFill>
                <a:latin typeface="Times New Roman"/>
                <a:ea typeface="+mj-ea"/>
                <a:cs typeface="+mj-cs"/>
              </a:rPr>
              <a:t>commerce</a:t>
            </a:r>
            <a:r>
              <a:rPr lang="cs-CZ" sz="3600" b="1" kern="0" dirty="0" smtClean="0">
                <a:solidFill>
                  <a:srgbClr val="307871"/>
                </a:solidFill>
                <a:latin typeface="Times New Roman"/>
                <a:ea typeface="+mj-ea"/>
                <a:cs typeface="+mj-cs"/>
              </a:rPr>
              <a:t>*</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036317"/>
            <a:ext cx="975899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a:latin typeface="Times New Roman" panose="02020603050405020304" pitchFamily="18" charset="0"/>
                <a:cs typeface="Times New Roman" panose="02020603050405020304" pitchFamily="18" charset="0"/>
              </a:rPr>
              <a:t>Subscription:</a:t>
            </a:r>
          </a:p>
          <a:p>
            <a:pPr lvl="1" indent="-419100" algn="just">
              <a:spcBef>
                <a:spcPts val="600"/>
              </a:spcBef>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automatic recurring purchase of a product or service on a regular basis until the subscriber chooses to cancel.</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Physical </a:t>
            </a:r>
            <a:r>
              <a:rPr lang="en-US" dirty="0">
                <a:latin typeface="Times New Roman" panose="02020603050405020304" pitchFamily="18" charset="0"/>
                <a:cs typeface="Times New Roman" panose="02020603050405020304" pitchFamily="18" charset="0"/>
              </a:rPr>
              <a:t>products:</a:t>
            </a:r>
          </a:p>
          <a:p>
            <a:pPr lvl="1" indent="-419100" algn="just">
              <a:spcBef>
                <a:spcPts val="600"/>
              </a:spcBef>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Any tangible good that requires inventory to be replenished and orders to be physically shipped to customers as sales are made.</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Digital </a:t>
            </a:r>
            <a:r>
              <a:rPr lang="en-US" dirty="0">
                <a:latin typeface="Times New Roman" panose="02020603050405020304" pitchFamily="18" charset="0"/>
                <a:cs typeface="Times New Roman" panose="02020603050405020304" pitchFamily="18" charset="0"/>
              </a:rPr>
              <a:t>products:</a:t>
            </a:r>
          </a:p>
          <a:p>
            <a:pPr lvl="1" indent="-419100" algn="just">
              <a:spcBef>
                <a:spcPts val="600"/>
              </a:spcBef>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Downloadable digital goods, templates, and courses, or media that must be purchased for consumption or licensed for use.</a:t>
            </a:r>
          </a:p>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Services</a:t>
            </a:r>
            <a:r>
              <a:rPr lang="en-US" dirty="0">
                <a:latin typeface="Times New Roman" panose="02020603050405020304" pitchFamily="18" charset="0"/>
                <a:cs typeface="Times New Roman" panose="02020603050405020304" pitchFamily="18" charset="0"/>
              </a:rPr>
              <a:t>:</a:t>
            </a:r>
          </a:p>
          <a:p>
            <a:pPr lvl="1" indent="-419100" algn="just">
              <a:spcBef>
                <a:spcPts val="600"/>
              </a:spcBef>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skill or set of skills provided in exchange for compensation. The service provider’s time can be purchased for a fee</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endParaRPr lang="en-US"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*https://www.shopify.com/encyclopedia/what-is-ecommerce</a:t>
            </a:r>
            <a:endParaRPr lang="cs-CZ" dirty="0" smtClean="0"/>
          </a:p>
        </p:txBody>
      </p:sp>
    </p:spTree>
    <p:extLst>
      <p:ext uri="{BB962C8B-B14F-4D97-AF65-F5344CB8AC3E}">
        <p14:creationId xmlns:p14="http://schemas.microsoft.com/office/powerpoint/2010/main" val="195317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250155"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Features of e-commerce* </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174334"/>
            <a:ext cx="501249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sz="2600" dirty="0" smtClean="0">
                <a:latin typeface="Times New Roman" panose="02020603050405020304" pitchFamily="18" charset="0"/>
                <a:cs typeface="Times New Roman" panose="02020603050405020304" pitchFamily="18" charset="0"/>
              </a:rPr>
              <a:t>It </a:t>
            </a:r>
            <a:r>
              <a:rPr lang="en-US" sz="2600" dirty="0">
                <a:latin typeface="Times New Roman" panose="02020603050405020304" pitchFamily="18" charset="0"/>
                <a:cs typeface="Times New Roman" panose="02020603050405020304" pitchFamily="18" charset="0"/>
              </a:rPr>
              <a:t>is easy to set </a:t>
            </a:r>
            <a:r>
              <a:rPr lang="en-US" sz="2600" dirty="0" smtClean="0">
                <a:latin typeface="Times New Roman" panose="02020603050405020304" pitchFamily="18" charset="0"/>
                <a:cs typeface="Times New Roman" panose="02020603050405020304" pitchFamily="18" charset="0"/>
              </a:rPr>
              <a:t>up;</a:t>
            </a:r>
            <a:endParaRPr lang="en-US" sz="2600"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600" dirty="0">
                <a:latin typeface="Times New Roman" panose="02020603050405020304" pitchFamily="18" charset="0"/>
                <a:cs typeface="Times New Roman" panose="02020603050405020304" pitchFamily="18" charset="0"/>
              </a:rPr>
              <a:t>There are no geographical </a:t>
            </a:r>
            <a:r>
              <a:rPr lang="en-US" sz="2600" dirty="0" smtClean="0">
                <a:latin typeface="Times New Roman" panose="02020603050405020304" pitchFamily="18" charset="0"/>
                <a:cs typeface="Times New Roman" panose="02020603050405020304" pitchFamily="18" charset="0"/>
              </a:rPr>
              <a:t>boundaries;</a:t>
            </a:r>
            <a:endParaRPr lang="en-US" sz="2600"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600" dirty="0">
                <a:latin typeface="Times New Roman" panose="02020603050405020304" pitchFamily="18" charset="0"/>
                <a:cs typeface="Times New Roman" panose="02020603050405020304" pitchFamily="18" charset="0"/>
              </a:rPr>
              <a:t>Much cheaper than traditional </a:t>
            </a:r>
            <a:r>
              <a:rPr lang="en-US" sz="2600" dirty="0" smtClean="0">
                <a:latin typeface="Times New Roman" panose="02020603050405020304" pitchFamily="18" charset="0"/>
                <a:cs typeface="Times New Roman" panose="02020603050405020304" pitchFamily="18" charset="0"/>
              </a:rPr>
              <a:t>business;</a:t>
            </a:r>
            <a:endParaRPr lang="en-US" sz="2600"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600" dirty="0">
                <a:latin typeface="Times New Roman" panose="02020603050405020304" pitchFamily="18" charset="0"/>
                <a:cs typeface="Times New Roman" panose="02020603050405020304" pitchFamily="18" charset="0"/>
              </a:rPr>
              <a:t>There are flexible business </a:t>
            </a:r>
            <a:r>
              <a:rPr lang="en-US" sz="2600" dirty="0" smtClean="0">
                <a:latin typeface="Times New Roman" panose="02020603050405020304" pitchFamily="18" charset="0"/>
                <a:cs typeface="Times New Roman" panose="02020603050405020304" pitchFamily="18" charset="0"/>
              </a:rPr>
              <a:t>hours;</a:t>
            </a:r>
            <a:endParaRPr lang="en-US" sz="2600"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600" dirty="0">
                <a:latin typeface="Times New Roman" panose="02020603050405020304" pitchFamily="18" charset="0"/>
                <a:cs typeface="Times New Roman" panose="02020603050405020304" pitchFamily="18" charset="0"/>
              </a:rPr>
              <a:t>Marketing strategies cost </a:t>
            </a:r>
            <a:r>
              <a:rPr lang="en-US" sz="2600" dirty="0" smtClean="0">
                <a:latin typeface="Times New Roman" panose="02020603050405020304" pitchFamily="18" charset="0"/>
                <a:cs typeface="Times New Roman" panose="02020603050405020304" pitchFamily="18" charset="0"/>
              </a:rPr>
              <a:t>less;</a:t>
            </a:r>
            <a:endParaRPr lang="en-US" sz="2600"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600" dirty="0">
                <a:latin typeface="Times New Roman" panose="02020603050405020304" pitchFamily="18" charset="0"/>
                <a:cs typeface="Times New Roman" panose="02020603050405020304" pitchFamily="18" charset="0"/>
              </a:rPr>
              <a:t>Online business receive subsidies from the </a:t>
            </a:r>
            <a:r>
              <a:rPr lang="en-US" sz="2600" dirty="0" smtClean="0">
                <a:latin typeface="Times New Roman" panose="02020603050405020304" pitchFamily="18" charset="0"/>
                <a:cs typeface="Times New Roman" panose="02020603050405020304" pitchFamily="18" charset="0"/>
              </a:rPr>
              <a:t>government;</a:t>
            </a:r>
          </a:p>
          <a:p>
            <a:pPr algn="just">
              <a:spcBef>
                <a:spcPts val="600"/>
              </a:spcBef>
              <a:spcAft>
                <a:spcPts val="600"/>
              </a:spcAft>
            </a:pPr>
            <a:r>
              <a:rPr lang="en-US" sz="2600" dirty="0">
                <a:latin typeface="Times New Roman" panose="02020603050405020304" pitchFamily="18" charset="0"/>
                <a:cs typeface="Times New Roman" panose="02020603050405020304" pitchFamily="18" charset="0"/>
              </a:rPr>
              <a:t>There are a few security and integrity issues</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spcBef>
                <a:spcPts val="600"/>
              </a:spcBef>
              <a:spcAft>
                <a:spcPts val="600"/>
              </a:spcAft>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*https://www.toppr.com/guides/business-studies/emerging-modes-of-business/e-business/</a:t>
            </a:r>
            <a:endParaRPr lang="cs-CZ" dirty="0" smtClean="0"/>
          </a:p>
        </p:txBody>
      </p:sp>
      <p:sp>
        <p:nvSpPr>
          <p:cNvPr id="6" name="Zástupný symbol pro obsah 2"/>
          <p:cNvSpPr txBox="1">
            <a:spLocks/>
          </p:cNvSpPr>
          <p:nvPr/>
        </p:nvSpPr>
        <p:spPr>
          <a:xfrm>
            <a:off x="5978259" y="1174334"/>
            <a:ext cx="458466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sz="2600" dirty="0" smtClean="0">
                <a:latin typeface="Times New Roman" panose="02020603050405020304" pitchFamily="18" charset="0"/>
                <a:cs typeface="Times New Roman" panose="02020603050405020304" pitchFamily="18" charset="0"/>
              </a:rPr>
              <a:t>There </a:t>
            </a:r>
            <a:r>
              <a:rPr lang="en-US" sz="2600" dirty="0">
                <a:latin typeface="Times New Roman" panose="02020603050405020304" pitchFamily="18" charset="0"/>
                <a:cs typeface="Times New Roman" panose="02020603050405020304" pitchFamily="18" charset="0"/>
              </a:rPr>
              <a:t>is no personal </a:t>
            </a:r>
            <a:r>
              <a:rPr lang="en-US" sz="2600" dirty="0" smtClean="0">
                <a:latin typeface="Times New Roman" panose="02020603050405020304" pitchFamily="18" charset="0"/>
                <a:cs typeface="Times New Roman" panose="02020603050405020304" pitchFamily="18" charset="0"/>
              </a:rPr>
              <a:t>touch;</a:t>
            </a:r>
            <a:endParaRPr lang="en-US" sz="2600"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600" dirty="0">
                <a:latin typeface="Times New Roman" panose="02020603050405020304" pitchFamily="18" charset="0"/>
                <a:cs typeface="Times New Roman" panose="02020603050405020304" pitchFamily="18" charset="0"/>
              </a:rPr>
              <a:t>Buyer and seller don’t </a:t>
            </a:r>
            <a:r>
              <a:rPr lang="en-US" sz="2600" dirty="0" smtClean="0">
                <a:latin typeface="Times New Roman" panose="02020603050405020304" pitchFamily="18" charset="0"/>
                <a:cs typeface="Times New Roman" panose="02020603050405020304" pitchFamily="18" charset="0"/>
              </a:rPr>
              <a:t>meet;</a:t>
            </a:r>
            <a:endParaRPr lang="en-US" sz="2600"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600" dirty="0">
                <a:latin typeface="Times New Roman" panose="02020603050405020304" pitchFamily="18" charset="0"/>
                <a:cs typeface="Times New Roman" panose="02020603050405020304" pitchFamily="18" charset="0"/>
              </a:rPr>
              <a:t>Delivery of products takes </a:t>
            </a:r>
            <a:r>
              <a:rPr lang="en-US" sz="2600" dirty="0" smtClean="0">
                <a:latin typeface="Times New Roman" panose="02020603050405020304" pitchFamily="18" charset="0"/>
                <a:cs typeface="Times New Roman" panose="02020603050405020304" pitchFamily="18" charset="0"/>
              </a:rPr>
              <a:t>time;</a:t>
            </a:r>
            <a:endParaRPr lang="en-US" sz="2600"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600" dirty="0">
                <a:latin typeface="Times New Roman" panose="02020603050405020304" pitchFamily="18" charset="0"/>
                <a:cs typeface="Times New Roman" panose="02020603050405020304" pitchFamily="18" charset="0"/>
              </a:rPr>
              <a:t>There is a transaction </a:t>
            </a:r>
            <a:r>
              <a:rPr lang="en-US" sz="2600" dirty="0" smtClean="0">
                <a:latin typeface="Times New Roman" panose="02020603050405020304" pitchFamily="18" charset="0"/>
                <a:cs typeface="Times New Roman" panose="02020603050405020304" pitchFamily="18" charset="0"/>
              </a:rPr>
              <a:t>risk;</a:t>
            </a:r>
            <a:endParaRPr lang="en-US" sz="2600"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600" dirty="0">
                <a:latin typeface="Times New Roman" panose="02020603050405020304" pitchFamily="18" charset="0"/>
                <a:cs typeface="Times New Roman" panose="02020603050405020304" pitchFamily="18" charset="0"/>
              </a:rPr>
              <a:t>Anyone can buy anything from anywhere at </a:t>
            </a:r>
            <a:r>
              <a:rPr lang="en-US" sz="2600" dirty="0" smtClean="0">
                <a:latin typeface="Times New Roman" panose="02020603050405020304" pitchFamily="18" charset="0"/>
                <a:cs typeface="Times New Roman" panose="02020603050405020304" pitchFamily="18" charset="0"/>
              </a:rPr>
              <a:t>anytime;</a:t>
            </a:r>
            <a:endParaRPr lang="en-US" sz="2600"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600" dirty="0">
                <a:latin typeface="Times New Roman" panose="02020603050405020304" pitchFamily="18" charset="0"/>
                <a:cs typeface="Times New Roman" panose="02020603050405020304" pitchFamily="18" charset="0"/>
              </a:rPr>
              <a:t>The transaction risk is higher than traditional </a:t>
            </a:r>
            <a:r>
              <a:rPr lang="en-US" sz="2600" dirty="0" smtClean="0">
                <a:latin typeface="Times New Roman" panose="02020603050405020304" pitchFamily="18" charset="0"/>
                <a:cs typeface="Times New Roman" panose="02020603050405020304" pitchFamily="18" charset="0"/>
              </a:rPr>
              <a:t>business.</a:t>
            </a:r>
            <a:endParaRPr lang="cs-CZ" sz="2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889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711546"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Types of e-commerce* </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398618"/>
            <a:ext cx="9789935"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Business-to-Business </a:t>
            </a:r>
            <a:r>
              <a:rPr lang="en-US" dirty="0">
                <a:latin typeface="Times New Roman" panose="02020603050405020304" pitchFamily="18" charset="0"/>
                <a:cs typeface="Times New Roman" panose="02020603050405020304" pitchFamily="18" charset="0"/>
              </a:rPr>
              <a:t>(B2B</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lvl="1" indent="-419100" algn="just">
              <a:spcBef>
                <a:spcPts val="600"/>
              </a:spcBef>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Transactions that take place between two organizations come under Business to </a:t>
            </a:r>
            <a:r>
              <a:rPr lang="en-US" dirty="0" smtClean="0">
                <a:latin typeface="Times New Roman" panose="02020603050405020304" pitchFamily="18" charset="0"/>
                <a:cs typeface="Times New Roman" panose="02020603050405020304" pitchFamily="18" charset="0"/>
              </a:rPr>
              <a:t>business.</a:t>
            </a:r>
            <a:r>
              <a:rPr lang="cs-CZ"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Producers </a:t>
            </a:r>
            <a:r>
              <a:rPr lang="en-US" dirty="0">
                <a:latin typeface="Times New Roman" panose="02020603050405020304" pitchFamily="18" charset="0"/>
                <a:cs typeface="Times New Roman" panose="02020603050405020304" pitchFamily="18" charset="0"/>
              </a:rPr>
              <a:t>and traditional commerce wholesalers typically operate with this type of electronic commerce. </a:t>
            </a:r>
            <a:r>
              <a:rPr lang="en-US" dirty="0" smtClean="0">
                <a:latin typeface="Times New Roman" panose="02020603050405020304" pitchFamily="18" charset="0"/>
                <a:cs typeface="Times New Roman" panose="02020603050405020304" pitchFamily="18" charset="0"/>
              </a:rPr>
              <a:t>Also </a:t>
            </a:r>
            <a:r>
              <a:rPr lang="en-US" dirty="0">
                <a:latin typeface="Times New Roman" panose="02020603050405020304" pitchFamily="18" charset="0"/>
                <a:cs typeface="Times New Roman" panose="02020603050405020304" pitchFamily="18" charset="0"/>
              </a:rPr>
              <a:t>it greatly improves the efficiency of companies</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marL="266700" indent="-266700" algn="just">
              <a:spcBef>
                <a:spcPts val="600"/>
              </a:spcBef>
              <a:spcAft>
                <a:spcPts val="600"/>
              </a:spcAft>
            </a:pPr>
            <a:r>
              <a:rPr lang="cs-CZ" dirty="0">
                <a:latin typeface="Times New Roman" panose="02020603050405020304" pitchFamily="18" charset="0"/>
                <a:cs typeface="Times New Roman" panose="02020603050405020304" pitchFamily="18" charset="0"/>
              </a:rPr>
              <a:t>Business-to-</a:t>
            </a:r>
            <a:r>
              <a:rPr lang="cs-CZ" dirty="0" err="1">
                <a:latin typeface="Times New Roman" panose="02020603050405020304" pitchFamily="18" charset="0"/>
                <a:cs typeface="Times New Roman" panose="02020603050405020304" pitchFamily="18" charset="0"/>
              </a:rPr>
              <a:t>Consumer</a:t>
            </a:r>
            <a:r>
              <a:rPr lang="cs-CZ" dirty="0">
                <a:latin typeface="Times New Roman" panose="02020603050405020304" pitchFamily="18" charset="0"/>
                <a:cs typeface="Times New Roman" panose="02020603050405020304" pitchFamily="18" charset="0"/>
              </a:rPr>
              <a:t> (B2C</a:t>
            </a:r>
            <a:r>
              <a:rPr lang="cs-CZ" dirty="0" smtClean="0">
                <a:latin typeface="Times New Roman" panose="02020603050405020304" pitchFamily="18" charset="0"/>
                <a:cs typeface="Times New Roman" panose="02020603050405020304" pitchFamily="18" charset="0"/>
              </a:rPr>
              <a:t>)</a:t>
            </a:r>
          </a:p>
          <a:p>
            <a:pPr lvl="1" indent="-419100" algn="just">
              <a:spcBef>
                <a:spcPts val="600"/>
              </a:spcBef>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When a consumer buys products from a seller then it is business to consumer transaction. People shopping from Flipkart, Amazon, </a:t>
            </a:r>
            <a:r>
              <a:rPr lang="en-US" dirty="0" err="1" smtClean="0">
                <a:latin typeface="Times New Roman" panose="02020603050405020304" pitchFamily="18" charset="0"/>
                <a:cs typeface="Times New Roman" panose="02020603050405020304" pitchFamily="18" charset="0"/>
              </a:rPr>
              <a:t>etc</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an example of business to consumer transaction. In such a transaction the final consumer himself is directly buying from the seller.</a:t>
            </a:r>
            <a:endParaRPr lang="cs-CZ"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*https://www.toppr.com/guides/business-studies/emerging-modes-of-business/e-business/</a:t>
            </a:r>
            <a:endParaRPr lang="cs-CZ" dirty="0" smtClean="0"/>
          </a:p>
        </p:txBody>
      </p:sp>
    </p:spTree>
    <p:extLst>
      <p:ext uri="{BB962C8B-B14F-4D97-AF65-F5344CB8AC3E}">
        <p14:creationId xmlns:p14="http://schemas.microsoft.com/office/powerpoint/2010/main" val="1637731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711546"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Types of e-commerce* </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398618"/>
            <a:ext cx="9789935"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smtClean="0">
                <a:latin typeface="Times New Roman" panose="02020603050405020304" pitchFamily="18" charset="0"/>
                <a:cs typeface="Times New Roman" panose="02020603050405020304" pitchFamily="18" charset="0"/>
              </a:rPr>
              <a:t>Consumer-to-Consumer </a:t>
            </a:r>
            <a:r>
              <a:rPr lang="cs-CZ" dirty="0" smtClean="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C2C)</a:t>
            </a:r>
            <a:endParaRPr lang="cs-CZ" dirty="0" smtClean="0">
              <a:latin typeface="Times New Roman" panose="02020603050405020304" pitchFamily="18" charset="0"/>
              <a:cs typeface="Times New Roman" panose="02020603050405020304" pitchFamily="18" charset="0"/>
            </a:endParaRPr>
          </a:p>
          <a:p>
            <a:pPr lvl="1" indent="-419100"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consumer selling product or service to another consumer is a consumer to consumer transaction. For example, people put up ads on OLX of the products that they want to sell. C2C type of transactions generally occurs for second-hand products. The website is only the facilitator not the provider of the goods or the service</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marL="266700" indent="-266700" algn="just">
              <a:spcBef>
                <a:spcPts val="600"/>
              </a:spcBef>
              <a:spcAft>
                <a:spcPts val="600"/>
              </a:spcAft>
            </a:pPr>
            <a:r>
              <a:rPr lang="en-US" dirty="0" smtClean="0">
                <a:latin typeface="Times New Roman" panose="02020603050405020304" pitchFamily="18" charset="0"/>
                <a:cs typeface="Times New Roman" panose="02020603050405020304" pitchFamily="18" charset="0"/>
              </a:rPr>
              <a:t>Consumer</a:t>
            </a:r>
            <a:r>
              <a:rPr lang="cs-CZ" dirty="0" smtClean="0">
                <a:latin typeface="Times New Roman" panose="02020603050405020304" pitchFamily="18" charset="0"/>
                <a:cs typeface="Times New Roman" panose="02020603050405020304" pitchFamily="18" charset="0"/>
              </a:rPr>
              <a:t>-to-Business </a:t>
            </a:r>
            <a:r>
              <a:rPr lang="cs-CZ" dirty="0">
                <a:latin typeface="Times New Roman" panose="02020603050405020304" pitchFamily="18" charset="0"/>
                <a:cs typeface="Times New Roman" panose="02020603050405020304" pitchFamily="18" charset="0"/>
              </a:rPr>
              <a:t>(C2B)</a:t>
            </a:r>
            <a:endParaRPr lang="cs-CZ" dirty="0" smtClean="0">
              <a:latin typeface="Times New Roman" panose="02020603050405020304" pitchFamily="18" charset="0"/>
              <a:cs typeface="Times New Roman" panose="02020603050405020304" pitchFamily="18" charset="0"/>
            </a:endParaRPr>
          </a:p>
          <a:p>
            <a:pPr lvl="1" indent="-419100" algn="just">
              <a:spcBef>
                <a:spcPts val="600"/>
              </a:spcBef>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C2B there is a complete reversal of the traditional sense of exchanging goods. This type of e-commerce is very common in crowdsourcing based projects. A large number of individuals make their services or products available for purchase for companies seeking precisely these types of services or products</a:t>
            </a:r>
            <a:r>
              <a:rPr lang="en-US" dirty="0" smtClean="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*https://www.toppr.com/guides/business-studies/emerging-modes-of-business/e-business/</a:t>
            </a:r>
            <a:endParaRPr lang="cs-CZ" dirty="0" smtClean="0"/>
          </a:p>
        </p:txBody>
      </p:sp>
    </p:spTree>
    <p:extLst>
      <p:ext uri="{BB962C8B-B14F-4D97-AF65-F5344CB8AC3E}">
        <p14:creationId xmlns:p14="http://schemas.microsoft.com/office/powerpoint/2010/main" val="104551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37812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533953"/>
            <a:ext cx="9767626"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cs-CZ" b="1" dirty="0" smtClean="0">
                <a:latin typeface="Times New Roman" panose="02020603050405020304" pitchFamily="18" charset="0"/>
                <a:cs typeface="Times New Roman" panose="02020603050405020304" pitchFamily="18" charset="0"/>
              </a:rPr>
              <a:t>E-business</a:t>
            </a:r>
          </a:p>
          <a:p>
            <a:pPr>
              <a:spcAft>
                <a:spcPts val="1200"/>
              </a:spcAft>
            </a:pPr>
            <a:r>
              <a:rPr lang="cs-CZ" b="1" dirty="0" smtClean="0">
                <a:latin typeface="Times New Roman" panose="02020603050405020304" pitchFamily="18" charset="0"/>
                <a:cs typeface="Times New Roman" panose="02020603050405020304" pitchFamily="18" charset="0"/>
              </a:rPr>
              <a:t>E-commerce</a:t>
            </a:r>
          </a:p>
          <a:p>
            <a:pPr>
              <a:spcAft>
                <a:spcPts val="1200"/>
              </a:spcAft>
            </a:pPr>
            <a:r>
              <a:rPr lang="cs-CZ" b="1" dirty="0" smtClean="0">
                <a:latin typeface="Times New Roman" panose="02020603050405020304" pitchFamily="18" charset="0"/>
                <a:cs typeface="Times New Roman" panose="02020603050405020304" pitchFamily="18" charset="0"/>
              </a:rPr>
              <a:t>M-commerce</a:t>
            </a: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711546"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Types of e-commerce* </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993178"/>
            <a:ext cx="9789935"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pPr>
            <a:r>
              <a:rPr lang="en-US" dirty="0" smtClean="0">
                <a:latin typeface="Times New Roman" panose="02020603050405020304" pitchFamily="18" charset="0"/>
                <a:cs typeface="Times New Roman" panose="02020603050405020304" pitchFamily="18" charset="0"/>
              </a:rPr>
              <a:t>Consumer-to-Administration </a:t>
            </a:r>
            <a:r>
              <a:rPr lang="en-US" dirty="0">
                <a:latin typeface="Times New Roman" panose="02020603050405020304" pitchFamily="18" charset="0"/>
                <a:cs typeface="Times New Roman" panose="02020603050405020304" pitchFamily="18" charset="0"/>
              </a:rPr>
              <a:t>(C2A)</a:t>
            </a:r>
            <a:endParaRPr lang="cs-CZ" dirty="0" smtClean="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Consumer-to-Administration model encompasses all electronic transactions conducted between individuals and public administration. Some examples of applications </a:t>
            </a:r>
            <a:r>
              <a:rPr lang="en-US" dirty="0" smtClean="0">
                <a:latin typeface="Times New Roman" panose="02020603050405020304" pitchFamily="18" charset="0"/>
                <a:cs typeface="Times New Roman" panose="02020603050405020304" pitchFamily="18" charset="0"/>
              </a:rPr>
              <a:t>include</a:t>
            </a:r>
            <a:r>
              <a:rPr lang="cs-CZ" dirty="0" smtClean="0">
                <a:latin typeface="Times New Roman" panose="02020603050405020304" pitchFamily="18" charset="0"/>
                <a:cs typeface="Times New Roman" panose="02020603050405020304" pitchFamily="18" charset="0"/>
              </a:rPr>
              <a:t>:</a:t>
            </a:r>
          </a:p>
          <a:p>
            <a:pPr lvl="2" indent="-419100" algn="just">
              <a:spcBef>
                <a:spcPts val="0"/>
              </a:spcBef>
              <a:spcAft>
                <a:spcPts val="600"/>
              </a:spcAft>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Education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disseminating information, distance learning, etc.</a:t>
            </a:r>
          </a:p>
          <a:p>
            <a:pPr lvl="2" indent="-419100" algn="just">
              <a:spcBef>
                <a:spcPts val="0"/>
              </a:spcBef>
              <a:spcAft>
                <a:spcPts val="600"/>
              </a:spcAft>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Social </a:t>
            </a:r>
            <a:r>
              <a:rPr lang="en-US" b="1" dirty="0">
                <a:latin typeface="Times New Roman" panose="02020603050405020304" pitchFamily="18" charset="0"/>
                <a:cs typeface="Times New Roman" panose="02020603050405020304" pitchFamily="18" charset="0"/>
              </a:rPr>
              <a:t>Security </a:t>
            </a:r>
            <a:r>
              <a:rPr lang="en-US" dirty="0">
                <a:latin typeface="Times New Roman" panose="02020603050405020304" pitchFamily="18" charset="0"/>
                <a:cs typeface="Times New Roman" panose="02020603050405020304" pitchFamily="18" charset="0"/>
              </a:rPr>
              <a:t>– through the distribution of information, making payments, etc.</a:t>
            </a:r>
          </a:p>
          <a:p>
            <a:pPr lvl="2" indent="-419100" algn="just">
              <a:spcBef>
                <a:spcPts val="0"/>
              </a:spcBef>
              <a:spcAft>
                <a:spcPts val="600"/>
              </a:spcAft>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Taxes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filing tax returns, payments, etc.</a:t>
            </a:r>
          </a:p>
          <a:p>
            <a:pPr lvl="2" indent="-419100" algn="just">
              <a:spcBef>
                <a:spcPts val="0"/>
              </a:spcBef>
              <a:spcAft>
                <a:spcPts val="600"/>
              </a:spcAft>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Health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appointments, information about illnesses, payment of health services, etc</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marL="266700" indent="-266700" algn="just">
              <a:spcBef>
                <a:spcPts val="0"/>
              </a:spcBef>
              <a:spcAft>
                <a:spcPts val="600"/>
              </a:spcAft>
            </a:pPr>
            <a:r>
              <a:rPr lang="en-US" dirty="0">
                <a:latin typeface="Times New Roman" panose="02020603050405020304" pitchFamily="18" charset="0"/>
                <a:cs typeface="Times New Roman" panose="02020603050405020304" pitchFamily="18" charset="0"/>
              </a:rPr>
              <a:t>Business-to-Administration (B2A</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This part of e-commerce encompasses all transactions conducted online by companies and public administration or the government and its varies agencies. Also, these types of services have increased considerably in recent years with investments made in e-government.</a:t>
            </a:r>
          </a:p>
          <a:p>
            <a:pPr lvl="1" indent="-419100" algn="just">
              <a:spcBef>
                <a:spcPts val="600"/>
              </a:spcBef>
              <a:spcAft>
                <a:spcPts val="600"/>
              </a:spcAft>
              <a:buFont typeface="Wingdings" panose="05000000000000000000" pitchFamily="2" charset="2"/>
              <a:buChar char="Ø"/>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*https://www.toppr.com/guides/business-studies/emerging-modes-of-business/e-business/</a:t>
            </a:r>
            <a:endParaRPr lang="cs-CZ" dirty="0" smtClean="0"/>
          </a:p>
        </p:txBody>
      </p:sp>
    </p:spTree>
    <p:extLst>
      <p:ext uri="{BB962C8B-B14F-4D97-AF65-F5344CB8AC3E}">
        <p14:creationId xmlns:p14="http://schemas.microsoft.com/office/powerpoint/2010/main" val="105985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711546"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Types of e-commerce* </a:t>
            </a:r>
            <a:endParaRPr kumimoji="0" lang="en-US"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622657" cy="646331"/>
          </a:xfrm>
          <a:prstGeom prst="rect">
            <a:avLst/>
          </a:prstGeom>
          <a:noFill/>
        </p:spPr>
        <p:txBody>
          <a:bodyPr wrap="square" rtlCol="0">
            <a:spAutoFit/>
          </a:bodyPr>
          <a:lstStyle/>
          <a:p>
            <a:r>
              <a:rPr lang="cs-CZ" dirty="0"/>
              <a:t>*https://www.indiamart.com/proddetail/ecommerce-services-13329266088.html</a:t>
            </a:r>
            <a:endParaRPr lang="cs-CZ" dirty="0" smtClean="0"/>
          </a:p>
          <a:p>
            <a:r>
              <a:rPr lang="cs-CZ" dirty="0"/>
              <a:t>**https://tech-talk.org/2015/02/10/e-commerce-infrastructure-planning-and-management/</a:t>
            </a:r>
            <a:endParaRPr lang="cs-CZ" dirty="0" smtClean="0"/>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14" y="1176999"/>
            <a:ext cx="4600575" cy="4762500"/>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89" y="1667085"/>
            <a:ext cx="7319612" cy="3946641"/>
          </a:xfrm>
          <a:prstGeom prst="rect">
            <a:avLst/>
          </a:prstGeom>
        </p:spPr>
      </p:pic>
    </p:spTree>
    <p:extLst>
      <p:ext uri="{BB962C8B-B14F-4D97-AF65-F5344CB8AC3E}">
        <p14:creationId xmlns:p14="http://schemas.microsoft.com/office/powerpoint/2010/main" val="3877638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2916183"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M-commerce</a:t>
            </a:r>
            <a:r>
              <a:rPr lang="en-US" sz="3600" b="1" kern="0" dirty="0" smtClean="0">
                <a:solidFill>
                  <a:srgbClr val="307871"/>
                </a:solidFill>
                <a:latin typeface="Times New Roman"/>
                <a:ea typeface="+mj-ea"/>
                <a:cs typeface="+mj-cs"/>
              </a:rPr>
              <a:t> </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958680"/>
            <a:ext cx="9789935"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a:latin typeface="Times New Roman" panose="02020603050405020304" pitchFamily="18" charset="0"/>
                <a:cs typeface="Times New Roman" panose="02020603050405020304" pitchFamily="18" charset="0"/>
              </a:rPr>
              <a:t>Mobile commerce, also known as m-commerce or </a:t>
            </a:r>
            <a:r>
              <a:rPr lang="en-US" dirty="0" err="1">
                <a:latin typeface="Times New Roman" panose="02020603050405020304" pitchFamily="18" charset="0"/>
                <a:cs typeface="Times New Roman" panose="02020603050405020304" pitchFamily="18" charset="0"/>
              </a:rPr>
              <a:t>mcommerce</a:t>
            </a:r>
            <a:r>
              <a:rPr lang="en-US" dirty="0">
                <a:latin typeface="Times New Roman" panose="02020603050405020304" pitchFamily="18" charset="0"/>
                <a:cs typeface="Times New Roman" panose="02020603050405020304" pitchFamily="18" charset="0"/>
              </a:rPr>
              <a:t>, is the use of wireless handheld devices like cellphones and tablets to conduct commercial transactions online, including the purchase and sale of products, online banking, and paying bills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M-commerce </a:t>
            </a:r>
            <a:r>
              <a:rPr lang="en-US" dirty="0">
                <a:latin typeface="Times New Roman" panose="02020603050405020304" pitchFamily="18" charset="0"/>
                <a:cs typeface="Times New Roman" panose="02020603050405020304" pitchFamily="18" charset="0"/>
              </a:rPr>
              <a:t>is a type of e-commerce on the rise that features online sales transactions made via mobile devices, such as smartphones and </a:t>
            </a:r>
            <a:r>
              <a:rPr lang="en-US" dirty="0" smtClean="0">
                <a:latin typeface="Times New Roman" panose="02020603050405020304" pitchFamily="18" charset="0"/>
                <a:cs typeface="Times New Roman" panose="02020603050405020304" pitchFamily="18" charset="0"/>
              </a:rPr>
              <a:t>tablets.</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M-commerce </a:t>
            </a:r>
            <a:r>
              <a:rPr lang="en-US" dirty="0">
                <a:latin typeface="Times New Roman" panose="02020603050405020304" pitchFamily="18" charset="0"/>
                <a:cs typeface="Times New Roman" panose="02020603050405020304" pitchFamily="18" charset="0"/>
              </a:rPr>
              <a:t>includes mobile shopping, mobile banking and mobile </a:t>
            </a:r>
            <a:r>
              <a:rPr lang="en-US" dirty="0" smtClean="0">
                <a:latin typeface="Times New Roman" panose="02020603050405020304" pitchFamily="18" charset="0"/>
                <a:cs typeface="Times New Roman" panose="02020603050405020304" pitchFamily="18" charset="0"/>
              </a:rPr>
              <a:t>payments.</a:t>
            </a:r>
            <a:r>
              <a:rPr lang="cs-CZ"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Mobile </a:t>
            </a:r>
            <a:r>
              <a:rPr lang="en-US" dirty="0" err="1">
                <a:latin typeface="Times New Roman" panose="02020603050405020304" pitchFamily="18" charset="0"/>
                <a:cs typeface="Times New Roman" panose="02020603050405020304" pitchFamily="18" charset="0"/>
              </a:rPr>
              <a:t>chatbots</a:t>
            </a:r>
            <a:r>
              <a:rPr lang="en-US" dirty="0">
                <a:latin typeface="Times New Roman" panose="02020603050405020304" pitchFamily="18" charset="0"/>
                <a:cs typeface="Times New Roman" panose="02020603050405020304" pitchFamily="18" charset="0"/>
              </a:rPr>
              <a:t> also provide e-commerce opportunities to businesses, allowing consumers to complete transactions with companies via voice or text </a:t>
            </a:r>
            <a:r>
              <a:rPr lang="en-US" dirty="0" smtClean="0">
                <a:latin typeface="Times New Roman" panose="02020603050405020304" pitchFamily="18" charset="0"/>
                <a:cs typeface="Times New Roman" panose="02020603050405020304" pitchFamily="18" charset="0"/>
              </a:rPr>
              <a:t>conversations</a:t>
            </a:r>
            <a:r>
              <a:rPr lang="cs-CZ" dirty="0" smtClean="0">
                <a:latin typeface="Times New Roman" panose="02020603050405020304" pitchFamily="18" charset="0"/>
                <a:cs typeface="Times New Roman" panose="02020603050405020304" pitchFamily="18" charset="0"/>
              </a:rPr>
              <a:t>.**</a:t>
            </a:r>
          </a:p>
          <a:p>
            <a:pPr lvl="1" indent="-419100" algn="just">
              <a:spcBef>
                <a:spcPts val="600"/>
              </a:spcBef>
              <a:spcAft>
                <a:spcPts val="600"/>
              </a:spcAft>
              <a:buFont typeface="Wingdings" panose="05000000000000000000" pitchFamily="2" charset="2"/>
              <a:buChar char="Ø"/>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8747185" cy="646331"/>
          </a:xfrm>
          <a:prstGeom prst="rect">
            <a:avLst/>
          </a:prstGeom>
          <a:noFill/>
        </p:spPr>
        <p:txBody>
          <a:bodyPr wrap="square" rtlCol="0">
            <a:spAutoFit/>
          </a:bodyPr>
          <a:lstStyle/>
          <a:p>
            <a:r>
              <a:rPr lang="cs-CZ" dirty="0"/>
              <a:t>*https://www.investopedia.com/terms/m/mobile-commerce.asp</a:t>
            </a:r>
          </a:p>
          <a:p>
            <a:r>
              <a:rPr lang="cs-CZ" dirty="0" smtClean="0"/>
              <a:t>**https</a:t>
            </a:r>
            <a:r>
              <a:rPr lang="cs-CZ" dirty="0"/>
              <a:t>://searchcio.techtarget.com/definition/e-commerce</a:t>
            </a:r>
            <a:endParaRPr lang="cs-CZ" dirty="0" smtClean="0"/>
          </a:p>
        </p:txBody>
      </p:sp>
    </p:spTree>
    <p:extLst>
      <p:ext uri="{BB962C8B-B14F-4D97-AF65-F5344CB8AC3E}">
        <p14:creationId xmlns:p14="http://schemas.microsoft.com/office/powerpoint/2010/main" val="3922050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2916183"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M-commerce</a:t>
            </a:r>
            <a:r>
              <a:rPr lang="en-US" sz="3600" b="1" kern="0" dirty="0" smtClean="0">
                <a:solidFill>
                  <a:srgbClr val="307871"/>
                </a:solidFill>
                <a:latin typeface="Times New Roman"/>
                <a:ea typeface="+mj-ea"/>
                <a:cs typeface="+mj-cs"/>
              </a:rPr>
              <a:t> </a:t>
            </a:r>
            <a:endParaRPr kumimoji="0" lang="en-US"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*https://spur-i-t.com/blog/shopify-marketing-how-to-sell-to-mobile-customers</a:t>
            </a:r>
            <a:r>
              <a:rPr lang="cs-CZ" dirty="0" smtClean="0"/>
              <a:t>/</a:t>
            </a:r>
            <a:endParaRPr lang="cs-CZ" dirty="0"/>
          </a:p>
        </p:txBody>
      </p:sp>
      <p:pic>
        <p:nvPicPr>
          <p:cNvPr id="6" name="Obrázek 5"/>
          <p:cNvPicPr>
            <a:picLocks noChangeAspect="1"/>
          </p:cNvPicPr>
          <p:nvPr/>
        </p:nvPicPr>
        <p:blipFill>
          <a:blip r:embed="rId3"/>
          <a:stretch>
            <a:fillRect/>
          </a:stretch>
        </p:blipFill>
        <p:spPr>
          <a:xfrm>
            <a:off x="1982151" y="1009408"/>
            <a:ext cx="7066958" cy="5103914"/>
          </a:xfrm>
          <a:prstGeom prst="rect">
            <a:avLst/>
          </a:prstGeom>
        </p:spPr>
      </p:pic>
    </p:spTree>
    <p:extLst>
      <p:ext uri="{BB962C8B-B14F-4D97-AF65-F5344CB8AC3E}">
        <p14:creationId xmlns:p14="http://schemas.microsoft.com/office/powerpoint/2010/main" val="1391590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634876"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E</a:t>
            </a:r>
            <a:r>
              <a:rPr lang="cs-CZ" sz="3600" b="1" kern="0" dirty="0" smtClean="0">
                <a:solidFill>
                  <a:srgbClr val="307871"/>
                </a:solidFill>
                <a:latin typeface="Times New Roman"/>
                <a:ea typeface="+mj-ea"/>
                <a:cs typeface="+mj-cs"/>
              </a:rPr>
              <a:t>-</a:t>
            </a:r>
            <a:r>
              <a:rPr lang="en-US" sz="3600" b="1" kern="0" dirty="0" smtClean="0">
                <a:solidFill>
                  <a:srgbClr val="307871"/>
                </a:solidFill>
                <a:latin typeface="Times New Roman"/>
                <a:ea typeface="+mj-ea"/>
                <a:cs typeface="+mj-cs"/>
              </a:rPr>
              <a:t>business</a:t>
            </a:r>
            <a:r>
              <a:rPr lang="cs-CZ" sz="3600" b="1" kern="0" dirty="0" smtClean="0">
                <a:solidFill>
                  <a:srgbClr val="307871"/>
                </a:solidFill>
                <a:latin typeface="Times New Roman"/>
                <a:ea typeface="+mj-ea"/>
                <a:cs typeface="+mj-cs"/>
              </a:rPr>
              <a:t> </a:t>
            </a:r>
            <a:r>
              <a:rPr lang="en-GB" sz="3600" b="1" kern="0" dirty="0" smtClean="0">
                <a:solidFill>
                  <a:srgbClr val="307871"/>
                </a:solidFill>
                <a:latin typeface="Times New Roman"/>
                <a:ea typeface="+mj-ea"/>
                <a:cs typeface="+mj-cs"/>
              </a:rPr>
              <a:t>&amp;</a:t>
            </a:r>
            <a:r>
              <a:rPr lang="cs-CZ" sz="3600" b="1" kern="0" dirty="0" smtClean="0">
                <a:solidFill>
                  <a:srgbClr val="307871"/>
                </a:solidFill>
                <a:latin typeface="Times New Roman"/>
                <a:ea typeface="+mj-ea"/>
                <a:cs typeface="+mj-cs"/>
              </a:rPr>
              <a:t> e-commerce</a:t>
            </a:r>
            <a:r>
              <a:rPr lang="en-US" sz="3600" b="1" kern="0" dirty="0" smtClean="0">
                <a:solidFill>
                  <a:srgbClr val="307871"/>
                </a:solidFill>
                <a:latin typeface="Times New Roman"/>
                <a:ea typeface="+mj-ea"/>
                <a:cs typeface="+mj-cs"/>
              </a:rPr>
              <a:t>* </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191579"/>
            <a:ext cx="9789935"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E-business </a:t>
            </a:r>
            <a:r>
              <a:rPr lang="en-US" dirty="0">
                <a:latin typeface="Times New Roman" panose="02020603050405020304" pitchFamily="18" charset="0"/>
                <a:cs typeface="Times New Roman" panose="02020603050405020304" pitchFamily="18" charset="0"/>
              </a:rPr>
              <a:t>and e-commerce are not synonymous terms. E-commerce generates revenue. E-business does not.</a:t>
            </a:r>
          </a:p>
          <a:p>
            <a:pPr algn="just">
              <a:spcBef>
                <a:spcPts val="1200"/>
              </a:spcBef>
              <a:spcAft>
                <a:spcPts val="600"/>
              </a:spcAft>
            </a:pPr>
            <a:r>
              <a:rPr lang="en-US" dirty="0">
                <a:latin typeface="Times New Roman" panose="02020603050405020304" pitchFamily="18" charset="0"/>
                <a:cs typeface="Times New Roman" panose="02020603050405020304" pitchFamily="18" charset="0"/>
              </a:rPr>
              <a:t>E-business and/or e-commerce may not be of interest to all small businesses. However, using technology well is proving to be one of the most prominent drivers of business success.</a:t>
            </a:r>
          </a:p>
          <a:p>
            <a:pPr algn="just">
              <a:spcBef>
                <a:spcPts val="1200"/>
              </a:spcBef>
              <a:spcAft>
                <a:spcPts val="600"/>
              </a:spcAft>
            </a:pPr>
            <a:r>
              <a:rPr lang="en-US" dirty="0">
                <a:latin typeface="Times New Roman" panose="02020603050405020304" pitchFamily="18" charset="0"/>
                <a:cs typeface="Times New Roman" panose="02020603050405020304" pitchFamily="18" charset="0"/>
              </a:rPr>
              <a:t>E-business consists of several major components, one of which is e-commerce.</a:t>
            </a:r>
          </a:p>
          <a:p>
            <a:pPr algn="just">
              <a:spcBef>
                <a:spcPts val="1200"/>
              </a:spcBef>
              <a:spcAft>
                <a:spcPts val="600"/>
              </a:spcAft>
            </a:pPr>
            <a:r>
              <a:rPr lang="en-US" dirty="0">
                <a:latin typeface="Times New Roman" panose="02020603050405020304" pitchFamily="18" charset="0"/>
                <a:cs typeface="Times New Roman" panose="02020603050405020304" pitchFamily="18" charset="0"/>
              </a:rPr>
              <a:t>Every Internet business is either pure-play (an Internet presence only) or brick-and-click (having both a physical and an online presence).</a:t>
            </a:r>
            <a:endParaRPr lang="cs-CZ" dirty="0" smtClean="0">
              <a:latin typeface="Times New Roman" panose="02020603050405020304" pitchFamily="18" charset="0"/>
              <a:cs typeface="Times New Roman" panose="02020603050405020304" pitchFamily="18" charset="0"/>
            </a:endParaRPr>
          </a:p>
          <a:p>
            <a:pPr lvl="1" indent="-419100" algn="just">
              <a:spcBef>
                <a:spcPts val="1200"/>
              </a:spcBef>
              <a:spcAft>
                <a:spcPts val="600"/>
              </a:spcAft>
              <a:buFont typeface="Wingdings" panose="05000000000000000000" pitchFamily="2" charset="2"/>
              <a:buChar char="Ø"/>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266099" cy="646331"/>
          </a:xfrm>
          <a:prstGeom prst="rect">
            <a:avLst/>
          </a:prstGeom>
          <a:noFill/>
        </p:spPr>
        <p:txBody>
          <a:bodyPr wrap="square" rtlCol="0">
            <a:spAutoFit/>
          </a:bodyPr>
          <a:lstStyle/>
          <a:p>
            <a:r>
              <a:rPr lang="cs-CZ" dirty="0"/>
              <a:t>*https://saylordotorg.github.io/text_small-business-management-in-the-21st-century/s08-01-e-business-and-e-commerce-the-.html</a:t>
            </a:r>
            <a:endParaRPr lang="cs-CZ" dirty="0" smtClean="0"/>
          </a:p>
        </p:txBody>
      </p:sp>
    </p:spTree>
    <p:extLst>
      <p:ext uri="{BB962C8B-B14F-4D97-AF65-F5344CB8AC3E}">
        <p14:creationId xmlns:p14="http://schemas.microsoft.com/office/powerpoint/2010/main" val="296009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634876"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E</a:t>
            </a:r>
            <a:r>
              <a:rPr lang="cs-CZ" sz="3600" b="1" kern="0" dirty="0" smtClean="0">
                <a:solidFill>
                  <a:srgbClr val="307871"/>
                </a:solidFill>
                <a:latin typeface="Times New Roman"/>
                <a:ea typeface="+mj-ea"/>
                <a:cs typeface="+mj-cs"/>
              </a:rPr>
              <a:t>-</a:t>
            </a:r>
            <a:r>
              <a:rPr lang="en-US" sz="3600" b="1" kern="0" dirty="0" smtClean="0">
                <a:solidFill>
                  <a:srgbClr val="307871"/>
                </a:solidFill>
                <a:latin typeface="Times New Roman"/>
                <a:ea typeface="+mj-ea"/>
                <a:cs typeface="+mj-cs"/>
              </a:rPr>
              <a:t>business</a:t>
            </a:r>
            <a:r>
              <a:rPr lang="cs-CZ" sz="3600" b="1" kern="0" dirty="0" smtClean="0">
                <a:solidFill>
                  <a:srgbClr val="307871"/>
                </a:solidFill>
                <a:latin typeface="Times New Roman"/>
                <a:ea typeface="+mj-ea"/>
                <a:cs typeface="+mj-cs"/>
              </a:rPr>
              <a:t> </a:t>
            </a:r>
            <a:r>
              <a:rPr lang="en-GB" sz="3600" b="1" kern="0" dirty="0" smtClean="0">
                <a:solidFill>
                  <a:srgbClr val="307871"/>
                </a:solidFill>
                <a:latin typeface="Times New Roman"/>
                <a:ea typeface="+mj-ea"/>
                <a:cs typeface="+mj-cs"/>
              </a:rPr>
              <a:t>&amp;</a:t>
            </a:r>
            <a:r>
              <a:rPr lang="cs-CZ" sz="3600" b="1" kern="0" dirty="0" smtClean="0">
                <a:solidFill>
                  <a:srgbClr val="307871"/>
                </a:solidFill>
                <a:latin typeface="Times New Roman"/>
                <a:ea typeface="+mj-ea"/>
                <a:cs typeface="+mj-cs"/>
              </a:rPr>
              <a:t> e-commerce</a:t>
            </a:r>
            <a:r>
              <a:rPr lang="en-US" sz="3600" b="1" kern="0" dirty="0" smtClean="0">
                <a:solidFill>
                  <a:srgbClr val="307871"/>
                </a:solidFill>
                <a:latin typeface="Times New Roman"/>
                <a:ea typeface="+mj-ea"/>
                <a:cs typeface="+mj-cs"/>
              </a:rPr>
              <a:t>* </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191579"/>
            <a:ext cx="9789935"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a:latin typeface="Times New Roman" panose="02020603050405020304" pitchFamily="18" charset="0"/>
                <a:cs typeface="Times New Roman" panose="02020603050405020304" pitchFamily="18" charset="0"/>
              </a:rPr>
              <a:t>The seven major types of e-commerce are B2B, B2C, C2C, B2G, C2B, m-commerce, and P2P.</a:t>
            </a:r>
          </a:p>
          <a:p>
            <a:pPr algn="just">
              <a:spcBef>
                <a:spcPts val="1200"/>
              </a:spcBef>
              <a:spcAft>
                <a:spcPts val="600"/>
              </a:spcAft>
            </a:pPr>
            <a:r>
              <a:rPr lang="en-US" dirty="0">
                <a:latin typeface="Times New Roman" panose="02020603050405020304" pitchFamily="18" charset="0"/>
                <a:cs typeface="Times New Roman" panose="02020603050405020304" pitchFamily="18" charset="0"/>
              </a:rPr>
              <a:t>An e-commerce business model is the method that a business uses to generate revenue online. Some models are very simple; others are more complicated. New business models are being introduced all the time.</a:t>
            </a:r>
          </a:p>
          <a:p>
            <a:pPr algn="just">
              <a:spcBef>
                <a:spcPts val="1200"/>
              </a:spcBef>
              <a:spcAft>
                <a:spcPts val="600"/>
              </a:spcAft>
            </a:pPr>
            <a:r>
              <a:rPr lang="en-US" dirty="0">
                <a:latin typeface="Times New Roman" panose="02020603050405020304" pitchFamily="18" charset="0"/>
                <a:cs typeface="Times New Roman" panose="02020603050405020304" pitchFamily="18" charset="0"/>
              </a:rPr>
              <a:t>E-commerce will continue to grab more market share, and the line between online and offline commerce will become less defined.</a:t>
            </a:r>
          </a:p>
          <a:p>
            <a:pPr lvl="1" indent="-419100" algn="just">
              <a:spcBef>
                <a:spcPts val="1200"/>
              </a:spcBef>
              <a:spcAft>
                <a:spcPts val="600"/>
              </a:spcAft>
              <a:buFont typeface="Wingdings" panose="05000000000000000000" pitchFamily="2" charset="2"/>
              <a:buChar char="Ø"/>
            </a:pP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11266099" cy="646331"/>
          </a:xfrm>
          <a:prstGeom prst="rect">
            <a:avLst/>
          </a:prstGeom>
          <a:noFill/>
        </p:spPr>
        <p:txBody>
          <a:bodyPr wrap="square" rtlCol="0">
            <a:spAutoFit/>
          </a:bodyPr>
          <a:lstStyle/>
          <a:p>
            <a:r>
              <a:rPr lang="cs-CZ" dirty="0"/>
              <a:t>*https://saylordotorg.github.io/text_small-business-management-in-the-21st-century/s08-01-e-business-and-e-commerce-the-.html</a:t>
            </a:r>
            <a:endParaRPr lang="cs-CZ" dirty="0" smtClean="0"/>
          </a:p>
        </p:txBody>
      </p:sp>
    </p:spTree>
    <p:extLst>
      <p:ext uri="{BB962C8B-B14F-4D97-AF65-F5344CB8AC3E}">
        <p14:creationId xmlns:p14="http://schemas.microsoft.com/office/powerpoint/2010/main" val="217843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2672526" cy="646331"/>
          </a:xfrm>
          <a:prstGeom prst="rect">
            <a:avLst/>
          </a:prstGeom>
        </p:spPr>
        <p:txBody>
          <a:bodyPr wrap="none">
            <a:spAutoFit/>
          </a:bodyPr>
          <a:lstStyle/>
          <a:p>
            <a:pPr lvl="0">
              <a:defRPr/>
            </a:pPr>
            <a:r>
              <a:rPr kumimoji="0" lang="cs-CZ" sz="3600" b="1" i="0" u="none" strike="noStrike" kern="0" cap="none" spc="0" normalizeH="0" baseline="0" dirty="0" smtClean="0">
                <a:ln>
                  <a:noFill/>
                </a:ln>
                <a:solidFill>
                  <a:srgbClr val="307871"/>
                </a:solidFill>
                <a:effectLst/>
                <a:uLnTx/>
                <a:uFillTx/>
                <a:latin typeface="Times New Roman"/>
                <a:ea typeface="+mj-ea"/>
                <a:cs typeface="+mj-cs"/>
              </a:rPr>
              <a:t>E-commerce</a:t>
            </a:r>
            <a:endParaRPr kumimoji="0" lang="en-GB" sz="3600" b="1" i="0" u="none" strike="noStrike" kern="0" cap="none" spc="0" normalizeH="0" baseline="0" dirty="0" smtClean="0">
              <a:ln>
                <a:noFill/>
              </a:ln>
              <a:solidFill>
                <a:sysClr val="windowText" lastClr="000000"/>
              </a:solidFill>
              <a:effectLst/>
              <a:uLnTx/>
              <a:uFillTx/>
            </a:endParaRPr>
          </a:p>
        </p:txBody>
      </p:sp>
      <p:sp>
        <p:nvSpPr>
          <p:cNvPr id="6" name="Zástupný symbol pro obsah 2"/>
          <p:cNvSpPr txBox="1">
            <a:spLocks/>
          </p:cNvSpPr>
          <p:nvPr/>
        </p:nvSpPr>
        <p:spPr>
          <a:xfrm>
            <a:off x="489182" y="906907"/>
            <a:ext cx="9789935"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smtClean="0">
                <a:latin typeface="Times New Roman" panose="02020603050405020304" pitchFamily="18" charset="0"/>
                <a:cs typeface="Times New Roman" panose="02020603050405020304" pitchFamily="18" charset="0"/>
                <a:hlinkClick r:id="rId3"/>
              </a:rPr>
              <a:t>https</a:t>
            </a:r>
            <a:r>
              <a:rPr lang="en-US" dirty="0">
                <a:latin typeface="Times New Roman" panose="02020603050405020304" pitchFamily="18" charset="0"/>
                <a:cs typeface="Times New Roman" panose="02020603050405020304" pitchFamily="18" charset="0"/>
                <a:hlinkClick r:id="rId3"/>
              </a:rPr>
              <a:t>://</a:t>
            </a:r>
            <a:r>
              <a:rPr lang="en-US" dirty="0" smtClean="0">
                <a:latin typeface="Times New Roman" panose="02020603050405020304" pitchFamily="18" charset="0"/>
                <a:cs typeface="Times New Roman" panose="02020603050405020304" pitchFamily="18" charset="0"/>
                <a:hlinkClick r:id="rId3"/>
              </a:rPr>
              <a:t>www.shopify.com/encyclopedia/what-is-ecommerce</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en-US" dirty="0">
                <a:latin typeface="Times New Roman" panose="02020603050405020304" pitchFamily="18" charset="0"/>
                <a:cs typeface="Times New Roman" panose="02020603050405020304" pitchFamily="18" charset="0"/>
                <a:hlinkClick r:id="rId4"/>
              </a:rPr>
              <a:t>https://</a:t>
            </a:r>
            <a:r>
              <a:rPr lang="en-US" dirty="0" smtClean="0">
                <a:latin typeface="Times New Roman" panose="02020603050405020304" pitchFamily="18" charset="0"/>
                <a:cs typeface="Times New Roman" panose="02020603050405020304" pitchFamily="18" charset="0"/>
                <a:hlinkClick r:id="rId4"/>
              </a:rPr>
              <a:t>ecommerce-platforms.com/glossary/ecommerce</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en-US" dirty="0">
                <a:latin typeface="Times New Roman" panose="02020603050405020304" pitchFamily="18" charset="0"/>
                <a:cs typeface="Times New Roman" panose="02020603050405020304" pitchFamily="18" charset="0"/>
                <a:hlinkClick r:id="rId5"/>
              </a:rPr>
              <a:t>https://</a:t>
            </a:r>
            <a:r>
              <a:rPr lang="en-US" dirty="0" smtClean="0">
                <a:latin typeface="Times New Roman" panose="02020603050405020304" pitchFamily="18" charset="0"/>
                <a:cs typeface="Times New Roman" panose="02020603050405020304" pitchFamily="18" charset="0"/>
                <a:hlinkClick r:id="rId5"/>
              </a:rPr>
              <a:t>searchcio.techtarget.com/definition/e-commerce</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en-US" dirty="0">
                <a:latin typeface="Times New Roman" panose="02020603050405020304" pitchFamily="18" charset="0"/>
                <a:cs typeface="Times New Roman" panose="02020603050405020304" pitchFamily="18" charset="0"/>
                <a:hlinkClick r:id="rId6"/>
              </a:rPr>
              <a:t>https://</a:t>
            </a:r>
            <a:r>
              <a:rPr lang="en-US" dirty="0" smtClean="0">
                <a:latin typeface="Times New Roman" panose="02020603050405020304" pitchFamily="18" charset="0"/>
                <a:cs typeface="Times New Roman" panose="02020603050405020304" pitchFamily="18" charset="0"/>
                <a:hlinkClick r:id="rId6"/>
              </a:rPr>
              <a:t>www.investopedia.com/terms/e/ecommerce.asp</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en-US" dirty="0">
                <a:latin typeface="Times New Roman" panose="02020603050405020304" pitchFamily="18" charset="0"/>
                <a:cs typeface="Times New Roman" panose="02020603050405020304" pitchFamily="18" charset="0"/>
                <a:hlinkClick r:id="rId7"/>
              </a:rPr>
              <a:t>https://netonomy.net/2013/10/16/most-important-components-ecommerce-stores-ignored</a:t>
            </a:r>
            <a:r>
              <a:rPr lang="en-US" dirty="0" smtClean="0">
                <a:latin typeface="Times New Roman" panose="02020603050405020304" pitchFamily="18" charset="0"/>
                <a:cs typeface="Times New Roman" panose="02020603050405020304" pitchFamily="18" charset="0"/>
                <a:hlinkClick r:id="rId7"/>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en-US" dirty="0">
                <a:latin typeface="Times New Roman" panose="02020603050405020304" pitchFamily="18" charset="0"/>
                <a:cs typeface="Times New Roman" panose="02020603050405020304" pitchFamily="18" charset="0"/>
                <a:hlinkClick r:id="rId8"/>
              </a:rPr>
              <a:t>https://</a:t>
            </a:r>
            <a:r>
              <a:rPr lang="en-US" dirty="0" smtClean="0">
                <a:latin typeface="Times New Roman" panose="02020603050405020304" pitchFamily="18" charset="0"/>
                <a:cs typeface="Times New Roman" panose="02020603050405020304" pitchFamily="18" charset="0"/>
                <a:hlinkClick r:id="rId8"/>
              </a:rPr>
              <a:t>searchmobilecomputing.techtarget.com/definition/m-commerce</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en-US" dirty="0">
                <a:latin typeface="Times New Roman" panose="02020603050405020304" pitchFamily="18" charset="0"/>
                <a:cs typeface="Times New Roman" panose="02020603050405020304" pitchFamily="18" charset="0"/>
                <a:hlinkClick r:id="rId9"/>
              </a:rPr>
              <a:t>https://</a:t>
            </a:r>
            <a:r>
              <a:rPr lang="en-US" dirty="0" smtClean="0">
                <a:latin typeface="Times New Roman" panose="02020603050405020304" pitchFamily="18" charset="0"/>
                <a:cs typeface="Times New Roman" panose="02020603050405020304" pitchFamily="18" charset="0"/>
                <a:hlinkClick r:id="rId9"/>
              </a:rPr>
              <a:t>en.wikipedia.org/wiki/Mobile_commerce</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en-US" dirty="0">
                <a:latin typeface="Times New Roman" panose="02020603050405020304" pitchFamily="18" charset="0"/>
                <a:cs typeface="Times New Roman" panose="02020603050405020304" pitchFamily="18" charset="0"/>
                <a:hlinkClick r:id="rId10"/>
              </a:rPr>
              <a:t>https://www.ecommerceceo.com/types-of-ecommerce-business-models</a:t>
            </a:r>
            <a:r>
              <a:rPr lang="en-US" dirty="0" smtClean="0">
                <a:latin typeface="Times New Roman" panose="02020603050405020304" pitchFamily="18" charset="0"/>
                <a:cs typeface="Times New Roman" panose="02020603050405020304" pitchFamily="18" charset="0"/>
                <a:hlinkClick r:id="rId10"/>
              </a:rPr>
              <a:t>/</a:t>
            </a:r>
            <a:endParaRPr lang="en-US" dirty="0">
              <a:latin typeface="Times New Roman" panose="02020603050405020304" pitchFamily="18" charset="0"/>
              <a:cs typeface="Times New Roman" panose="02020603050405020304" pitchFamily="18" charset="0"/>
            </a:endParaRPr>
          </a:p>
          <a:p>
            <a:pPr lvl="1" indent="-419100" algn="just">
              <a:spcBef>
                <a:spcPts val="1200"/>
              </a:spcBef>
              <a:spcAft>
                <a:spcPts val="600"/>
              </a:spcAft>
              <a:buFont typeface="Wingdings" panose="05000000000000000000" pitchFamily="2" charset="2"/>
              <a:buChar char="Ø"/>
            </a:pPr>
            <a:endParaRPr lang="cs-CZ"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340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190308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The end </a:t>
            </a:r>
            <a:endParaRPr kumimoji="0" lang="en-GB" sz="3600" b="1" i="0" u="none" strike="noStrike" kern="0" cap="none" spc="0" normalizeH="0" baseline="0" dirty="0" smtClean="0">
              <a:ln>
                <a:noFill/>
              </a:ln>
              <a:solidFill>
                <a:sysClr val="windowText" lastClr="000000"/>
              </a:solidFill>
              <a:effectLst/>
              <a:uLnTx/>
              <a:uFillTx/>
            </a:endParaRPr>
          </a:p>
        </p:txBody>
      </p:sp>
      <p:sp>
        <p:nvSpPr>
          <p:cNvPr id="7" name="Obdélník 6"/>
          <p:cNvSpPr/>
          <p:nvPr/>
        </p:nvSpPr>
        <p:spPr>
          <a:xfrm>
            <a:off x="1030029" y="2725795"/>
            <a:ext cx="8670708" cy="1754326"/>
          </a:xfrm>
          <a:prstGeom prst="rect">
            <a:avLst/>
          </a:prstGeom>
          <a:noFill/>
        </p:spPr>
        <p:txBody>
          <a:bodyPr wrap="none" lIns="91440" tIns="45720" rIns="91440" bIns="45720">
            <a:spAutoFit/>
            <a:scene3d>
              <a:camera prst="orthographicFront"/>
              <a:lightRig rig="threePt" dir="t"/>
            </a:scene3d>
            <a:sp3d extrusionH="57150">
              <a:bevelT w="69850" h="38100" prst="cross"/>
            </a:sp3d>
          </a:bodyPr>
          <a:lstStyle/>
          <a:p>
            <a:pPr algn="ctr"/>
            <a:r>
              <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Thank you for your attention</a:t>
            </a:r>
            <a:r>
              <a:rPr lang="cs-CZ"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a:t>
            </a:r>
            <a:endPar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endParaRPr>
          </a:p>
          <a:p>
            <a:pPr algn="ctr"/>
            <a:r>
              <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Any questions?</a:t>
            </a:r>
            <a:endParaRPr lang="en-GB" sz="5400" b="1" dirty="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endParaRPr>
          </a:p>
        </p:txBody>
      </p:sp>
    </p:spTree>
    <p:extLst>
      <p:ext uri="{BB962C8B-B14F-4D97-AF65-F5344CB8AC3E}">
        <p14:creationId xmlns:p14="http://schemas.microsoft.com/office/powerpoint/2010/main" val="4204590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2518638"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E-business </a:t>
            </a:r>
            <a:r>
              <a:rPr lang="en-US"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111267"/>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pPr>
            <a:r>
              <a:rPr lang="en-US" dirty="0" smtClean="0">
                <a:latin typeface="Times New Roman" panose="02020603050405020304" pitchFamily="18" charset="0"/>
                <a:cs typeface="Times New Roman" panose="02020603050405020304" pitchFamily="18" charset="0"/>
              </a:rPr>
              <a:t>E-business </a:t>
            </a:r>
            <a:r>
              <a:rPr lang="en-US" dirty="0">
                <a:latin typeface="Times New Roman" panose="02020603050405020304" pitchFamily="18" charset="0"/>
                <a:cs typeface="Times New Roman" panose="02020603050405020304" pitchFamily="18" charset="0"/>
              </a:rPr>
              <a:t>(electronic business) is the conduct of business processes on the </a:t>
            </a:r>
            <a:r>
              <a:rPr lang="cs-CZ"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nternet.*</a:t>
            </a:r>
            <a:endParaRPr lang="cs-CZ" dirty="0" smtClean="0">
              <a:latin typeface="Times New Roman" panose="02020603050405020304" pitchFamily="18" charset="0"/>
              <a:cs typeface="Times New Roman" panose="02020603050405020304" pitchFamily="18" charset="0"/>
            </a:endParaRPr>
          </a:p>
          <a:p>
            <a:pPr algn="just">
              <a:spcBef>
                <a:spcPts val="0"/>
              </a:spcBef>
              <a:spcAft>
                <a:spcPts val="600"/>
              </a:spcAft>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e-business processes </a:t>
            </a:r>
            <a:r>
              <a:rPr lang="en-US" dirty="0" smtClean="0">
                <a:latin typeface="Times New Roman" panose="02020603050405020304" pitchFamily="18" charset="0"/>
                <a:cs typeface="Times New Roman" panose="02020603050405020304" pitchFamily="18" charset="0"/>
              </a:rPr>
              <a:t>include</a:t>
            </a:r>
            <a:r>
              <a:rPr lang="cs-CZ"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lvl="1" algn="just">
              <a:spcBef>
                <a:spcPts val="0"/>
              </a:spcBef>
              <a:spcAft>
                <a:spcPts val="600"/>
              </a:spcAft>
            </a:pPr>
            <a:r>
              <a:rPr lang="en-US" dirty="0" smtClean="0">
                <a:latin typeface="Times New Roman" panose="02020603050405020304" pitchFamily="18" charset="0"/>
                <a:cs typeface="Times New Roman" panose="02020603050405020304" pitchFamily="18" charset="0"/>
              </a:rPr>
              <a:t>buying </a:t>
            </a:r>
            <a:r>
              <a:rPr lang="en-US" dirty="0">
                <a:latin typeface="Times New Roman" panose="02020603050405020304" pitchFamily="18" charset="0"/>
                <a:cs typeface="Times New Roman" panose="02020603050405020304" pitchFamily="18" charset="0"/>
              </a:rPr>
              <a:t>and selling goods and </a:t>
            </a:r>
            <a:r>
              <a:rPr lang="en-US" dirty="0" smtClean="0">
                <a:latin typeface="Times New Roman" panose="02020603050405020304" pitchFamily="18" charset="0"/>
                <a:cs typeface="Times New Roman" panose="02020603050405020304" pitchFamily="18" charset="0"/>
              </a:rPr>
              <a:t>services</a:t>
            </a:r>
            <a:r>
              <a:rPr lang="en-GB" dirty="0" smtClean="0">
                <a:latin typeface="Times New Roman" panose="02020603050405020304" pitchFamily="18" charset="0"/>
                <a:cs typeface="Times New Roman" panose="02020603050405020304" pitchFamily="18" charset="0"/>
              </a:rPr>
              <a:t>;</a:t>
            </a:r>
          </a:p>
          <a:p>
            <a:pPr lvl="1" algn="just">
              <a:spcBef>
                <a:spcPts val="0"/>
              </a:spcBef>
              <a:spcAft>
                <a:spcPts val="600"/>
              </a:spcAft>
            </a:pPr>
            <a:r>
              <a:rPr lang="en-US" dirty="0" smtClean="0">
                <a:latin typeface="Times New Roman" panose="02020603050405020304" pitchFamily="18" charset="0"/>
                <a:cs typeface="Times New Roman" panose="02020603050405020304" pitchFamily="18" charset="0"/>
              </a:rPr>
              <a:t>servicing customers;</a:t>
            </a:r>
          </a:p>
          <a:p>
            <a:pPr lvl="1" algn="just">
              <a:spcBef>
                <a:spcPts val="0"/>
              </a:spcBef>
              <a:spcAft>
                <a:spcPts val="600"/>
              </a:spcAft>
            </a:pPr>
            <a:r>
              <a:rPr lang="en-US" dirty="0" smtClean="0">
                <a:latin typeface="Times New Roman" panose="02020603050405020304" pitchFamily="18" charset="0"/>
                <a:cs typeface="Times New Roman" panose="02020603050405020304" pitchFamily="18" charset="0"/>
              </a:rPr>
              <a:t>processing payments;</a:t>
            </a:r>
          </a:p>
          <a:p>
            <a:pPr lvl="1" algn="just">
              <a:spcBef>
                <a:spcPts val="0"/>
              </a:spcBef>
              <a:spcAft>
                <a:spcPts val="600"/>
              </a:spcAft>
            </a:pPr>
            <a:r>
              <a:rPr lang="en-US" dirty="0" smtClean="0">
                <a:latin typeface="Times New Roman" panose="02020603050405020304" pitchFamily="18" charset="0"/>
                <a:cs typeface="Times New Roman" panose="02020603050405020304" pitchFamily="18" charset="0"/>
              </a:rPr>
              <a:t>managing </a:t>
            </a:r>
            <a:r>
              <a:rPr lang="en-US" dirty="0">
                <a:latin typeface="Times New Roman" panose="02020603050405020304" pitchFamily="18" charset="0"/>
                <a:cs typeface="Times New Roman" panose="02020603050405020304" pitchFamily="18" charset="0"/>
              </a:rPr>
              <a:t>production </a:t>
            </a:r>
            <a:r>
              <a:rPr lang="en-US" dirty="0" smtClean="0">
                <a:latin typeface="Times New Roman" panose="02020603050405020304" pitchFamily="18" charset="0"/>
                <a:cs typeface="Times New Roman" panose="02020603050405020304" pitchFamily="18" charset="0"/>
              </a:rPr>
              <a:t>control;</a:t>
            </a:r>
          </a:p>
          <a:p>
            <a:pPr lvl="1" algn="just">
              <a:spcBef>
                <a:spcPts val="0"/>
              </a:spcBef>
              <a:spcAft>
                <a:spcPts val="600"/>
              </a:spcAft>
            </a:pPr>
            <a:r>
              <a:rPr lang="en-US" dirty="0" smtClean="0">
                <a:latin typeface="Times New Roman" panose="02020603050405020304" pitchFamily="18" charset="0"/>
                <a:cs typeface="Times New Roman" panose="02020603050405020304" pitchFamily="18" charset="0"/>
              </a:rPr>
              <a:t>collaborating </a:t>
            </a:r>
            <a:r>
              <a:rPr lang="en-US" dirty="0">
                <a:latin typeface="Times New Roman" panose="02020603050405020304" pitchFamily="18" charset="0"/>
                <a:cs typeface="Times New Roman" panose="02020603050405020304" pitchFamily="18" charset="0"/>
              </a:rPr>
              <a:t>with business </a:t>
            </a:r>
            <a:r>
              <a:rPr lang="en-US" dirty="0" smtClean="0">
                <a:latin typeface="Times New Roman" panose="02020603050405020304" pitchFamily="18" charset="0"/>
                <a:cs typeface="Times New Roman" panose="02020603050405020304" pitchFamily="18" charset="0"/>
              </a:rPr>
              <a:t>partners;</a:t>
            </a:r>
          </a:p>
          <a:p>
            <a:pPr lvl="1" algn="just">
              <a:spcBef>
                <a:spcPts val="0"/>
              </a:spcBef>
              <a:spcAft>
                <a:spcPts val="600"/>
              </a:spcAft>
            </a:pPr>
            <a:r>
              <a:rPr lang="en-US" dirty="0" smtClean="0">
                <a:latin typeface="Times New Roman" panose="02020603050405020304" pitchFamily="18" charset="0"/>
                <a:cs typeface="Times New Roman" panose="02020603050405020304" pitchFamily="18" charset="0"/>
              </a:rPr>
              <a:t>sharing information;</a:t>
            </a:r>
          </a:p>
          <a:p>
            <a:pPr lvl="1" algn="just">
              <a:spcBef>
                <a:spcPts val="0"/>
              </a:spcBef>
              <a:spcAft>
                <a:spcPts val="600"/>
              </a:spcAft>
            </a:pPr>
            <a:r>
              <a:rPr lang="en-US" dirty="0" smtClean="0">
                <a:latin typeface="Times New Roman" panose="02020603050405020304" pitchFamily="18" charset="0"/>
                <a:cs typeface="Times New Roman" panose="02020603050405020304" pitchFamily="18" charset="0"/>
              </a:rPr>
              <a:t>running </a:t>
            </a:r>
            <a:r>
              <a:rPr lang="en-US" dirty="0">
                <a:latin typeface="Times New Roman" panose="02020603050405020304" pitchFamily="18" charset="0"/>
                <a:cs typeface="Times New Roman" panose="02020603050405020304" pitchFamily="18" charset="0"/>
              </a:rPr>
              <a:t>automated employee </a:t>
            </a:r>
            <a:r>
              <a:rPr lang="en-US" dirty="0" smtClean="0">
                <a:latin typeface="Times New Roman" panose="02020603050405020304" pitchFamily="18" charset="0"/>
                <a:cs typeface="Times New Roman" panose="02020603050405020304" pitchFamily="18" charset="0"/>
              </a:rPr>
              <a:t>services;</a:t>
            </a:r>
          </a:p>
          <a:p>
            <a:pPr lvl="1" algn="just">
              <a:spcBef>
                <a:spcPts val="0"/>
              </a:spcBef>
              <a:spcAft>
                <a:spcPts val="600"/>
              </a:spcAft>
            </a:pPr>
            <a:r>
              <a:rPr lang="en-US" dirty="0" smtClean="0">
                <a:latin typeface="Times New Roman" panose="02020603050405020304" pitchFamily="18" charset="0"/>
                <a:cs typeface="Times New Roman" panose="02020603050405020304" pitchFamily="18" charset="0"/>
              </a:rPr>
              <a:t>recruiting;</a:t>
            </a:r>
          </a:p>
          <a:p>
            <a:pPr lvl="1" algn="just">
              <a:spcBef>
                <a:spcPts val="0"/>
              </a:spcBef>
              <a:spcAft>
                <a:spcPts val="600"/>
              </a:spcAft>
            </a:pP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more.</a:t>
            </a: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*https://searchcio.techtarget.com/definition/e-business</a:t>
            </a:r>
            <a:endParaRPr lang="cs-CZ" dirty="0" smtClean="0"/>
          </a:p>
        </p:txBody>
      </p:sp>
    </p:spTree>
    <p:extLst>
      <p:ext uri="{BB962C8B-B14F-4D97-AF65-F5344CB8AC3E}">
        <p14:creationId xmlns:p14="http://schemas.microsoft.com/office/powerpoint/2010/main" val="427350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2518638"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E-business </a:t>
            </a:r>
            <a:r>
              <a:rPr lang="en-US" sz="3600" b="1" kern="0" dirty="0" smtClean="0">
                <a:solidFill>
                  <a:srgbClr val="307871"/>
                </a:solidFill>
                <a:latin typeface="Times New Roman"/>
                <a:ea typeface="+mj-ea"/>
                <a:cs typeface="+mj-cs"/>
              </a:rPr>
              <a:t> </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1" y="1206153"/>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Electronic </a:t>
            </a:r>
            <a:r>
              <a:rPr lang="en-US" dirty="0">
                <a:latin typeface="Times New Roman" panose="02020603050405020304" pitchFamily="18" charset="0"/>
                <a:cs typeface="Times New Roman" panose="02020603050405020304" pitchFamily="18" charset="0"/>
              </a:rPr>
              <a:t>business (e-business) refers to the use of the Web, Internet, intranets, extranets or some combination thereof to conduct </a:t>
            </a:r>
            <a:r>
              <a:rPr lang="en-US" dirty="0" smtClean="0">
                <a:latin typeface="Times New Roman" panose="02020603050405020304" pitchFamily="18" charset="0"/>
                <a:cs typeface="Times New Roman" panose="02020603050405020304" pitchFamily="18" charset="0"/>
              </a:rPr>
              <a:t>business.*</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E-business </a:t>
            </a:r>
            <a:r>
              <a:rPr lang="en-US" dirty="0">
                <a:latin typeface="Times New Roman" panose="02020603050405020304" pitchFamily="18" charset="0"/>
                <a:cs typeface="Times New Roman" panose="02020603050405020304" pitchFamily="18" charset="0"/>
              </a:rPr>
              <a:t>is similar to e-commerce, but it goes beyond the simple buying and selling of products and services </a:t>
            </a:r>
            <a:r>
              <a:rPr lang="en-US" dirty="0" smtClean="0">
                <a:latin typeface="Times New Roman" panose="02020603050405020304" pitchFamily="18" charset="0"/>
                <a:cs typeface="Times New Roman" panose="02020603050405020304" pitchFamily="18" charset="0"/>
              </a:rPr>
              <a:t>online.*</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E-business </a:t>
            </a:r>
            <a:r>
              <a:rPr lang="en-US" dirty="0">
                <a:latin typeface="Times New Roman" panose="02020603050405020304" pitchFamily="18" charset="0"/>
                <a:cs typeface="Times New Roman" panose="02020603050405020304" pitchFamily="18" charset="0"/>
              </a:rPr>
              <a:t>includes a much wider range of businesses processes, such as supply chain management, electronic order processing and customer relationship </a:t>
            </a:r>
            <a:r>
              <a:rPr lang="en-US" dirty="0" smtClean="0">
                <a:latin typeface="Times New Roman" panose="02020603050405020304" pitchFamily="18" charset="0"/>
                <a:cs typeface="Times New Roman" panose="02020603050405020304" pitchFamily="18" charset="0"/>
              </a:rPr>
              <a:t>management.*</a:t>
            </a:r>
          </a:p>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E-business </a:t>
            </a:r>
            <a:r>
              <a:rPr lang="en-US" dirty="0">
                <a:latin typeface="Times New Roman" panose="02020603050405020304" pitchFamily="18" charset="0"/>
                <a:cs typeface="Times New Roman" panose="02020603050405020304" pitchFamily="18" charset="0"/>
              </a:rPr>
              <a:t>processes, therefore, can help companies to operate more effectively and efficiently.*</a:t>
            </a: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*https://www.techopedia.com/definition/1493/electronic-business-e-business</a:t>
            </a:r>
            <a:endParaRPr lang="cs-CZ" dirty="0" smtClean="0"/>
          </a:p>
        </p:txBody>
      </p:sp>
    </p:spTree>
    <p:extLst>
      <p:ext uri="{BB962C8B-B14F-4D97-AF65-F5344CB8AC3E}">
        <p14:creationId xmlns:p14="http://schemas.microsoft.com/office/powerpoint/2010/main" val="39664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891356"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Core </a:t>
            </a:r>
            <a:r>
              <a:rPr lang="en-US" sz="3600" b="1" kern="0" dirty="0">
                <a:solidFill>
                  <a:srgbClr val="307871"/>
                </a:solidFill>
                <a:latin typeface="Times New Roman"/>
                <a:ea typeface="+mj-ea"/>
                <a:cs typeface="+mj-cs"/>
              </a:rPr>
              <a:t>Activities of a Business </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smtClean="0"/>
              <a:t>*https</a:t>
            </a:r>
            <a:r>
              <a:rPr lang="cs-CZ" dirty="0"/>
              <a:t>://bookdown.org/rbatzing/ebusiness/general-principles.html</a:t>
            </a:r>
            <a:endParaRPr lang="cs-CZ" dirty="0" smtClean="0"/>
          </a:p>
        </p:txBody>
      </p:sp>
      <p:sp>
        <p:nvSpPr>
          <p:cNvPr id="6" name="Zástupný symbol pro obsah 2"/>
          <p:cNvSpPr txBox="1">
            <a:spLocks/>
          </p:cNvSpPr>
          <p:nvPr/>
        </p:nvSpPr>
        <p:spPr>
          <a:xfrm>
            <a:off x="489181" y="981877"/>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pPr>
            <a:r>
              <a:rPr lang="en-US" dirty="0" smtClean="0">
                <a:latin typeface="Times New Roman" panose="02020603050405020304" pitchFamily="18" charset="0"/>
                <a:cs typeface="Times New Roman" panose="02020603050405020304" pitchFamily="18" charset="0"/>
              </a:rPr>
              <a:t>Business </a:t>
            </a:r>
            <a:r>
              <a:rPr lang="en-US" dirty="0">
                <a:latin typeface="Times New Roman" panose="02020603050405020304" pitchFamily="18" charset="0"/>
                <a:cs typeface="Times New Roman" panose="02020603050405020304" pitchFamily="18" charset="0"/>
              </a:rPr>
              <a:t>requires coordinated teamwork of specialists in various departments to achieve efficiency and effectiveness on a large scale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lvl="1" algn="just">
              <a:spcBef>
                <a:spcPts val="0"/>
              </a:spcBef>
            </a:pPr>
            <a:r>
              <a:rPr lang="en-US" b="1" dirty="0" smtClean="0">
                <a:latin typeface="Times New Roman" panose="02020603050405020304" pitchFamily="18" charset="0"/>
                <a:cs typeface="Times New Roman" panose="02020603050405020304" pitchFamily="18" charset="0"/>
              </a:rPr>
              <a:t>Finance</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mid-term and long-range financial planning to ensure that there is an adequate supply of money available </a:t>
            </a:r>
            <a:r>
              <a:rPr lang="en-US" dirty="0" smtClean="0">
                <a:latin typeface="Times New Roman" panose="02020603050405020304" pitchFamily="18" charset="0"/>
                <a:cs typeface="Times New Roman" panose="02020603050405020304" pitchFamily="18" charset="0"/>
              </a:rPr>
              <a:t>to;</a:t>
            </a:r>
            <a:endParaRPr lang="en-US" dirty="0">
              <a:latin typeface="Times New Roman" panose="02020603050405020304" pitchFamily="18" charset="0"/>
              <a:cs typeface="Times New Roman" panose="02020603050405020304" pitchFamily="18" charset="0"/>
            </a:endParaRPr>
          </a:p>
          <a:p>
            <a:pPr lvl="1" algn="just">
              <a:spcBef>
                <a:spcPts val="0"/>
              </a:spcBef>
            </a:pPr>
            <a:r>
              <a:rPr lang="en-US" b="1" dirty="0" smtClean="0">
                <a:latin typeface="Times New Roman" panose="02020603050405020304" pitchFamily="18" charset="0"/>
                <a:cs typeface="Times New Roman" panose="02020603050405020304" pitchFamily="18" charset="0"/>
              </a:rPr>
              <a:t>Accounting</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record of financial commitments and compensations for the purpose of tracking movement of value across the organization and throughout the production </a:t>
            </a:r>
            <a:r>
              <a:rPr lang="en-US" dirty="0" smtClean="0">
                <a:latin typeface="Times New Roman" panose="02020603050405020304" pitchFamily="18" charset="0"/>
                <a:cs typeface="Times New Roman" panose="02020603050405020304" pitchFamily="18" charset="0"/>
              </a:rPr>
              <a:t>process;</a:t>
            </a:r>
            <a:endParaRPr lang="en-US" dirty="0">
              <a:latin typeface="Times New Roman" panose="02020603050405020304" pitchFamily="18" charset="0"/>
              <a:cs typeface="Times New Roman" panose="02020603050405020304" pitchFamily="18" charset="0"/>
            </a:endParaRPr>
          </a:p>
          <a:p>
            <a:pPr lvl="1" algn="just">
              <a:spcBef>
                <a:spcPts val="0"/>
              </a:spcBef>
            </a:pPr>
            <a:r>
              <a:rPr lang="en-US" b="1" dirty="0" smtClean="0">
                <a:latin typeface="Times New Roman" panose="02020603050405020304" pitchFamily="18" charset="0"/>
                <a:cs typeface="Times New Roman" panose="02020603050405020304" pitchFamily="18" charset="0"/>
              </a:rPr>
              <a:t>Marketing</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getting groups of potential customers and consumers interested in products and </a:t>
            </a:r>
            <a:r>
              <a:rPr lang="en-US" dirty="0" smtClean="0">
                <a:latin typeface="Times New Roman" panose="02020603050405020304" pitchFamily="18" charset="0"/>
                <a:cs typeface="Times New Roman" panose="02020603050405020304" pitchFamily="18" charset="0"/>
              </a:rPr>
              <a:t>services;</a:t>
            </a:r>
            <a:endParaRPr lang="en-US" dirty="0">
              <a:latin typeface="Times New Roman" panose="02020603050405020304" pitchFamily="18" charset="0"/>
              <a:cs typeface="Times New Roman" panose="02020603050405020304" pitchFamily="18" charset="0"/>
            </a:endParaRPr>
          </a:p>
          <a:p>
            <a:pPr lvl="1" algn="just">
              <a:spcBef>
                <a:spcPts val="0"/>
              </a:spcBef>
            </a:pPr>
            <a:r>
              <a:rPr lang="en-US" b="1" dirty="0" smtClean="0">
                <a:latin typeface="Times New Roman" panose="02020603050405020304" pitchFamily="18" charset="0"/>
                <a:cs typeface="Times New Roman" panose="02020603050405020304" pitchFamily="18" charset="0"/>
              </a:rPr>
              <a:t>Sales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selling products and services to customers maintain records to assist forecasting future demand and market </a:t>
            </a:r>
            <a:r>
              <a:rPr lang="en-US" dirty="0" smtClean="0">
                <a:latin typeface="Times New Roman" panose="02020603050405020304" pitchFamily="18" charset="0"/>
                <a:cs typeface="Times New Roman" panose="02020603050405020304" pitchFamily="18" charset="0"/>
              </a:rPr>
              <a:t>growth;</a:t>
            </a:r>
            <a:endParaRPr lang="en-US" dirty="0">
              <a:latin typeface="Times New Roman" panose="02020603050405020304" pitchFamily="18" charset="0"/>
              <a:cs typeface="Times New Roman" panose="02020603050405020304" pitchFamily="18" charset="0"/>
            </a:endParaRPr>
          </a:p>
          <a:p>
            <a:pPr lvl="1" algn="just">
              <a:spcBef>
                <a:spcPts val="0"/>
              </a:spcBef>
            </a:pPr>
            <a:r>
              <a:rPr lang="en-US" b="1" dirty="0" smtClean="0">
                <a:latin typeface="Times New Roman" panose="02020603050405020304" pitchFamily="18" charset="0"/>
                <a:cs typeface="Times New Roman" panose="02020603050405020304" pitchFamily="18" charset="0"/>
              </a:rPr>
              <a:t>Operations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systems to acquire resources, produce, package and deliver </a:t>
            </a:r>
            <a:r>
              <a:rPr lang="en-US" dirty="0" smtClean="0">
                <a:latin typeface="Times New Roman" panose="02020603050405020304" pitchFamily="18" charset="0"/>
                <a:cs typeface="Times New Roman" panose="02020603050405020304" pitchFamily="18" charset="0"/>
              </a:rPr>
              <a:t>products;</a:t>
            </a:r>
            <a:endParaRPr lang="en-US" dirty="0">
              <a:latin typeface="Times New Roman" panose="02020603050405020304" pitchFamily="18" charset="0"/>
              <a:cs typeface="Times New Roman" panose="02020603050405020304" pitchFamily="18" charset="0"/>
            </a:endParaRPr>
          </a:p>
          <a:p>
            <a:pPr lvl="1" algn="just">
              <a:spcBef>
                <a:spcPts val="0"/>
              </a:spcBef>
            </a:pPr>
            <a:r>
              <a:rPr lang="en-US" b="1" dirty="0" smtClean="0">
                <a:latin typeface="Times New Roman" panose="02020603050405020304" pitchFamily="18" charset="0"/>
                <a:cs typeface="Times New Roman" panose="02020603050405020304" pitchFamily="18" charset="0"/>
              </a:rPr>
              <a:t>Management</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sets the direction and pace of business </a:t>
            </a:r>
            <a:r>
              <a:rPr lang="en-US" dirty="0" smtClean="0">
                <a:latin typeface="Times New Roman" panose="02020603050405020304" pitchFamily="18" charset="0"/>
                <a:cs typeface="Times New Roman" panose="02020603050405020304" pitchFamily="18" charset="0"/>
              </a:rPr>
              <a:t>endeavors.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74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263253"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E-business - s</a:t>
            </a:r>
            <a:r>
              <a:rPr lang="en-US" sz="3600" b="1" kern="0" dirty="0" err="1" smtClean="0">
                <a:solidFill>
                  <a:srgbClr val="307871"/>
                </a:solidFill>
                <a:latin typeface="Times New Roman"/>
                <a:ea typeface="+mj-ea"/>
                <a:cs typeface="+mj-cs"/>
              </a:rPr>
              <a:t>upport</a:t>
            </a:r>
            <a:r>
              <a:rPr lang="en-US" sz="3600" b="1" kern="0" dirty="0" smtClean="0">
                <a:solidFill>
                  <a:srgbClr val="307871"/>
                </a:solidFill>
                <a:latin typeface="Times New Roman"/>
                <a:ea typeface="+mj-ea"/>
                <a:cs typeface="+mj-cs"/>
              </a:rPr>
              <a:t> </a:t>
            </a:r>
            <a:r>
              <a:rPr lang="en-US" sz="3600" b="1" kern="0" dirty="0">
                <a:solidFill>
                  <a:srgbClr val="307871"/>
                </a:solidFill>
                <a:latin typeface="Times New Roman"/>
                <a:ea typeface="+mj-ea"/>
                <a:cs typeface="+mj-cs"/>
              </a:rPr>
              <a:t>functions </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 https://bookdown.org/rbatzing/ebusiness/general-principles.html</a:t>
            </a:r>
            <a:endParaRPr lang="cs-CZ" dirty="0" smtClean="0"/>
          </a:p>
        </p:txBody>
      </p:sp>
      <p:sp>
        <p:nvSpPr>
          <p:cNvPr id="6" name="Zástupný symbol pro obsah 2"/>
          <p:cNvSpPr txBox="1">
            <a:spLocks/>
          </p:cNvSpPr>
          <p:nvPr/>
        </p:nvSpPr>
        <p:spPr>
          <a:xfrm>
            <a:off x="489181" y="981877"/>
            <a:ext cx="981075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pP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businesses grow in size, various support functions are required to keep the core business running. These functions include the following</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lvl="1" algn="just">
              <a:spcBef>
                <a:spcPts val="0"/>
              </a:spcBef>
              <a:spcAft>
                <a:spcPts val="600"/>
              </a:spcAft>
            </a:pPr>
            <a:r>
              <a:rPr lang="en-US" b="1" dirty="0" smtClean="0">
                <a:latin typeface="Times New Roman" panose="02020603050405020304" pitchFamily="18" charset="0"/>
                <a:cs typeface="Times New Roman" panose="02020603050405020304" pitchFamily="18" charset="0"/>
              </a:rPr>
              <a:t>Management </a:t>
            </a:r>
            <a:r>
              <a:rPr lang="en-US" b="1" dirty="0">
                <a:latin typeface="Times New Roman" panose="02020603050405020304" pitchFamily="18" charset="0"/>
                <a:cs typeface="Times New Roman" panose="02020603050405020304" pitchFamily="18" charset="0"/>
              </a:rPr>
              <a:t>Information Systems:</a:t>
            </a:r>
            <a:r>
              <a:rPr lang="en-US" dirty="0">
                <a:latin typeface="Times New Roman" panose="02020603050405020304" pitchFamily="18" charset="0"/>
                <a:cs typeface="Times New Roman" panose="02020603050405020304" pitchFamily="18" charset="0"/>
              </a:rPr>
              <a:t> collect, analyze and distribute mission-critical information to key </a:t>
            </a:r>
            <a:r>
              <a:rPr lang="en-US" dirty="0" smtClean="0">
                <a:latin typeface="Times New Roman" panose="02020603050405020304" pitchFamily="18" charset="0"/>
                <a:cs typeface="Times New Roman" panose="02020603050405020304" pitchFamily="18" charset="0"/>
              </a:rPr>
              <a:t>administrators</a:t>
            </a:r>
            <a:r>
              <a:rPr lang="en-GB"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lgn="just">
              <a:spcBef>
                <a:spcPts val="0"/>
              </a:spcBef>
              <a:spcAft>
                <a:spcPts val="600"/>
              </a:spcAft>
            </a:pPr>
            <a:r>
              <a:rPr lang="en-US" b="1" dirty="0" smtClean="0">
                <a:latin typeface="Times New Roman" panose="02020603050405020304" pitchFamily="18" charset="0"/>
                <a:cs typeface="Times New Roman" panose="02020603050405020304" pitchFamily="18" charset="0"/>
              </a:rPr>
              <a:t>Human </a:t>
            </a:r>
            <a:r>
              <a:rPr lang="en-US" b="1" dirty="0">
                <a:latin typeface="Times New Roman" panose="02020603050405020304" pitchFamily="18" charset="0"/>
                <a:cs typeface="Times New Roman" panose="02020603050405020304" pitchFamily="18" charset="0"/>
              </a:rPr>
              <a:t>Resources: </a:t>
            </a:r>
            <a:r>
              <a:rPr lang="en-US" dirty="0">
                <a:latin typeface="Times New Roman" panose="02020603050405020304" pitchFamily="18" charset="0"/>
                <a:cs typeface="Times New Roman" panose="02020603050405020304" pitchFamily="18" charset="0"/>
              </a:rPr>
              <a:t>attract, hire, train and retain effective </a:t>
            </a:r>
            <a:r>
              <a:rPr lang="en-US" dirty="0" smtClean="0">
                <a:latin typeface="Times New Roman" panose="02020603050405020304" pitchFamily="18" charset="0"/>
                <a:cs typeface="Times New Roman" panose="02020603050405020304" pitchFamily="18" charset="0"/>
              </a:rPr>
              <a:t>employees;</a:t>
            </a:r>
            <a:endParaRPr lang="en-US" dirty="0">
              <a:latin typeface="Times New Roman" panose="02020603050405020304" pitchFamily="18" charset="0"/>
              <a:cs typeface="Times New Roman" panose="02020603050405020304" pitchFamily="18" charset="0"/>
            </a:endParaRPr>
          </a:p>
          <a:p>
            <a:pPr lvl="1" algn="just">
              <a:spcBef>
                <a:spcPts val="0"/>
              </a:spcBef>
              <a:spcAft>
                <a:spcPts val="600"/>
              </a:spcAft>
            </a:pPr>
            <a:r>
              <a:rPr lang="en-US" b="1" dirty="0" smtClean="0">
                <a:latin typeface="Times New Roman" panose="02020603050405020304" pitchFamily="18" charset="0"/>
                <a:cs typeface="Times New Roman" panose="02020603050405020304" pitchFamily="18" charset="0"/>
              </a:rPr>
              <a:t>Legal </a:t>
            </a:r>
            <a:r>
              <a:rPr lang="en-US" b="1" dirty="0">
                <a:latin typeface="Times New Roman" panose="02020603050405020304" pitchFamily="18" charset="0"/>
                <a:cs typeface="Times New Roman" panose="02020603050405020304" pitchFamily="18" charset="0"/>
              </a:rPr>
              <a:t>Department: </a:t>
            </a:r>
            <a:r>
              <a:rPr lang="en-US" dirty="0">
                <a:latin typeface="Times New Roman" panose="02020603050405020304" pitchFamily="18" charset="0"/>
                <a:cs typeface="Times New Roman" panose="02020603050405020304" pitchFamily="18" charset="0"/>
              </a:rPr>
              <a:t>ensure compliance with laws and </a:t>
            </a:r>
            <a:r>
              <a:rPr lang="en-US" dirty="0" smtClean="0">
                <a:latin typeface="Times New Roman" panose="02020603050405020304" pitchFamily="18" charset="0"/>
                <a:cs typeface="Times New Roman" panose="02020603050405020304" pitchFamily="18" charset="0"/>
              </a:rPr>
              <a:t>regulations;</a:t>
            </a:r>
            <a:endParaRPr lang="en-US" dirty="0">
              <a:latin typeface="Times New Roman" panose="02020603050405020304" pitchFamily="18" charset="0"/>
              <a:cs typeface="Times New Roman" panose="02020603050405020304" pitchFamily="18" charset="0"/>
            </a:endParaRPr>
          </a:p>
          <a:p>
            <a:pPr lvl="1" algn="just">
              <a:spcBef>
                <a:spcPts val="0"/>
              </a:spcBef>
              <a:spcAft>
                <a:spcPts val="600"/>
              </a:spcAft>
            </a:pPr>
            <a:r>
              <a:rPr lang="en-US" b="1" dirty="0" smtClean="0">
                <a:latin typeface="Times New Roman" panose="02020603050405020304" pitchFamily="18" charset="0"/>
                <a:cs typeface="Times New Roman" panose="02020603050405020304" pitchFamily="18" charset="0"/>
              </a:rPr>
              <a:t>Investor </a:t>
            </a:r>
            <a:r>
              <a:rPr lang="en-US" b="1" dirty="0">
                <a:latin typeface="Times New Roman" panose="02020603050405020304" pitchFamily="18" charset="0"/>
                <a:cs typeface="Times New Roman" panose="02020603050405020304" pitchFamily="18" charset="0"/>
              </a:rPr>
              <a:t>Relations: </a:t>
            </a:r>
            <a:r>
              <a:rPr lang="en-US" dirty="0">
                <a:latin typeface="Times New Roman" panose="02020603050405020304" pitchFamily="18" charset="0"/>
                <a:cs typeface="Times New Roman" panose="02020603050405020304" pitchFamily="18" charset="0"/>
              </a:rPr>
              <a:t>communications with shareholders to attract support and </a:t>
            </a:r>
            <a:r>
              <a:rPr lang="en-US" dirty="0" smtClean="0">
                <a:latin typeface="Times New Roman" panose="02020603050405020304" pitchFamily="18" charset="0"/>
                <a:cs typeface="Times New Roman" panose="02020603050405020304" pitchFamily="18" charset="0"/>
              </a:rPr>
              <a:t>investments;</a:t>
            </a:r>
            <a:endParaRPr lang="en-US" dirty="0">
              <a:latin typeface="Times New Roman" panose="02020603050405020304" pitchFamily="18" charset="0"/>
              <a:cs typeface="Times New Roman" panose="02020603050405020304" pitchFamily="18" charset="0"/>
            </a:endParaRPr>
          </a:p>
          <a:p>
            <a:pPr lvl="1" algn="just">
              <a:spcBef>
                <a:spcPts val="0"/>
              </a:spcBef>
              <a:spcAft>
                <a:spcPts val="600"/>
              </a:spcAft>
            </a:pPr>
            <a:r>
              <a:rPr lang="en-US" b="1" dirty="0" smtClean="0">
                <a:latin typeface="Times New Roman" panose="02020603050405020304" pitchFamily="18" charset="0"/>
                <a:cs typeface="Times New Roman" panose="02020603050405020304" pitchFamily="18" charset="0"/>
              </a:rPr>
              <a:t>Customer </a:t>
            </a:r>
            <a:r>
              <a:rPr lang="en-US" b="1" dirty="0">
                <a:latin typeface="Times New Roman" panose="02020603050405020304" pitchFamily="18" charset="0"/>
                <a:cs typeface="Times New Roman" panose="02020603050405020304" pitchFamily="18" charset="0"/>
              </a:rPr>
              <a:t>Relations: </a:t>
            </a:r>
            <a:r>
              <a:rPr lang="en-US" dirty="0">
                <a:latin typeface="Times New Roman" panose="02020603050405020304" pitchFamily="18" charset="0"/>
                <a:cs typeface="Times New Roman" panose="02020603050405020304" pitchFamily="18" charset="0"/>
              </a:rPr>
              <a:t>after sales care of customers and encouragement of brand </a:t>
            </a:r>
            <a:r>
              <a:rPr lang="en-US" dirty="0" smtClean="0">
                <a:latin typeface="Times New Roman" panose="02020603050405020304" pitchFamily="18" charset="0"/>
                <a:cs typeface="Times New Roman" panose="02020603050405020304" pitchFamily="18" charset="0"/>
              </a:rPr>
              <a:t>loyalty;</a:t>
            </a:r>
            <a:endParaRPr lang="en-US" dirty="0">
              <a:latin typeface="Times New Roman" panose="02020603050405020304" pitchFamily="18" charset="0"/>
              <a:cs typeface="Times New Roman" panose="02020603050405020304" pitchFamily="18" charset="0"/>
            </a:endParaRPr>
          </a:p>
          <a:p>
            <a:pPr lvl="1" algn="just">
              <a:spcBef>
                <a:spcPts val="0"/>
              </a:spcBef>
              <a:spcAft>
                <a:spcPts val="600"/>
              </a:spcAft>
            </a:pPr>
            <a:r>
              <a:rPr lang="en-US" b="1" dirty="0" smtClean="0">
                <a:latin typeface="Times New Roman" panose="02020603050405020304" pitchFamily="18" charset="0"/>
                <a:cs typeface="Times New Roman" panose="02020603050405020304" pitchFamily="18" charset="0"/>
              </a:rPr>
              <a:t>Facilities </a:t>
            </a:r>
            <a:r>
              <a:rPr lang="en-US" b="1" dirty="0">
                <a:latin typeface="Times New Roman" panose="02020603050405020304" pitchFamily="18" charset="0"/>
                <a:cs typeface="Times New Roman" panose="02020603050405020304" pitchFamily="18" charset="0"/>
              </a:rPr>
              <a:t>Management: </a:t>
            </a:r>
            <a:r>
              <a:rPr lang="en-US" dirty="0">
                <a:latin typeface="Times New Roman" panose="02020603050405020304" pitchFamily="18" charset="0"/>
                <a:cs typeface="Times New Roman" panose="02020603050405020304" pitchFamily="18" charset="0"/>
              </a:rPr>
              <a:t>maintenance of facilities and equipment to maximize the utility and value of capital investments in equipment and infrastructure.</a:t>
            </a:r>
          </a:p>
          <a:p>
            <a:pPr algn="just">
              <a:spcBef>
                <a:spcPts val="0"/>
              </a:spcBef>
              <a:spcAft>
                <a:spcPts val="600"/>
              </a:spcAft>
            </a:pPr>
            <a:endParaRPr lang="cs-CZ"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16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109091"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E-business </a:t>
            </a:r>
            <a:r>
              <a:rPr lang="en-US" sz="3600" b="1" kern="0" dirty="0" smtClean="0">
                <a:solidFill>
                  <a:srgbClr val="307871"/>
                </a:solidFill>
                <a:latin typeface="Times New Roman"/>
                <a:ea typeface="+mj-ea"/>
                <a:cs typeface="+mj-cs"/>
              </a:rPr>
              <a:t>components* </a:t>
            </a:r>
            <a:endParaRPr kumimoji="0" lang="en-US"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09231" cy="369332"/>
          </a:xfrm>
          <a:prstGeom prst="rect">
            <a:avLst/>
          </a:prstGeom>
          <a:noFill/>
        </p:spPr>
        <p:txBody>
          <a:bodyPr wrap="square" rtlCol="0">
            <a:spAutoFit/>
          </a:bodyPr>
          <a:lstStyle/>
          <a:p>
            <a:r>
              <a:rPr lang="cs-CZ" dirty="0"/>
              <a:t>*https://www.ionos.com/digitalguide/online-marketing/online-sales/what-is-e-business/</a:t>
            </a:r>
            <a:endParaRPr lang="cs-CZ" dirty="0" smtClean="0"/>
          </a:p>
        </p:txBody>
      </p:sp>
      <p:sp>
        <p:nvSpPr>
          <p:cNvPr id="7" name="Zástupný symbol pro obsah 2"/>
          <p:cNvSpPr txBox="1">
            <a:spLocks/>
          </p:cNvSpPr>
          <p:nvPr/>
        </p:nvSpPr>
        <p:spPr>
          <a:xfrm>
            <a:off x="247639" y="1206156"/>
            <a:ext cx="10000541"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core components of e-business are information, communication, and transaction. </a:t>
            </a:r>
            <a:r>
              <a:rPr lang="en-US" dirty="0" smtClean="0">
                <a:latin typeface="Times New Roman" panose="02020603050405020304" pitchFamily="18" charset="0"/>
                <a:cs typeface="Times New Roman" panose="02020603050405020304" pitchFamily="18" charset="0"/>
              </a:rPr>
              <a:t>Business partners use digital networks (i.e. public or private communication networks) to conduct business processes using innovative technologies to improve efficiency. Three </a:t>
            </a:r>
            <a:r>
              <a:rPr lang="en-US" dirty="0">
                <a:latin typeface="Times New Roman" panose="02020603050405020304" pitchFamily="18" charset="0"/>
                <a:cs typeface="Times New Roman" panose="02020603050405020304" pitchFamily="18" charset="0"/>
              </a:rPr>
              <a:t>key areas are particularly important for e-business</a:t>
            </a:r>
            <a:r>
              <a:rPr lang="en-US" dirty="0" smtClean="0">
                <a:latin typeface="Times New Roman" panose="02020603050405020304" pitchFamily="18" charset="0"/>
                <a:cs typeface="Times New Roman" panose="02020603050405020304" pitchFamily="18" charset="0"/>
              </a:rPr>
              <a:t>:</a:t>
            </a:r>
            <a:endParaRPr lang="cs-CZ" dirty="0" smtClean="0">
              <a:latin typeface="Times New Roman" panose="02020603050405020304" pitchFamily="18" charset="0"/>
              <a:cs typeface="Times New Roman" panose="02020603050405020304" pitchFamily="18" charset="0"/>
            </a:endParaRPr>
          </a:p>
          <a:p>
            <a:pPr lvl="1" indent="-504825" algn="just">
              <a:spcBef>
                <a:spcPts val="1200"/>
              </a:spcBef>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E-procurement: the electronic sourcing of products and services by companies, focused on reducing costs and effort.</a:t>
            </a:r>
          </a:p>
          <a:p>
            <a:pPr lvl="1" indent="-504825"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Online </a:t>
            </a:r>
            <a:r>
              <a:rPr lang="en-US" dirty="0">
                <a:latin typeface="Times New Roman" panose="02020603050405020304" pitchFamily="18" charset="0"/>
                <a:cs typeface="Times New Roman" panose="02020603050405020304" pitchFamily="18" charset="0"/>
              </a:rPr>
              <a:t>stores: the electronic sale of products and services via appropriate platforms, such as online stores.</a:t>
            </a:r>
          </a:p>
          <a:p>
            <a:pPr lvl="1" indent="-504825" algn="just">
              <a:spcBef>
                <a:spcPts val="12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Online </a:t>
            </a:r>
            <a:r>
              <a:rPr lang="en-US" dirty="0">
                <a:latin typeface="Times New Roman" panose="02020603050405020304" pitchFamily="18" charset="0"/>
                <a:cs typeface="Times New Roman" panose="02020603050405020304" pitchFamily="18" charset="0"/>
              </a:rPr>
              <a:t>marketplaces: electronic commerce via digital networks, connecting the buyers and suppliers of products and services.</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27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109091"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E-business </a:t>
            </a:r>
            <a:r>
              <a:rPr lang="en-US" sz="3600" b="1" kern="0" dirty="0" smtClean="0">
                <a:solidFill>
                  <a:srgbClr val="307871"/>
                </a:solidFill>
                <a:latin typeface="Times New Roman"/>
                <a:ea typeface="+mj-ea"/>
                <a:cs typeface="+mj-cs"/>
              </a:rPr>
              <a:t>components* </a:t>
            </a:r>
            <a:endParaRPr kumimoji="0" lang="en-US"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569343" y="6271404"/>
            <a:ext cx="11309231" cy="646331"/>
          </a:xfrm>
          <a:prstGeom prst="rect">
            <a:avLst/>
          </a:prstGeom>
          <a:noFill/>
        </p:spPr>
        <p:txBody>
          <a:bodyPr wrap="square" rtlCol="0">
            <a:spAutoFit/>
          </a:bodyPr>
          <a:lstStyle/>
          <a:p>
            <a:r>
              <a:rPr lang="cs-CZ" dirty="0"/>
              <a:t>*https://saylordotorg.github.io/text_small-business-management-in-the-21st-century/s08-01-e-business-and-e-commerce-the-.html</a:t>
            </a:r>
            <a:endParaRPr lang="cs-CZ" dirty="0" smtClean="0"/>
          </a:p>
        </p:txBody>
      </p:sp>
      <p:sp>
        <p:nvSpPr>
          <p:cNvPr id="7" name="Zástupný symbol pro obsah 2"/>
          <p:cNvSpPr txBox="1">
            <a:spLocks/>
          </p:cNvSpPr>
          <p:nvPr/>
        </p:nvSpPr>
        <p:spPr>
          <a:xfrm>
            <a:off x="463297" y="973244"/>
            <a:ext cx="5247387"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pPr>
            <a:r>
              <a:rPr lang="en-US" sz="2600" dirty="0">
                <a:latin typeface="Times New Roman" panose="02020603050405020304" pitchFamily="18" charset="0"/>
                <a:cs typeface="Times New Roman" panose="02020603050405020304" pitchFamily="18" charset="0"/>
              </a:rPr>
              <a:t>business intelligence (</a:t>
            </a:r>
            <a:r>
              <a:rPr lang="en-US" sz="2600" dirty="0" smtClean="0">
                <a:latin typeface="Times New Roman" panose="02020603050405020304" pitchFamily="18" charset="0"/>
                <a:cs typeface="Times New Roman" panose="02020603050405020304" pitchFamily="18" charset="0"/>
              </a:rPr>
              <a:t>BI)</a:t>
            </a:r>
            <a:r>
              <a:rPr lang="en-GB" sz="2600" dirty="0" smtClean="0">
                <a:latin typeface="Times New Roman" panose="02020603050405020304" pitchFamily="18" charset="0"/>
                <a:cs typeface="Times New Roman" panose="02020603050405020304" pitchFamily="18" charset="0"/>
              </a:rPr>
              <a:t>;</a:t>
            </a:r>
          </a:p>
          <a:p>
            <a:pPr algn="just">
              <a:spcBef>
                <a:spcPts val="1200"/>
              </a:spcBef>
              <a:spcAft>
                <a:spcPts val="600"/>
              </a:spcAft>
            </a:pPr>
            <a:r>
              <a:rPr lang="en-US" sz="2600" dirty="0" smtClean="0">
                <a:latin typeface="Times New Roman" panose="02020603050405020304" pitchFamily="18" charset="0"/>
                <a:cs typeface="Times New Roman" panose="02020603050405020304" pitchFamily="18" charset="0"/>
              </a:rPr>
              <a:t>customer </a:t>
            </a:r>
            <a:r>
              <a:rPr lang="en-US" sz="2600" dirty="0">
                <a:latin typeface="Times New Roman" panose="02020603050405020304" pitchFamily="18" charset="0"/>
                <a:cs typeface="Times New Roman" panose="02020603050405020304" pitchFamily="18" charset="0"/>
              </a:rPr>
              <a:t>relationship management (</a:t>
            </a:r>
            <a:r>
              <a:rPr lang="en-US" sz="2600" dirty="0" smtClean="0">
                <a:latin typeface="Times New Roman" panose="02020603050405020304" pitchFamily="18" charset="0"/>
                <a:cs typeface="Times New Roman" panose="02020603050405020304" pitchFamily="18" charset="0"/>
              </a:rPr>
              <a:t>CRM);</a:t>
            </a:r>
          </a:p>
          <a:p>
            <a:pPr algn="just">
              <a:spcBef>
                <a:spcPts val="1200"/>
              </a:spcBef>
              <a:spcAft>
                <a:spcPts val="600"/>
              </a:spcAft>
            </a:pPr>
            <a:r>
              <a:rPr lang="en-US" sz="2600" dirty="0" smtClean="0">
                <a:latin typeface="Times New Roman" panose="02020603050405020304" pitchFamily="18" charset="0"/>
                <a:cs typeface="Times New Roman" panose="02020603050405020304" pitchFamily="18" charset="0"/>
              </a:rPr>
              <a:t>supply </a:t>
            </a:r>
            <a:r>
              <a:rPr lang="en-US" sz="2600" dirty="0">
                <a:latin typeface="Times New Roman" panose="02020603050405020304" pitchFamily="18" charset="0"/>
                <a:cs typeface="Times New Roman" panose="02020603050405020304" pitchFamily="18" charset="0"/>
              </a:rPr>
              <a:t>chain management (</a:t>
            </a:r>
            <a:r>
              <a:rPr lang="en-US" sz="2600" dirty="0" smtClean="0">
                <a:latin typeface="Times New Roman" panose="02020603050405020304" pitchFamily="18" charset="0"/>
                <a:cs typeface="Times New Roman" panose="02020603050405020304" pitchFamily="18" charset="0"/>
              </a:rPr>
              <a:t>SCM);</a:t>
            </a:r>
          </a:p>
          <a:p>
            <a:pPr algn="just">
              <a:spcBef>
                <a:spcPts val="1200"/>
              </a:spcBef>
              <a:spcAft>
                <a:spcPts val="600"/>
              </a:spcAft>
            </a:pPr>
            <a:r>
              <a:rPr lang="en-US" sz="2600" dirty="0" smtClean="0">
                <a:latin typeface="Times New Roman" panose="02020603050405020304" pitchFamily="18" charset="0"/>
                <a:cs typeface="Times New Roman" panose="02020603050405020304" pitchFamily="18" charset="0"/>
              </a:rPr>
              <a:t>enterprise </a:t>
            </a:r>
            <a:r>
              <a:rPr lang="en-US" sz="2600" dirty="0">
                <a:latin typeface="Times New Roman" panose="02020603050405020304" pitchFamily="18" charset="0"/>
                <a:cs typeface="Times New Roman" panose="02020603050405020304" pitchFamily="18" charset="0"/>
              </a:rPr>
              <a:t>resource planning (</a:t>
            </a:r>
            <a:r>
              <a:rPr lang="en-US" sz="2600" dirty="0" smtClean="0">
                <a:latin typeface="Times New Roman" panose="02020603050405020304" pitchFamily="18" charset="0"/>
                <a:cs typeface="Times New Roman" panose="02020603050405020304" pitchFamily="18" charset="0"/>
              </a:rPr>
              <a:t>ERP);</a:t>
            </a:r>
          </a:p>
          <a:p>
            <a:pPr algn="just">
              <a:spcBef>
                <a:spcPts val="1200"/>
              </a:spcBef>
              <a:spcAft>
                <a:spcPts val="600"/>
              </a:spcAft>
            </a:pPr>
            <a:r>
              <a:rPr lang="en-US" sz="2600" dirty="0" smtClean="0">
                <a:latin typeface="Times New Roman" panose="02020603050405020304" pitchFamily="18" charset="0"/>
                <a:cs typeface="Times New Roman" panose="02020603050405020304" pitchFamily="18" charset="0"/>
              </a:rPr>
              <a:t>e-commerce;</a:t>
            </a:r>
          </a:p>
          <a:p>
            <a:pPr algn="just">
              <a:spcBef>
                <a:spcPts val="1200"/>
              </a:spcBef>
              <a:spcAft>
                <a:spcPts val="600"/>
              </a:spcAft>
            </a:pPr>
            <a:r>
              <a:rPr lang="en-US" sz="2600" dirty="0" smtClean="0">
                <a:latin typeface="Times New Roman" panose="02020603050405020304" pitchFamily="18" charset="0"/>
                <a:cs typeface="Times New Roman" panose="02020603050405020304" pitchFamily="18" charset="0"/>
              </a:rPr>
              <a:t>conducting </a:t>
            </a:r>
            <a:r>
              <a:rPr lang="en-US" sz="2600" dirty="0">
                <a:latin typeface="Times New Roman" panose="02020603050405020304" pitchFamily="18" charset="0"/>
                <a:cs typeface="Times New Roman" panose="02020603050405020304" pitchFamily="18" charset="0"/>
              </a:rPr>
              <a:t>electronic transactions within the </a:t>
            </a:r>
            <a:r>
              <a:rPr lang="en-US" sz="2600" dirty="0" smtClean="0">
                <a:latin typeface="Times New Roman" panose="02020603050405020304" pitchFamily="18" charset="0"/>
                <a:cs typeface="Times New Roman" panose="02020603050405020304" pitchFamily="18" charset="0"/>
              </a:rPr>
              <a:t>firm;</a:t>
            </a:r>
          </a:p>
          <a:p>
            <a:pPr algn="just">
              <a:spcBef>
                <a:spcPts val="1200"/>
              </a:spcBef>
              <a:spcAft>
                <a:spcPts val="600"/>
              </a:spcAft>
            </a:pPr>
            <a:r>
              <a:rPr lang="en-US" sz="2600" dirty="0" smtClean="0">
                <a:latin typeface="Times New Roman" panose="02020603050405020304" pitchFamily="18" charset="0"/>
                <a:cs typeface="Times New Roman" panose="02020603050405020304" pitchFamily="18" charset="0"/>
              </a:rPr>
              <a:t>collaboration;</a:t>
            </a:r>
          </a:p>
          <a:p>
            <a:pPr algn="just">
              <a:spcBef>
                <a:spcPts val="1200"/>
              </a:spcBef>
              <a:spcAft>
                <a:spcPts val="600"/>
              </a:spcAft>
            </a:pPr>
            <a:r>
              <a:rPr lang="en-US" sz="2600" dirty="0" smtClean="0">
                <a:latin typeface="Times New Roman" panose="02020603050405020304" pitchFamily="18" charset="0"/>
                <a:cs typeface="Times New Roman" panose="02020603050405020304" pitchFamily="18" charset="0"/>
              </a:rPr>
              <a:t>online </a:t>
            </a:r>
            <a:r>
              <a:rPr lang="en-US" sz="2600" dirty="0">
                <a:latin typeface="Times New Roman" panose="02020603050405020304" pitchFamily="18" charset="0"/>
                <a:cs typeface="Times New Roman" panose="02020603050405020304" pitchFamily="18" charset="0"/>
              </a:rPr>
              <a:t>activities among businesses. </a:t>
            </a:r>
            <a:endParaRPr lang="en-US" sz="2600" dirty="0" smtClean="0">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a:blip r:embed="rId3"/>
          <a:stretch>
            <a:fillRect/>
          </a:stretch>
        </p:blipFill>
        <p:spPr>
          <a:xfrm>
            <a:off x="5987466" y="1440613"/>
            <a:ext cx="4864564" cy="4828891"/>
          </a:xfrm>
          <a:prstGeom prst="rect">
            <a:avLst/>
          </a:prstGeom>
        </p:spPr>
      </p:pic>
    </p:spTree>
    <p:extLst>
      <p:ext uri="{BB962C8B-B14F-4D97-AF65-F5344CB8AC3E}">
        <p14:creationId xmlns:p14="http://schemas.microsoft.com/office/powerpoint/2010/main" val="74084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789038" cy="646331"/>
          </a:xfrm>
          <a:prstGeom prst="rect">
            <a:avLst/>
          </a:prstGeom>
        </p:spPr>
        <p:txBody>
          <a:bodyPr wrap="none">
            <a:spAutoFit/>
          </a:bodyPr>
          <a:lstStyle/>
          <a:p>
            <a:pPr lvl="0">
              <a:defRPr/>
            </a:pPr>
            <a:r>
              <a:rPr lang="en-US" sz="3600" b="1" kern="0" dirty="0" smtClean="0">
                <a:solidFill>
                  <a:srgbClr val="307871"/>
                </a:solidFill>
                <a:latin typeface="Times New Roman"/>
                <a:ea typeface="+mj-ea"/>
                <a:cs typeface="+mj-cs"/>
              </a:rPr>
              <a:t>Market </a:t>
            </a:r>
            <a:r>
              <a:rPr lang="en-US" sz="3600" b="1" kern="0" dirty="0">
                <a:solidFill>
                  <a:srgbClr val="307871"/>
                </a:solidFill>
                <a:latin typeface="Times New Roman"/>
                <a:ea typeface="+mj-ea"/>
                <a:cs typeface="+mj-cs"/>
              </a:rPr>
              <a:t>participants in e-business</a:t>
            </a:r>
            <a:endParaRPr kumimoji="0" lang="en-US"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984558"/>
            <a:ext cx="9758999"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US" dirty="0">
                <a:latin typeface="Times New Roman" panose="02020603050405020304" pitchFamily="18" charset="0"/>
                <a:cs typeface="Times New Roman" panose="02020603050405020304" pitchFamily="18" charset="0"/>
              </a:rPr>
              <a:t>E-business can take place between a large number of market participants: between businesses and consumers, various private individuals, public administrations, and other organizations such as NGOs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a:latin typeface="Times New Roman" panose="02020603050405020304" pitchFamily="18" charset="0"/>
                <a:cs typeface="Times New Roman" panose="02020603050405020304" pitchFamily="18" charset="0"/>
              </a:rPr>
              <a:t>Generally speaking, these various market participants can be divided into three distinct categories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indent="-504825"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Business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B)</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indent="-504825"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Consumer/citizen </a:t>
            </a: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indent="-504825" algn="just">
              <a:spcBef>
                <a:spcPts val="60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Administration </a:t>
            </a: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dirty="0">
                <a:latin typeface="Times New Roman" panose="02020603050405020304" pitchFamily="18" charset="0"/>
                <a:cs typeface="Times New Roman" panose="02020603050405020304" pitchFamily="18" charset="0"/>
              </a:rPr>
              <a:t>All three categories can play the role of either buyer or service provider within the market, meaning there are nine possible combinations for e-business </a:t>
            </a:r>
            <a:r>
              <a:rPr lang="en-US" dirty="0" smtClean="0">
                <a:latin typeface="Times New Roman" panose="02020603050405020304" pitchFamily="18" charset="0"/>
                <a:cs typeface="Times New Roman" panose="02020603050405020304" pitchFamily="18" charset="0"/>
              </a:rPr>
              <a:t>relationships.</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569343" y="6271404"/>
            <a:ext cx="8747185" cy="369332"/>
          </a:xfrm>
          <a:prstGeom prst="rect">
            <a:avLst/>
          </a:prstGeom>
          <a:noFill/>
        </p:spPr>
        <p:txBody>
          <a:bodyPr wrap="square" rtlCol="0">
            <a:spAutoFit/>
          </a:bodyPr>
          <a:lstStyle/>
          <a:p>
            <a:r>
              <a:rPr lang="cs-CZ" dirty="0"/>
              <a:t>*https://www.ionos.com/digitalguide/online-marketing/online-sales/what-is-e-business/</a:t>
            </a:r>
            <a:endParaRPr lang="cs-CZ" dirty="0" smtClean="0"/>
          </a:p>
        </p:txBody>
      </p:sp>
    </p:spTree>
    <p:extLst>
      <p:ext uri="{BB962C8B-B14F-4D97-AF65-F5344CB8AC3E}">
        <p14:creationId xmlns:p14="http://schemas.microsoft.com/office/powerpoint/2010/main" val="86644979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2155</Words>
  <Application>Microsoft Office PowerPoint</Application>
  <PresentationFormat>Širokoúhlá obrazovka</PresentationFormat>
  <Paragraphs>199</Paragraphs>
  <Slides>27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27</vt:i4>
      </vt:variant>
    </vt:vector>
  </HeadingPairs>
  <TitlesOfParts>
    <vt:vector size="33" baseType="lpstr">
      <vt:lpstr>Arial</vt:lpstr>
      <vt:lpstr>Calibri</vt:lpstr>
      <vt:lpstr>Calibri Light</vt:lpstr>
      <vt:lpstr>Times New Roman</vt:lpstr>
      <vt:lpstr>Wingdings</vt:lpstr>
      <vt:lpstr>Motiv Office</vt:lpstr>
      <vt:lpstr>E-business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suchanek</cp:lastModifiedBy>
  <cp:revision>176</cp:revision>
  <dcterms:created xsi:type="dcterms:W3CDTF">2016-11-25T20:36:16Z</dcterms:created>
  <dcterms:modified xsi:type="dcterms:W3CDTF">2019-10-31T20:24:49Z</dcterms:modified>
</cp:coreProperties>
</file>