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84" r:id="rId5"/>
    <p:sldId id="285" r:id="rId6"/>
    <p:sldId id="286" r:id="rId7"/>
    <p:sldId id="287" r:id="rId8"/>
    <p:sldId id="288" r:id="rId9"/>
    <p:sldId id="289" r:id="rId10"/>
    <p:sldId id="290" r:id="rId11"/>
    <p:sldId id="291" r:id="rId12"/>
    <p:sldId id="293" r:id="rId13"/>
    <p:sldId id="292" r:id="rId14"/>
    <p:sldId id="294" r:id="rId15"/>
    <p:sldId id="295" r:id="rId16"/>
    <p:sldId id="296" r:id="rId17"/>
    <p:sldId id="297" r:id="rId18"/>
    <p:sldId id="298" r:id="rId19"/>
    <p:sldId id="299" r:id="rId20"/>
    <p:sldId id="304" r:id="rId21"/>
    <p:sldId id="305" r:id="rId22"/>
    <p:sldId id="306" r:id="rId23"/>
    <p:sldId id="307" r:id="rId24"/>
    <p:sldId id="309" r:id="rId25"/>
    <p:sldId id="310" r:id="rId26"/>
    <p:sldId id="308" r:id="rId27"/>
    <p:sldId id="283"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31.10.2019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31.10.2019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31.10.2019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s://www.proteusthemes.com/blog/10-functionalities-that-every-e-commerce-store-needs-in-2019/" TargetMode="External"/><Relationship Id="rId3" Type="http://schemas.openxmlformats.org/officeDocument/2006/relationships/hyperlink" Target="https://www.searchenginejournal.com/ecommerce-guide/must-have-website-features/" TargetMode="External"/><Relationship Id="rId7" Type="http://schemas.openxmlformats.org/officeDocument/2006/relationships/hyperlink" Target="https://ecommercebooth.com/ecommerce-website-features-to-boost-loyalty-sales/"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webfx.com/blog/web-design/e-commerce-website-features-tips-examples/" TargetMode="External"/><Relationship Id="rId5" Type="http://schemas.openxmlformats.org/officeDocument/2006/relationships/hyperlink" Target="https://www.webalive.com.au/ecommerce-website-features/" TargetMode="External"/><Relationship Id="rId4" Type="http://schemas.openxmlformats.org/officeDocument/2006/relationships/hyperlink" Target="https://www.bigcommerce.com/essentials/feature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wearediagram.com/blog/5-things-to-consider-when-developing-an-ecommerce-website" TargetMode="External"/><Relationship Id="rId7" Type="http://schemas.openxmlformats.org/officeDocument/2006/relationships/hyperlink" Target="https://founderu.selz.com/7-steps-creating-ecommerce-website-store-pro/"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businessofapps.com/insights/ecommerce-website-development-process/" TargetMode="External"/><Relationship Id="rId5" Type="http://schemas.openxmlformats.org/officeDocument/2006/relationships/hyperlink" Target="https://deepfried.com/6-steps-towards-creating-a-successful-ecommerce-website/" TargetMode="External"/><Relationship Id="rId4" Type="http://schemas.openxmlformats.org/officeDocument/2006/relationships/hyperlink" Target="https://blog.templatetoaster.com/ecommerce-website-development/"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ecommercegermany.com/blog/12-leading-marketplaces-europe"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tinuiti.com/blog/ecommerce/top-online-marketplaces/" TargetMode="External"/><Relationship Id="rId5" Type="http://schemas.openxmlformats.org/officeDocument/2006/relationships/hyperlink" Target="https://ecommercegermany.com/blog/13-leading-marketplaces-north-america" TargetMode="External"/><Relationship Id="rId4" Type="http://schemas.openxmlformats.org/officeDocument/2006/relationships/hyperlink" Target="https://www.practicalecommerce.com/ecommerce-marketplaces-worldwide"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2364705"/>
            <a:ext cx="6816757" cy="827066"/>
          </a:xfrm>
          <a:prstGeom prst="rect">
            <a:avLst/>
          </a:prstGeom>
        </p:spPr>
        <p:txBody>
          <a:bodyPr anchor="t">
            <a:noAutofit/>
          </a:bodyPr>
          <a:lstStyle/>
          <a:p>
            <a:pPr algn="ctr"/>
            <a:r>
              <a:rPr lang="en-GB" sz="6000" b="1" dirty="0">
                <a:solidFill>
                  <a:schemeClr val="bg1"/>
                </a:solidFill>
                <a:latin typeface="Times New Roman" panose="02020603050405020304" pitchFamily="18" charset="0"/>
                <a:cs typeface="Times New Roman" panose="02020603050405020304" pitchFamily="18" charset="0"/>
              </a:rPr>
              <a:t>E-business</a:t>
            </a:r>
            <a:endParaRPr lang="en-GB" sz="6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406105" y="3652502"/>
            <a:ext cx="5469147" cy="1056117"/>
          </a:xfrm>
          <a:prstGeom prst="rect">
            <a:avLst/>
          </a:prstGeom>
        </p:spPr>
        <p:txBody>
          <a:bodyPr>
            <a:normAutofit/>
          </a:bodyPr>
          <a:lstStyle/>
          <a:p>
            <a:pPr marL="0" indent="0" algn="ctr">
              <a:buNone/>
            </a:pPr>
            <a:r>
              <a:rPr lang="cs-CZ" dirty="0" smtClean="0">
                <a:solidFill>
                  <a:schemeClr val="bg1"/>
                </a:solidFill>
                <a:latin typeface="Times New Roman" panose="02020603050405020304" pitchFamily="18" charset="0"/>
                <a:cs typeface="Times New Roman" panose="02020603050405020304" pitchFamily="18" charset="0"/>
              </a:rPr>
              <a:t>E-business </a:t>
            </a:r>
            <a:r>
              <a:rPr lang="cs-CZ" dirty="0">
                <a:solidFill>
                  <a:schemeClr val="bg1"/>
                </a:solidFill>
                <a:latin typeface="Times New Roman" panose="02020603050405020304" pitchFamily="18" charset="0"/>
                <a:cs typeface="Times New Roman" panose="02020603050405020304" pitchFamily="18" charset="0"/>
              </a:rPr>
              <a:t>and </a:t>
            </a:r>
            <a:r>
              <a:rPr lang="cs-CZ" dirty="0" smtClean="0">
                <a:solidFill>
                  <a:schemeClr val="bg1"/>
                </a:solidFill>
                <a:latin typeface="Times New Roman" panose="02020603050405020304" pitchFamily="18" charset="0"/>
                <a:cs typeface="Times New Roman" panose="02020603050405020304" pitchFamily="18" charset="0"/>
              </a:rPr>
              <a:t>e-commerce - II</a:t>
            </a:r>
            <a:endParaRPr lang="en-GB"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962845" y="4965171"/>
            <a:ext cx="3000183"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Petr Suchánek</a:t>
            </a:r>
            <a:endParaRPr lang="en-GB" altLang="cs-CZ" sz="2400" b="1" dirty="0" smtClean="0">
              <a:solidFill>
                <a:srgbClr val="307871"/>
              </a:solidFill>
              <a:latin typeface="Times New Roman" panose="02020603050405020304" pitchFamily="18" charset="0"/>
              <a:cs typeface="Times New Roman" panose="02020603050405020304" pitchFamily="18" charset="0"/>
            </a:endParaRPr>
          </a:p>
          <a:p>
            <a:pPr algn="r"/>
            <a:r>
              <a:rPr lang="cs-CZ" altLang="cs-CZ" sz="2400" dirty="0">
                <a:solidFill>
                  <a:srgbClr val="307871"/>
                </a:solidFill>
                <a:latin typeface="Times New Roman" panose="02020603050405020304" pitchFamily="18" charset="0"/>
                <a:cs typeface="Times New Roman" panose="02020603050405020304" pitchFamily="18" charset="0"/>
              </a:rPr>
              <a:t>E-business</a:t>
            </a:r>
            <a:endParaRPr lang="en-GB" altLang="cs-CZ" sz="2400"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9866804"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Online Store</a:t>
            </a:r>
            <a:r>
              <a:rPr lang="cs-CZ" sz="3600" b="1" kern="0" dirty="0">
                <a:solidFill>
                  <a:srgbClr val="307871"/>
                </a:solidFill>
                <a:latin typeface="Times New Roman"/>
                <a:ea typeface="+mj-ea"/>
                <a:cs typeface="+mj-cs"/>
              </a:rPr>
              <a:t> - </a:t>
            </a:r>
            <a:r>
              <a:rPr lang="en-GB" sz="3600" b="1" kern="0" dirty="0" smtClean="0">
                <a:solidFill>
                  <a:srgbClr val="307871"/>
                </a:solidFill>
                <a:latin typeface="Times New Roman"/>
                <a:ea typeface="+mj-ea"/>
                <a:cs typeface="+mj-cs"/>
              </a:rPr>
              <a:t>important e-commerce features</a:t>
            </a:r>
            <a:r>
              <a:rPr lang="cs-CZ" sz="3600" b="1" kern="0" dirty="0" smtClean="0">
                <a:solidFill>
                  <a:srgbClr val="307871"/>
                </a:solidFill>
                <a:latin typeface="Times New Roman"/>
                <a:ea typeface="+mj-ea"/>
                <a:cs typeface="+mj-cs"/>
              </a:rPr>
              <a:t>* </a:t>
            </a:r>
            <a:r>
              <a:rPr lang="en-US"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64627"/>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Content </a:t>
            </a:r>
            <a:r>
              <a:rPr lang="en-US" dirty="0">
                <a:latin typeface="Times New Roman" panose="02020603050405020304" pitchFamily="18" charset="0"/>
                <a:cs typeface="Times New Roman" panose="02020603050405020304" pitchFamily="18" charset="0"/>
              </a:rPr>
              <a:t>management </a:t>
            </a:r>
            <a:r>
              <a:rPr lang="en-US" dirty="0" smtClean="0">
                <a:latin typeface="Times New Roman" panose="02020603050405020304" pitchFamily="18" charset="0"/>
                <a:cs typeface="Times New Roman" panose="02020603050405020304" pitchFamily="18" charset="0"/>
              </a:rPr>
              <a:t>capabilities</a:t>
            </a:r>
            <a:r>
              <a:rPr lang="en-GB"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Promotion </a:t>
            </a:r>
            <a:r>
              <a:rPr lang="en-US" dirty="0">
                <a:latin typeface="Times New Roman" panose="02020603050405020304" pitchFamily="18" charset="0"/>
                <a:cs typeface="Times New Roman" panose="02020603050405020304" pitchFamily="18" charset="0"/>
              </a:rPr>
              <a:t>and discount code </a:t>
            </a:r>
            <a:r>
              <a:rPr lang="en-US" dirty="0" smtClean="0">
                <a:latin typeface="Times New Roman" panose="02020603050405020304" pitchFamily="18" charset="0"/>
                <a:cs typeface="Times New Roman" panose="02020603050405020304" pitchFamily="18" charset="0"/>
              </a:rPr>
              <a:t>tools;</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An </a:t>
            </a:r>
            <a:r>
              <a:rPr lang="en-US" dirty="0">
                <a:latin typeface="Times New Roman" panose="02020603050405020304" pitchFamily="18" charset="0"/>
                <a:cs typeface="Times New Roman" panose="02020603050405020304" pitchFamily="18" charset="0"/>
              </a:rPr>
              <a:t>easy-to-use </a:t>
            </a:r>
            <a:r>
              <a:rPr lang="en-US" dirty="0" smtClean="0">
                <a:latin typeface="Times New Roman" panose="02020603050405020304" pitchFamily="18" charset="0"/>
                <a:cs typeface="Times New Roman" panose="02020603050405020304" pitchFamily="18" charset="0"/>
              </a:rPr>
              <a:t>checkout;</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Search </a:t>
            </a:r>
            <a:r>
              <a:rPr lang="en-US" dirty="0">
                <a:latin typeface="Times New Roman" panose="02020603050405020304" pitchFamily="18" charset="0"/>
                <a:cs typeface="Times New Roman" panose="02020603050405020304" pitchFamily="18" charset="0"/>
              </a:rPr>
              <a:t>engine optimized code and </a:t>
            </a:r>
            <a:r>
              <a:rPr lang="en-US" dirty="0" smtClean="0">
                <a:latin typeface="Times New Roman" panose="02020603050405020304" pitchFamily="18" charset="0"/>
                <a:cs typeface="Times New Roman" panose="02020603050405020304" pitchFamily="18" charset="0"/>
              </a:rPr>
              <a:t>layout;</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Reporting tools;</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An </a:t>
            </a:r>
            <a:r>
              <a:rPr lang="en-US" dirty="0">
                <a:latin typeface="Times New Roman" panose="02020603050405020304" pitchFamily="18" charset="0"/>
                <a:cs typeface="Times New Roman" panose="02020603050405020304" pitchFamily="18" charset="0"/>
              </a:rPr>
              <a:t>integrated blog or articles </a:t>
            </a:r>
            <a:r>
              <a:rPr lang="en-US" dirty="0" smtClean="0">
                <a:latin typeface="Times New Roman" panose="02020603050405020304" pitchFamily="18" charset="0"/>
                <a:cs typeface="Times New Roman" panose="02020603050405020304" pitchFamily="18" charset="0"/>
              </a:rPr>
              <a:t>section;</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Email </a:t>
            </a:r>
            <a:r>
              <a:rPr lang="en-US" dirty="0">
                <a:latin typeface="Times New Roman" panose="02020603050405020304" pitchFamily="18" charset="0"/>
                <a:cs typeface="Times New Roman" panose="02020603050405020304" pitchFamily="18" charset="0"/>
              </a:rPr>
              <a:t>marketing </a:t>
            </a:r>
            <a:r>
              <a:rPr lang="en-US" dirty="0" smtClean="0">
                <a:latin typeface="Times New Roman" panose="02020603050405020304" pitchFamily="18" charset="0"/>
                <a:cs typeface="Times New Roman" panose="02020603050405020304" pitchFamily="18" charset="0"/>
              </a:rPr>
              <a:t>integration;</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Multiple </a:t>
            </a:r>
            <a:r>
              <a:rPr lang="en-US" dirty="0">
                <a:latin typeface="Times New Roman" panose="02020603050405020304" pitchFamily="18" charset="0"/>
                <a:cs typeface="Times New Roman" panose="02020603050405020304" pitchFamily="18" charset="0"/>
              </a:rPr>
              <a:t>payment options (Credit card, PayPal, PO, Terms, etc</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ability to scale up with your </a:t>
            </a:r>
            <a:r>
              <a:rPr lang="en-US" dirty="0" smtClean="0">
                <a:latin typeface="Times New Roman" panose="02020603050405020304" pitchFamily="18" charset="0"/>
                <a:cs typeface="Times New Roman" panose="02020603050405020304" pitchFamily="18" charset="0"/>
              </a:rPr>
              <a:t>platform.</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endParaRPr lang="cs-CZ" b="1"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2" y="6271404"/>
            <a:ext cx="11404121" cy="369332"/>
          </a:xfrm>
          <a:prstGeom prst="rect">
            <a:avLst/>
          </a:prstGeom>
          <a:noFill/>
        </p:spPr>
        <p:txBody>
          <a:bodyPr wrap="square" rtlCol="0">
            <a:spAutoFit/>
          </a:bodyPr>
          <a:lstStyle/>
          <a:p>
            <a:r>
              <a:rPr lang="cs-CZ" dirty="0"/>
              <a:t>*https://www.outerboxdesign.com/web-design-articles/ecommerce_features</a:t>
            </a:r>
            <a:endParaRPr lang="cs-CZ" dirty="0" smtClean="0"/>
          </a:p>
        </p:txBody>
      </p:sp>
    </p:spTree>
    <p:extLst>
      <p:ext uri="{BB962C8B-B14F-4D97-AF65-F5344CB8AC3E}">
        <p14:creationId xmlns:p14="http://schemas.microsoft.com/office/powerpoint/2010/main" val="2769236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9866804"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Online Store</a:t>
            </a:r>
            <a:r>
              <a:rPr lang="cs-CZ" sz="3600" b="1" kern="0" dirty="0">
                <a:solidFill>
                  <a:srgbClr val="307871"/>
                </a:solidFill>
                <a:latin typeface="Times New Roman"/>
                <a:ea typeface="+mj-ea"/>
                <a:cs typeface="+mj-cs"/>
              </a:rPr>
              <a:t> - </a:t>
            </a:r>
            <a:r>
              <a:rPr lang="en-GB" sz="3600" b="1" kern="0" dirty="0" smtClean="0">
                <a:solidFill>
                  <a:srgbClr val="307871"/>
                </a:solidFill>
                <a:latin typeface="Times New Roman"/>
                <a:ea typeface="+mj-ea"/>
                <a:cs typeface="+mj-cs"/>
              </a:rPr>
              <a:t>important e-commerce features</a:t>
            </a:r>
            <a:r>
              <a:rPr lang="cs-CZ" sz="3600" b="1" kern="0" dirty="0" smtClean="0">
                <a:solidFill>
                  <a:srgbClr val="307871"/>
                </a:solidFill>
                <a:latin typeface="Times New Roman"/>
                <a:ea typeface="+mj-ea"/>
                <a:cs typeface="+mj-cs"/>
              </a:rPr>
              <a:t>* </a:t>
            </a:r>
            <a:r>
              <a:rPr lang="en-US"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137152"/>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3"/>
              </a:rPr>
              <a:t>https://www.searchenginejournal.com/ecommerce-guide/must-have-website-features</a:t>
            </a:r>
            <a:r>
              <a:rPr lang="cs-CZ" dirty="0" smtClean="0">
                <a:latin typeface="Times New Roman" panose="02020603050405020304" pitchFamily="18" charset="0"/>
                <a:cs typeface="Times New Roman" panose="02020603050405020304" pitchFamily="18" charset="0"/>
                <a:hlinkClick r:id="rId3"/>
              </a:rPr>
              <a:t>/</a:t>
            </a:r>
            <a:endParaRPr lang="en-GB"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4"/>
              </a:rPr>
              <a:t>https://www.bigcommerce.com/essentials/features</a:t>
            </a:r>
            <a:r>
              <a:rPr lang="cs-CZ" dirty="0" smtClean="0">
                <a:latin typeface="Times New Roman" panose="02020603050405020304" pitchFamily="18" charset="0"/>
                <a:cs typeface="Times New Roman" panose="02020603050405020304" pitchFamily="18" charset="0"/>
                <a:hlinkClick r:id="rId4"/>
              </a:rPr>
              <a:t>/</a:t>
            </a:r>
            <a:endParaRPr lang="en-GB"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5"/>
              </a:rPr>
              <a:t>https://www.webalive.com.au/ecommerce-website-features</a:t>
            </a:r>
            <a:r>
              <a:rPr lang="cs-CZ" dirty="0" smtClean="0">
                <a:latin typeface="Times New Roman" panose="02020603050405020304" pitchFamily="18" charset="0"/>
                <a:cs typeface="Times New Roman" panose="02020603050405020304" pitchFamily="18" charset="0"/>
                <a:hlinkClick r:id="rId5"/>
              </a:rPr>
              <a:t>/</a:t>
            </a:r>
            <a:endParaRPr lang="en-GB"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6"/>
              </a:rPr>
              <a:t>https://www.webfx.com/blog/web-design/e-commerce-website-features-tips-examples</a:t>
            </a:r>
            <a:r>
              <a:rPr lang="cs-CZ" dirty="0" smtClean="0">
                <a:latin typeface="Times New Roman" panose="02020603050405020304" pitchFamily="18" charset="0"/>
                <a:cs typeface="Times New Roman" panose="02020603050405020304" pitchFamily="18" charset="0"/>
                <a:hlinkClick r:id="rId6"/>
              </a:rPr>
              <a:t>/</a:t>
            </a:r>
            <a:endParaRPr lang="en-GB"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7"/>
              </a:rPr>
              <a:t>https://ecommercebooth.com/ecommerce-website-features-to-boost-loyalty-sales</a:t>
            </a:r>
            <a:r>
              <a:rPr lang="cs-CZ" dirty="0" smtClean="0">
                <a:latin typeface="Times New Roman" panose="02020603050405020304" pitchFamily="18" charset="0"/>
                <a:cs typeface="Times New Roman" panose="02020603050405020304" pitchFamily="18" charset="0"/>
                <a:hlinkClick r:id="rId7"/>
              </a:rPr>
              <a:t>/</a:t>
            </a:r>
            <a:endParaRPr lang="en-GB"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8"/>
              </a:rPr>
              <a:t>https://www.proteusthemes.com/blog/10-functionalities-that-every-e-commerce-store-needs-in-2019</a:t>
            </a:r>
            <a:r>
              <a:rPr lang="cs-CZ" dirty="0" smtClean="0">
                <a:latin typeface="Times New Roman" panose="02020603050405020304" pitchFamily="18" charset="0"/>
                <a:cs typeface="Times New Roman" panose="02020603050405020304" pitchFamily="18" charset="0"/>
                <a:hlinkClick r:id="rId8"/>
              </a:rPr>
              <a:t>/</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endParaRPr lang="cs-CZ" b="1"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5025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045245"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Online Store</a:t>
            </a:r>
            <a:r>
              <a:rPr lang="cs-CZ" sz="3600" b="1" kern="0" dirty="0">
                <a:solidFill>
                  <a:srgbClr val="307871"/>
                </a:solidFill>
                <a:latin typeface="Times New Roman"/>
                <a:ea typeface="+mj-ea"/>
                <a:cs typeface="+mj-cs"/>
              </a:rPr>
              <a:t> - </a:t>
            </a:r>
            <a:r>
              <a:rPr lang="en-GB" sz="3600" b="1" kern="0" dirty="0" smtClean="0">
                <a:solidFill>
                  <a:srgbClr val="307871"/>
                </a:solidFill>
                <a:latin typeface="Times New Roman"/>
                <a:ea typeface="+mj-ea"/>
                <a:cs typeface="+mj-cs"/>
              </a:rPr>
              <a:t>development</a:t>
            </a:r>
            <a:r>
              <a:rPr lang="cs-CZ" sz="3600" b="1" kern="0" dirty="0" smtClean="0">
                <a:solidFill>
                  <a:srgbClr val="307871"/>
                </a:solidFill>
                <a:latin typeface="Times New Roman"/>
                <a:ea typeface="+mj-ea"/>
                <a:cs typeface="+mj-cs"/>
              </a:rPr>
              <a:t>* </a:t>
            </a:r>
            <a:r>
              <a:rPr lang="en-US"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8539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hlinkClick r:id="rId3"/>
              </a:rPr>
              <a:t>https</a:t>
            </a:r>
            <a:r>
              <a:rPr lang="en-US" dirty="0">
                <a:latin typeface="Times New Roman" panose="02020603050405020304" pitchFamily="18" charset="0"/>
                <a:cs typeface="Times New Roman" panose="02020603050405020304" pitchFamily="18" charset="0"/>
                <a:hlinkClick r:id="rId3"/>
              </a:rPr>
              <a:t>://</a:t>
            </a:r>
            <a:r>
              <a:rPr lang="en-US" dirty="0" smtClean="0">
                <a:latin typeface="Times New Roman" panose="02020603050405020304" pitchFamily="18" charset="0"/>
                <a:cs typeface="Times New Roman" panose="02020603050405020304" pitchFamily="18" charset="0"/>
                <a:hlinkClick r:id="rId3"/>
              </a:rPr>
              <a:t>www.wearediagram.com/blog/5-things-to-consider-when-developing-an-ecommerce-website</a:t>
            </a:r>
            <a:endParaRPr lang="en-US"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a:latin typeface="Times New Roman" panose="02020603050405020304" pitchFamily="18" charset="0"/>
                <a:cs typeface="Times New Roman" panose="02020603050405020304" pitchFamily="18" charset="0"/>
                <a:hlinkClick r:id="rId4"/>
              </a:rPr>
              <a:t>https://blog.templatetoaster.com/ecommerce-website-development</a:t>
            </a:r>
            <a:r>
              <a:rPr lang="en-US" dirty="0" smtClean="0">
                <a:latin typeface="Times New Roman" panose="02020603050405020304" pitchFamily="18" charset="0"/>
                <a:cs typeface="Times New Roman" panose="02020603050405020304" pitchFamily="18" charset="0"/>
                <a:hlinkClick r:id="rId4"/>
              </a:rPr>
              <a:t>/</a:t>
            </a:r>
            <a:endParaRPr lang="en-US"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a:latin typeface="Times New Roman" panose="02020603050405020304" pitchFamily="18" charset="0"/>
                <a:cs typeface="Times New Roman" panose="02020603050405020304" pitchFamily="18" charset="0"/>
                <a:hlinkClick r:id="rId5"/>
              </a:rPr>
              <a:t>https://deepfried.com/6-steps-towards-creating-a-successful-ecommerce-website</a:t>
            </a:r>
            <a:r>
              <a:rPr lang="en-US" dirty="0" smtClean="0">
                <a:latin typeface="Times New Roman" panose="02020603050405020304" pitchFamily="18" charset="0"/>
                <a:cs typeface="Times New Roman" panose="02020603050405020304" pitchFamily="18" charset="0"/>
                <a:hlinkClick r:id="rId5"/>
              </a:rPr>
              <a:t>/</a:t>
            </a:r>
            <a:endParaRPr lang="en-US"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a:latin typeface="Times New Roman" panose="02020603050405020304" pitchFamily="18" charset="0"/>
                <a:cs typeface="Times New Roman" panose="02020603050405020304" pitchFamily="18" charset="0"/>
                <a:hlinkClick r:id="rId6"/>
              </a:rPr>
              <a:t>https://www.businessofapps.com/insights/ecommerce-website-development-process</a:t>
            </a:r>
            <a:r>
              <a:rPr lang="en-US" dirty="0" smtClean="0">
                <a:latin typeface="Times New Roman" panose="02020603050405020304" pitchFamily="18" charset="0"/>
                <a:cs typeface="Times New Roman" panose="02020603050405020304" pitchFamily="18" charset="0"/>
                <a:hlinkClick r:id="rId6"/>
              </a:rPr>
              <a:t>/</a:t>
            </a:r>
            <a:endParaRPr lang="en-US"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a:latin typeface="Times New Roman" panose="02020603050405020304" pitchFamily="18" charset="0"/>
                <a:cs typeface="Times New Roman" panose="02020603050405020304" pitchFamily="18" charset="0"/>
                <a:hlinkClick r:id="rId7"/>
              </a:rPr>
              <a:t>https://founderu.selz.com/7-steps-creating-ecommerce-website-store-pro</a:t>
            </a:r>
            <a:r>
              <a:rPr lang="en-US" dirty="0" smtClean="0">
                <a:latin typeface="Times New Roman" panose="02020603050405020304" pitchFamily="18" charset="0"/>
                <a:cs typeface="Times New Roman" panose="02020603050405020304" pitchFamily="18" charset="0"/>
                <a:hlinkClick r:id="rId7"/>
              </a:rPr>
              <a:t>/</a:t>
            </a:r>
            <a:endParaRPr lang="en-US" dirty="0" smtClean="0">
              <a:latin typeface="Times New Roman" panose="02020603050405020304" pitchFamily="18" charset="0"/>
              <a:cs typeface="Times New Roman" panose="02020603050405020304" pitchFamily="18" charset="0"/>
            </a:endParaRPr>
          </a:p>
          <a:p>
            <a:pPr algn="just">
              <a:spcBef>
                <a:spcPts val="1200"/>
              </a:spcBef>
              <a:spcAft>
                <a:spcPts val="600"/>
              </a:spcAft>
            </a:pP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endParaRPr lang="cs-CZ" b="1"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849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160661"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Online Store</a:t>
            </a:r>
            <a:r>
              <a:rPr lang="cs-CZ" sz="3600" b="1" kern="0" dirty="0">
                <a:solidFill>
                  <a:srgbClr val="307871"/>
                </a:solidFill>
                <a:latin typeface="Times New Roman"/>
                <a:ea typeface="+mj-ea"/>
                <a:cs typeface="+mj-cs"/>
              </a:rPr>
              <a:t> - </a:t>
            </a:r>
            <a:r>
              <a:rPr lang="en-GB" sz="3600" b="1" kern="0" dirty="0" smtClean="0">
                <a:solidFill>
                  <a:srgbClr val="307871"/>
                </a:solidFill>
                <a:latin typeface="Times New Roman"/>
                <a:ea typeface="+mj-ea"/>
                <a:cs typeface="+mj-cs"/>
              </a:rPr>
              <a:t>development</a:t>
            </a:r>
            <a:r>
              <a:rPr lang="cs-CZ" sz="3600" b="1" kern="0" dirty="0" smtClean="0">
                <a:solidFill>
                  <a:srgbClr val="307871"/>
                </a:solidFill>
                <a:latin typeface="Times New Roman"/>
                <a:ea typeface="+mj-ea"/>
                <a:cs typeface="+mj-cs"/>
              </a:rPr>
              <a:t>* </a:t>
            </a:r>
            <a:r>
              <a:rPr lang="en-US"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2" y="6271404"/>
            <a:ext cx="11404121" cy="369332"/>
          </a:xfrm>
          <a:prstGeom prst="rect">
            <a:avLst/>
          </a:prstGeom>
          <a:noFill/>
        </p:spPr>
        <p:txBody>
          <a:bodyPr wrap="square" rtlCol="0">
            <a:spAutoFit/>
          </a:bodyPr>
          <a:lstStyle/>
          <a:p>
            <a:r>
              <a:rPr lang="cs-CZ" dirty="0"/>
              <a:t>*https://www.b3net.com/orange-county-ecommerce-developer.html</a:t>
            </a:r>
            <a:endParaRPr lang="cs-CZ" dirty="0" smtClean="0"/>
          </a:p>
        </p:txBody>
      </p:sp>
      <p:pic>
        <p:nvPicPr>
          <p:cNvPr id="3" name="Obrázek 2"/>
          <p:cNvPicPr>
            <a:picLocks noChangeAspect="1"/>
          </p:cNvPicPr>
          <p:nvPr/>
        </p:nvPicPr>
        <p:blipFill>
          <a:blip r:embed="rId3"/>
          <a:stretch>
            <a:fillRect/>
          </a:stretch>
        </p:blipFill>
        <p:spPr>
          <a:xfrm>
            <a:off x="1532084" y="1009407"/>
            <a:ext cx="7896588" cy="5209483"/>
          </a:xfrm>
          <a:prstGeom prst="rect">
            <a:avLst/>
          </a:prstGeom>
        </p:spPr>
      </p:pic>
    </p:spTree>
    <p:extLst>
      <p:ext uri="{BB962C8B-B14F-4D97-AF65-F5344CB8AC3E}">
        <p14:creationId xmlns:p14="http://schemas.microsoft.com/office/powerpoint/2010/main" val="141817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211409"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Online marketplace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25009"/>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a:latin typeface="Times New Roman" panose="02020603050405020304" pitchFamily="18" charset="0"/>
                <a:cs typeface="Times New Roman" panose="02020603050405020304" pitchFamily="18" charset="0"/>
              </a:rPr>
              <a:t>An online marketplace (or online e-commerce marketplace) is a type of e-commerce site where product or service information is provided by multiple third parties, whereas transactions are processed by the marketplace </a:t>
            </a:r>
            <a:r>
              <a:rPr lang="en-US" dirty="0" smtClean="0">
                <a:latin typeface="Times New Roman" panose="02020603050405020304" pitchFamily="18" charset="0"/>
                <a:cs typeface="Times New Roman" panose="02020603050405020304" pitchFamily="18" charset="0"/>
              </a:rPr>
              <a:t>operator.*</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Online </a:t>
            </a:r>
            <a:r>
              <a:rPr lang="en-US" dirty="0">
                <a:latin typeface="Times New Roman" panose="02020603050405020304" pitchFamily="18" charset="0"/>
                <a:cs typeface="Times New Roman" panose="02020603050405020304" pitchFamily="18" charset="0"/>
              </a:rPr>
              <a:t>marketplaces are the primary type of multichannel ecommerce and can be a way to streamline the production process</a:t>
            </a:r>
            <a:r>
              <a:rPr lang="en-US"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In an online marketplace, consumer transactions are processed by the marketplace operator and then delivered and fulfilled by the participating retailers or wholesalers (often called drop shipping</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endParaRPr lang="cs-CZ" b="1"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2" y="6271404"/>
            <a:ext cx="11404121" cy="369332"/>
          </a:xfrm>
          <a:prstGeom prst="rect">
            <a:avLst/>
          </a:prstGeom>
          <a:noFill/>
        </p:spPr>
        <p:txBody>
          <a:bodyPr wrap="square" rtlCol="0">
            <a:spAutoFit/>
          </a:bodyPr>
          <a:lstStyle/>
          <a:p>
            <a:r>
              <a:rPr lang="cs-CZ" dirty="0"/>
              <a:t>*https://en.wikipedia.org/wiki/Online_marketplace</a:t>
            </a:r>
            <a:endParaRPr lang="cs-CZ" dirty="0" smtClean="0"/>
          </a:p>
        </p:txBody>
      </p:sp>
    </p:spTree>
    <p:extLst>
      <p:ext uri="{BB962C8B-B14F-4D97-AF65-F5344CB8AC3E}">
        <p14:creationId xmlns:p14="http://schemas.microsoft.com/office/powerpoint/2010/main" val="1862560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712368"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Online marketplace </a:t>
            </a:r>
            <a:r>
              <a:rPr lang="cs-CZ" sz="3600" b="1" kern="0" dirty="0" smtClean="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business models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309683"/>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Ad-based </a:t>
            </a:r>
            <a:r>
              <a:rPr lang="en-US" dirty="0">
                <a:latin typeface="Times New Roman" panose="02020603050405020304" pitchFamily="18" charset="0"/>
                <a:cs typeface="Times New Roman" panose="02020603050405020304" pitchFamily="18" charset="0"/>
              </a:rPr>
              <a:t>/ pay for placement or </a:t>
            </a:r>
            <a:r>
              <a:rPr lang="en-US" dirty="0" smtClean="0">
                <a:latin typeface="Times New Roman" panose="02020603050405020304" pitchFamily="18" charset="0"/>
                <a:cs typeface="Times New Roman" panose="02020603050405020304" pitchFamily="18" charset="0"/>
              </a:rPr>
              <a:t>features</a:t>
            </a:r>
            <a:r>
              <a:rPr lang="cs-CZ" dirty="0" smtClean="0">
                <a:latin typeface="Times New Roman" panose="02020603050405020304" pitchFamily="18" charset="0"/>
                <a:cs typeface="Times New Roman" panose="02020603050405020304" pitchFamily="18" charset="0"/>
              </a:rPr>
              <a:t>:*</a:t>
            </a: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Ad-based marketplaces charge suppliers for premium placement</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Often</a:t>
            </a:r>
            <a:r>
              <a:rPr lang="en-US" dirty="0">
                <a:latin typeface="Times New Roman" panose="02020603050405020304" pitchFamily="18" charset="0"/>
                <a:cs typeface="Times New Roman" panose="02020603050405020304" pitchFamily="18" charset="0"/>
              </a:rPr>
              <a:t>, the marketplace has free listings for suppliers in curated lists</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For example, if you visit Yelp and search for restaurants, it will present you with a list of the top 10 restaurants in your area, ordered by their </a:t>
            </a:r>
            <a:r>
              <a:rPr lang="en-US" dirty="0" smtClean="0">
                <a:latin typeface="Times New Roman" panose="02020603050405020304" pitchFamily="18" charset="0"/>
                <a:cs typeface="Times New Roman" panose="02020603050405020304" pitchFamily="18" charset="0"/>
              </a:rPr>
              <a:t>algorithm.</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Businesses </a:t>
            </a:r>
            <a:r>
              <a:rPr lang="en-US" dirty="0">
                <a:latin typeface="Times New Roman" panose="02020603050405020304" pitchFamily="18" charset="0"/>
                <a:cs typeface="Times New Roman" panose="02020603050405020304" pitchFamily="18" charset="0"/>
              </a:rPr>
              <a:t>that are willing to pay a premium can purchase ad space at the top of the results in order to get more exposure</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In some cases, such as Craigslist Jobs, the only way to appear in the results is to pay a fee. </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2" y="6271404"/>
            <a:ext cx="11404121" cy="369332"/>
          </a:xfrm>
          <a:prstGeom prst="rect">
            <a:avLst/>
          </a:prstGeom>
          <a:noFill/>
        </p:spPr>
        <p:txBody>
          <a:bodyPr wrap="square" rtlCol="0">
            <a:spAutoFit/>
          </a:bodyPr>
          <a:lstStyle/>
          <a:p>
            <a:r>
              <a:rPr lang="cs-CZ" dirty="0"/>
              <a:t>*https://learn.g2.com/what-is-online-marketplace</a:t>
            </a:r>
            <a:endParaRPr lang="cs-CZ" dirty="0" smtClean="0"/>
          </a:p>
        </p:txBody>
      </p:sp>
    </p:spTree>
    <p:extLst>
      <p:ext uri="{BB962C8B-B14F-4D97-AF65-F5344CB8AC3E}">
        <p14:creationId xmlns:p14="http://schemas.microsoft.com/office/powerpoint/2010/main" val="1164747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712368"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Online marketplace </a:t>
            </a:r>
            <a:r>
              <a:rPr lang="cs-CZ" sz="3600" b="1" kern="0" dirty="0" smtClean="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business models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59513"/>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GB" dirty="0" smtClean="0">
                <a:latin typeface="Times New Roman" panose="02020603050405020304" pitchFamily="18" charset="0"/>
                <a:cs typeface="Times New Roman" panose="02020603050405020304" pitchFamily="18" charset="0"/>
              </a:rPr>
              <a:t>Transactional:</a:t>
            </a:r>
            <a:r>
              <a:rPr lang="cs-CZ" dirty="0" smtClean="0">
                <a:latin typeface="Times New Roman" panose="02020603050405020304" pitchFamily="18" charset="0"/>
                <a:cs typeface="Times New Roman" panose="02020603050405020304" pitchFamily="18" charset="0"/>
              </a:rPr>
              <a:t>*</a:t>
            </a: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Transactional marketplaces make money when a transaction occurs.  These types of marketplaces typically take a percentage of the overall transaction</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benefit here is that the suppliers only have to pay when they make </a:t>
            </a:r>
            <a:r>
              <a:rPr lang="en-US" dirty="0" smtClean="0">
                <a:latin typeface="Times New Roman" panose="02020603050405020304" pitchFamily="18" charset="0"/>
                <a:cs typeface="Times New Roman" panose="02020603050405020304" pitchFamily="18" charset="0"/>
              </a:rPr>
              <a:t>money.</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On-demand </a:t>
            </a:r>
            <a:r>
              <a:rPr lang="en-US" dirty="0">
                <a:latin typeface="Times New Roman" panose="02020603050405020304" pitchFamily="18" charset="0"/>
                <a:cs typeface="Times New Roman" panose="02020603050405020304" pitchFamily="18" charset="0"/>
              </a:rPr>
              <a:t>services like Uber and </a:t>
            </a:r>
            <a:r>
              <a:rPr lang="en-US" dirty="0" err="1">
                <a:latin typeface="Times New Roman" panose="02020603050405020304" pitchFamily="18" charset="0"/>
                <a:cs typeface="Times New Roman" panose="02020603050405020304" pitchFamily="18" charset="0"/>
              </a:rPr>
              <a:t>Taskrabbit</a:t>
            </a:r>
            <a:r>
              <a:rPr lang="en-US" dirty="0">
                <a:latin typeface="Times New Roman" panose="02020603050405020304" pitchFamily="18" charset="0"/>
                <a:cs typeface="Times New Roman" panose="02020603050405020304" pitchFamily="18" charset="0"/>
              </a:rPr>
              <a:t> fall into this category.</a:t>
            </a: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Some </a:t>
            </a:r>
            <a:r>
              <a:rPr lang="en-US" dirty="0">
                <a:latin typeface="Times New Roman" panose="02020603050405020304" pitchFamily="18" charset="0"/>
                <a:cs typeface="Times New Roman" panose="02020603050405020304" pitchFamily="18" charset="0"/>
              </a:rPr>
              <a:t>transactional marketplaces actually process the transaction, and pay sellers their earnings – minus fees and commissions</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Other marketplaces, like CreditCards.com and Student Loan hero, earn money via affiliate links.</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2" y="6271404"/>
            <a:ext cx="11404121" cy="369332"/>
          </a:xfrm>
          <a:prstGeom prst="rect">
            <a:avLst/>
          </a:prstGeom>
          <a:noFill/>
        </p:spPr>
        <p:txBody>
          <a:bodyPr wrap="square" rtlCol="0">
            <a:spAutoFit/>
          </a:bodyPr>
          <a:lstStyle/>
          <a:p>
            <a:r>
              <a:rPr lang="cs-CZ" dirty="0"/>
              <a:t>*https://learn.g2.com/what-is-online-marketplace</a:t>
            </a:r>
            <a:endParaRPr lang="cs-CZ" dirty="0" smtClean="0"/>
          </a:p>
        </p:txBody>
      </p:sp>
    </p:spTree>
    <p:extLst>
      <p:ext uri="{BB962C8B-B14F-4D97-AF65-F5344CB8AC3E}">
        <p14:creationId xmlns:p14="http://schemas.microsoft.com/office/powerpoint/2010/main" val="3800772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712368"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Online marketplace </a:t>
            </a:r>
            <a:r>
              <a:rPr lang="cs-CZ" sz="3600" b="1" kern="0" dirty="0" smtClean="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business models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59513"/>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GB" dirty="0">
                <a:latin typeface="Times New Roman" panose="02020603050405020304" pitchFamily="18" charset="0"/>
                <a:cs typeface="Times New Roman" panose="02020603050405020304" pitchFamily="18" charset="0"/>
              </a:rPr>
              <a:t>Lead generation:</a:t>
            </a:r>
            <a:r>
              <a:rPr lang="cs-CZ" dirty="0" smtClean="0">
                <a:latin typeface="Times New Roman" panose="02020603050405020304" pitchFamily="18" charset="0"/>
                <a:cs typeface="Times New Roman" panose="02020603050405020304" pitchFamily="18" charset="0"/>
              </a:rPr>
              <a:t>*</a:t>
            </a: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Some marketplaces capture information from the demand side, and then sell that information - known as a lead - to suppliers.  </a:t>
            </a: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example, if you wanted a patio installed, you might visit Thumbtack and answer a few questions about the </a:t>
            </a:r>
            <a:r>
              <a:rPr lang="en-US" dirty="0" smtClean="0">
                <a:latin typeface="Times New Roman" panose="02020603050405020304" pitchFamily="18" charset="0"/>
                <a:cs typeface="Times New Roman" panose="02020603050405020304" pitchFamily="18" charset="0"/>
              </a:rPr>
              <a:t>project.</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Thumbtack </a:t>
            </a:r>
            <a:r>
              <a:rPr lang="en-US" dirty="0">
                <a:latin typeface="Times New Roman" panose="02020603050405020304" pitchFamily="18" charset="0"/>
                <a:cs typeface="Times New Roman" panose="02020603050405020304" pitchFamily="18" charset="0"/>
              </a:rPr>
              <a:t>will then give that information to local contractors who it thinks can complete that project (based on the questions answered) and charge them for that lead.</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2" y="6271404"/>
            <a:ext cx="11404121" cy="369332"/>
          </a:xfrm>
          <a:prstGeom prst="rect">
            <a:avLst/>
          </a:prstGeom>
          <a:noFill/>
        </p:spPr>
        <p:txBody>
          <a:bodyPr wrap="square" rtlCol="0">
            <a:spAutoFit/>
          </a:bodyPr>
          <a:lstStyle/>
          <a:p>
            <a:r>
              <a:rPr lang="cs-CZ" dirty="0"/>
              <a:t>*https://learn.g2.com/what-is-online-marketplace</a:t>
            </a:r>
            <a:endParaRPr lang="cs-CZ" dirty="0" smtClean="0"/>
          </a:p>
        </p:txBody>
      </p:sp>
    </p:spTree>
    <p:extLst>
      <p:ext uri="{BB962C8B-B14F-4D97-AF65-F5344CB8AC3E}">
        <p14:creationId xmlns:p14="http://schemas.microsoft.com/office/powerpoint/2010/main" val="1704446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802410"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Online marketplace </a:t>
            </a:r>
            <a:r>
              <a:rPr lang="cs-CZ" sz="3600" b="1" kern="0" dirty="0" smtClean="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vertical &amp; horizontal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37005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cs-CZ" dirty="0" smtClean="0">
                <a:latin typeface="Times New Roman" panose="02020603050405020304" pitchFamily="18" charset="0"/>
                <a:cs typeface="Times New Roman" panose="02020603050405020304" pitchFamily="18" charset="0"/>
              </a:rPr>
              <a:t>H</a:t>
            </a:r>
            <a:r>
              <a:rPr lang="en-US" dirty="0" err="1" smtClean="0">
                <a:latin typeface="Times New Roman" panose="02020603050405020304" pitchFamily="18" charset="0"/>
                <a:cs typeface="Times New Roman" panose="02020603050405020304" pitchFamily="18" charset="0"/>
              </a:rPr>
              <a:t>orizontal</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e-commerce businesses are those that sell products from a large number of </a:t>
            </a:r>
            <a:r>
              <a:rPr lang="en-US" dirty="0" smtClean="0">
                <a:latin typeface="Times New Roman" panose="02020603050405020304" pitchFamily="18" charset="0"/>
                <a:cs typeface="Times New Roman" panose="02020603050405020304" pitchFamily="18" charset="0"/>
              </a:rPr>
              <a:t>categories.</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most famous horizontal e-commerce business is Amazon.com It sells books, furniture, food, grocery, apparel, toys, software, music, gadgets, and a whole lot more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Horizontal </a:t>
            </a:r>
            <a:r>
              <a:rPr lang="en-US" dirty="0">
                <a:latin typeface="Times New Roman" panose="02020603050405020304" pitchFamily="18" charset="0"/>
                <a:cs typeface="Times New Roman" panose="02020603050405020304" pitchFamily="18" charset="0"/>
              </a:rPr>
              <a:t>e-commerce businesses present themselves as a one-stop shop and communicate convenience as a strong benefit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also tend to find supply chain or scale advantages that help them offer great prices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2" y="6271404"/>
            <a:ext cx="11404121" cy="369332"/>
          </a:xfrm>
          <a:prstGeom prst="rect">
            <a:avLst/>
          </a:prstGeom>
          <a:noFill/>
        </p:spPr>
        <p:txBody>
          <a:bodyPr wrap="square" rtlCol="0">
            <a:spAutoFit/>
          </a:bodyPr>
          <a:lstStyle/>
          <a:p>
            <a:r>
              <a:rPr lang="cs-CZ" dirty="0"/>
              <a:t>*https://www.thebalancesmb.com/horizontal-vs-vertical-ecommerce-1141751</a:t>
            </a:r>
            <a:endParaRPr lang="cs-CZ" dirty="0" smtClean="0"/>
          </a:p>
        </p:txBody>
      </p:sp>
    </p:spTree>
    <p:extLst>
      <p:ext uri="{BB962C8B-B14F-4D97-AF65-F5344CB8AC3E}">
        <p14:creationId xmlns:p14="http://schemas.microsoft.com/office/powerpoint/2010/main" val="3395864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802410"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Online marketplace </a:t>
            </a:r>
            <a:r>
              <a:rPr lang="cs-CZ" sz="3600" b="1" kern="0" dirty="0" smtClean="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vertical &amp; horizontal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90499"/>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Unlike </a:t>
            </a:r>
            <a:r>
              <a:rPr lang="en-US" dirty="0">
                <a:latin typeface="Times New Roman" panose="02020603050405020304" pitchFamily="18" charset="0"/>
                <a:cs typeface="Times New Roman" panose="02020603050405020304" pitchFamily="18" charset="0"/>
              </a:rPr>
              <a:t>horizontal plays, vertical e-commerce players are </a:t>
            </a:r>
            <a:r>
              <a:rPr lang="en-US" dirty="0" smtClean="0">
                <a:latin typeface="Times New Roman" panose="02020603050405020304" pitchFamily="18" charset="0"/>
                <a:cs typeface="Times New Roman" panose="02020603050405020304" pitchFamily="18" charset="0"/>
              </a:rPr>
              <a:t>specialists.</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So </a:t>
            </a:r>
            <a:r>
              <a:rPr lang="en-US" dirty="0">
                <a:latin typeface="Times New Roman" panose="02020603050405020304" pitchFamily="18" charset="0"/>
                <a:cs typeface="Times New Roman" panose="02020603050405020304" pitchFamily="18" charset="0"/>
              </a:rPr>
              <a:t>an online retailer that only sells baby products is a vertical e-commerce business, so is one that only sells </a:t>
            </a:r>
            <a:r>
              <a:rPr lang="en-US" dirty="0" smtClean="0">
                <a:latin typeface="Times New Roman" panose="02020603050405020304" pitchFamily="18" charset="0"/>
                <a:cs typeface="Times New Roman" panose="02020603050405020304" pitchFamily="18" charset="0"/>
              </a:rPr>
              <a:t>shoes.</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akin to the "category killer" that traditional retailers understand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Vertical </a:t>
            </a:r>
            <a:r>
              <a:rPr lang="en-US" dirty="0">
                <a:latin typeface="Times New Roman" panose="02020603050405020304" pitchFamily="18" charset="0"/>
                <a:cs typeface="Times New Roman" panose="02020603050405020304" pitchFamily="18" charset="0"/>
              </a:rPr>
              <a:t>e-commerce players rely on being able to showcase the product </a:t>
            </a:r>
            <a:r>
              <a:rPr lang="en-US" dirty="0" smtClean="0">
                <a:latin typeface="Times New Roman" panose="02020603050405020304" pitchFamily="18" charset="0"/>
                <a:cs typeface="Times New Roman" panose="02020603050405020304" pitchFamily="18" charset="0"/>
              </a:rPr>
              <a:t>better.</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Since </a:t>
            </a:r>
            <a:r>
              <a:rPr lang="en-US" dirty="0">
                <a:latin typeface="Times New Roman" panose="02020603050405020304" pitchFamily="18" charset="0"/>
                <a:cs typeface="Times New Roman" panose="02020603050405020304" pitchFamily="18" charset="0"/>
              </a:rPr>
              <a:t>they focus on one, or few, product categories, they can engineer the user experience in a way that highlights the special features of the product category</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569342" y="6271404"/>
            <a:ext cx="11404121" cy="369332"/>
          </a:xfrm>
          <a:prstGeom prst="rect">
            <a:avLst/>
          </a:prstGeom>
          <a:noFill/>
        </p:spPr>
        <p:txBody>
          <a:bodyPr wrap="square" rtlCol="0">
            <a:spAutoFit/>
          </a:bodyPr>
          <a:lstStyle/>
          <a:p>
            <a:r>
              <a:rPr lang="cs-CZ" dirty="0"/>
              <a:t>*https://www.thebalancesmb.com/horizontal-vs-vertical-ecommerce-1141751</a:t>
            </a:r>
            <a:endParaRPr lang="cs-CZ" dirty="0" smtClean="0"/>
          </a:p>
        </p:txBody>
      </p:sp>
    </p:spTree>
    <p:extLst>
      <p:ext uri="{BB962C8B-B14F-4D97-AF65-F5344CB8AC3E}">
        <p14:creationId xmlns:p14="http://schemas.microsoft.com/office/powerpoint/2010/main" val="3770727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37812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Outline of the lecture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180271"/>
            <a:ext cx="9767626"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200"/>
              </a:spcAft>
            </a:pPr>
            <a:r>
              <a:rPr lang="en-GB" b="1" dirty="0" smtClean="0">
                <a:latin typeface="Times New Roman" panose="02020603050405020304" pitchFamily="18" charset="0"/>
                <a:cs typeface="Times New Roman" panose="02020603050405020304" pitchFamily="18" charset="0"/>
              </a:rPr>
              <a:t>E-store (Internet shop, e-shop)</a:t>
            </a:r>
          </a:p>
          <a:p>
            <a:pPr>
              <a:spcAft>
                <a:spcPts val="1200"/>
              </a:spcAft>
            </a:pPr>
            <a:r>
              <a:rPr lang="en-GB" b="1" dirty="0" smtClean="0">
                <a:latin typeface="Times New Roman" panose="02020603050405020304" pitchFamily="18" charset="0"/>
                <a:cs typeface="Times New Roman" panose="02020603050405020304" pitchFamily="18" charset="0"/>
              </a:rPr>
              <a:t>Internet marketplace</a:t>
            </a:r>
          </a:p>
          <a:p>
            <a:pPr>
              <a:spcAft>
                <a:spcPts val="1200"/>
              </a:spcAft>
            </a:pPr>
            <a:r>
              <a:rPr lang="en-GB" b="1" dirty="0" smtClean="0">
                <a:latin typeface="Times New Roman" panose="02020603050405020304" pitchFamily="18" charset="0"/>
                <a:cs typeface="Times New Roman" panose="02020603050405020304" pitchFamily="18" charset="0"/>
              </a:rPr>
              <a:t>Online Marketplace</a:t>
            </a:r>
          </a:p>
          <a:p>
            <a:pPr>
              <a:spcAft>
                <a:spcPts val="1200"/>
              </a:spcAft>
            </a:pPr>
            <a:r>
              <a:rPr lang="en-GB" b="1" dirty="0" smtClean="0">
                <a:latin typeface="Times New Roman" panose="02020603050405020304" pitchFamily="18" charset="0"/>
                <a:cs typeface="Times New Roman" panose="02020603050405020304" pitchFamily="18" charset="0"/>
              </a:rPr>
              <a:t>Online Marketplace – advantages &amp; disadvantages</a:t>
            </a:r>
          </a:p>
          <a:p>
            <a:pPr>
              <a:spcAft>
                <a:spcPts val="1200"/>
              </a:spcAft>
            </a:pPr>
            <a:r>
              <a:rPr lang="en-GB" b="1" dirty="0" smtClean="0">
                <a:latin typeface="Times New Roman" panose="02020603050405020304" pitchFamily="18" charset="0"/>
                <a:cs typeface="Times New Roman" panose="02020603050405020304" pitchFamily="18" charset="0"/>
              </a:rPr>
              <a:t>Online Marketplace</a:t>
            </a:r>
          </a:p>
          <a:p>
            <a:pPr lvl="1" indent="-419100">
              <a:spcAft>
                <a:spcPts val="1200"/>
              </a:spcAft>
              <a:buFont typeface="Wingdings" panose="05000000000000000000" pitchFamily="2" charset="2"/>
              <a:buChar char="Ø"/>
            </a:pPr>
            <a:r>
              <a:rPr lang="en-GB" b="1" dirty="0" smtClean="0">
                <a:latin typeface="Times New Roman" panose="02020603050405020304" pitchFamily="18" charset="0"/>
                <a:cs typeface="Times New Roman" panose="02020603050405020304" pitchFamily="18" charset="0"/>
              </a:rPr>
              <a:t>business benefits</a:t>
            </a:r>
          </a:p>
          <a:p>
            <a:pPr lvl="1" indent="-419100">
              <a:spcAft>
                <a:spcPts val="1200"/>
              </a:spcAft>
              <a:buFont typeface="Wingdings" panose="05000000000000000000" pitchFamily="2" charset="2"/>
              <a:buChar char="Ø"/>
            </a:pPr>
            <a:r>
              <a:rPr lang="en-GB" b="1" dirty="0" smtClean="0">
                <a:latin typeface="Times New Roman" panose="02020603050405020304" pitchFamily="18" charset="0"/>
                <a:cs typeface="Times New Roman" panose="02020603050405020304" pitchFamily="18" charset="0"/>
              </a:rPr>
              <a:t>benefits for buyers</a:t>
            </a:r>
          </a:p>
          <a:p>
            <a:pPr lvl="1" indent="-419100">
              <a:spcAft>
                <a:spcPts val="1200"/>
              </a:spcAft>
              <a:buFont typeface="Wingdings" panose="05000000000000000000" pitchFamily="2" charset="2"/>
              <a:buChar char="Ø"/>
            </a:pPr>
            <a:r>
              <a:rPr lang="en-GB" b="1" dirty="0" smtClean="0">
                <a:latin typeface="Times New Roman" panose="02020603050405020304" pitchFamily="18" charset="0"/>
                <a:cs typeface="Times New Roman" panose="02020603050405020304" pitchFamily="18" charset="0"/>
              </a:rPr>
              <a:t>benefits for sellers</a:t>
            </a:r>
          </a:p>
          <a:p>
            <a:pPr>
              <a:spcAft>
                <a:spcPts val="1200"/>
              </a:spcAft>
            </a:pPr>
            <a:endParaRPr lang="cs-CZ"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994222"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Online marketplace </a:t>
            </a:r>
            <a:r>
              <a:rPr lang="cs-CZ" sz="3600" b="1" kern="0" dirty="0" smtClean="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advantages</a:t>
            </a:r>
            <a:r>
              <a:rPr lang="cs-CZ" sz="3600" b="1" kern="0" dirty="0" smtClean="0">
                <a:solidFill>
                  <a:srgbClr val="307871"/>
                </a:solidFill>
                <a:latin typeface="Times New Roman"/>
                <a:ea typeface="+mj-ea"/>
                <a:cs typeface="+mj-cs"/>
              </a:rPr>
              <a: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07752"/>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cs-CZ" dirty="0"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t </a:t>
            </a:r>
            <a:r>
              <a:rPr lang="en-US" dirty="0">
                <a:latin typeface="Times New Roman" panose="02020603050405020304" pitchFamily="18" charset="0"/>
                <a:cs typeface="Times New Roman" panose="02020603050405020304" pitchFamily="18" charset="0"/>
              </a:rPr>
              <a:t>provides an additional channel to market and sell your </a:t>
            </a:r>
            <a:r>
              <a:rPr lang="en-US" dirty="0" smtClean="0">
                <a:latin typeface="Times New Roman" panose="02020603050405020304" pitchFamily="18" charset="0"/>
                <a:cs typeface="Times New Roman" panose="02020603050405020304" pitchFamily="18" charset="0"/>
              </a:rPr>
              <a:t>products</a:t>
            </a:r>
            <a:r>
              <a:rPr lang="en-GB"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smtClean="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platform offers reduced marketing costs compared to other sales </a:t>
            </a:r>
            <a:r>
              <a:rPr lang="en-US" dirty="0" smtClean="0">
                <a:latin typeface="Times New Roman" panose="02020603050405020304" pitchFamily="18" charset="0"/>
                <a:cs typeface="Times New Roman" panose="02020603050405020304" pitchFamily="18" charset="0"/>
              </a:rPr>
              <a:t>channels;</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t </a:t>
            </a:r>
            <a:r>
              <a:rPr lang="en-US" dirty="0">
                <a:latin typeface="Times New Roman" panose="02020603050405020304" pitchFamily="18" charset="0"/>
                <a:cs typeface="Times New Roman" panose="02020603050405020304" pitchFamily="18" charset="0"/>
              </a:rPr>
              <a:t>allows new opportunities for overseas sales - there has been noted online marketplace growth in the categories of homeware, pets, fashion and sporting </a:t>
            </a:r>
            <a:r>
              <a:rPr lang="en-US" dirty="0" smtClean="0">
                <a:latin typeface="Times New Roman" panose="02020603050405020304" pitchFamily="18" charset="0"/>
                <a:cs typeface="Times New Roman" panose="02020603050405020304" pitchFamily="18" charset="0"/>
              </a:rPr>
              <a:t>goods;</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smtClean="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hey </a:t>
            </a:r>
            <a:r>
              <a:rPr lang="en-US" dirty="0">
                <a:latin typeface="Times New Roman" panose="02020603050405020304" pitchFamily="18" charset="0"/>
                <a:cs typeface="Times New Roman" panose="02020603050405020304" pitchFamily="18" charset="0"/>
              </a:rPr>
              <a:t>are popular with customers and offer a convenient way to compare prices and products from a single </a:t>
            </a:r>
            <a:r>
              <a:rPr lang="en-US" dirty="0" smtClean="0">
                <a:latin typeface="Times New Roman" panose="02020603050405020304" pitchFamily="18" charset="0"/>
                <a:cs typeface="Times New Roman" panose="02020603050405020304" pitchFamily="18" charset="0"/>
              </a:rPr>
              <a:t>source;</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smtClean="0">
                <a:latin typeface="Times New Roman" panose="02020603050405020304" pitchFamily="18" charset="0"/>
                <a:cs typeface="Times New Roman" panose="02020603050405020304" pitchFamily="18" charset="0"/>
              </a:rPr>
              <a:t>B</a:t>
            </a:r>
            <a:r>
              <a:rPr lang="en-US" dirty="0" err="1" smtClean="0">
                <a:latin typeface="Times New Roman" panose="02020603050405020304" pitchFamily="18" charset="0"/>
                <a:cs typeface="Times New Roman" panose="02020603050405020304" pitchFamily="18" charset="0"/>
              </a:rPr>
              <a:t>eing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part of an established online marketplace provides a level of trust between you and the </a:t>
            </a:r>
            <a:r>
              <a:rPr lang="en-US" dirty="0" smtClean="0">
                <a:latin typeface="Times New Roman" panose="02020603050405020304" pitchFamily="18" charset="0"/>
                <a:cs typeface="Times New Roman" panose="02020603050405020304" pitchFamily="18" charset="0"/>
              </a:rPr>
              <a:t>buyer.</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2" y="6271404"/>
            <a:ext cx="11404121" cy="369332"/>
          </a:xfrm>
          <a:prstGeom prst="rect">
            <a:avLst/>
          </a:prstGeom>
          <a:noFill/>
        </p:spPr>
        <p:txBody>
          <a:bodyPr wrap="square" rtlCol="0">
            <a:spAutoFit/>
          </a:bodyPr>
          <a:lstStyle/>
          <a:p>
            <a:r>
              <a:rPr lang="cs-CZ" dirty="0"/>
              <a:t>*https://www.nibusinessinfo.co.uk/content/advantages-and-disadvantages-using-online-marketplaces</a:t>
            </a:r>
            <a:endParaRPr lang="cs-CZ" dirty="0" smtClean="0"/>
          </a:p>
        </p:txBody>
      </p:sp>
    </p:spTree>
    <p:extLst>
      <p:ext uri="{BB962C8B-B14F-4D97-AF65-F5344CB8AC3E}">
        <p14:creationId xmlns:p14="http://schemas.microsoft.com/office/powerpoint/2010/main" val="376314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994222"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Online marketplace </a:t>
            </a:r>
            <a:r>
              <a:rPr lang="cs-CZ" sz="3600" b="1" kern="0" dirty="0" smtClean="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advantages</a:t>
            </a:r>
            <a:r>
              <a:rPr lang="cs-CZ" sz="3600" b="1" kern="0" dirty="0" smtClean="0">
                <a:solidFill>
                  <a:srgbClr val="307871"/>
                </a:solidFill>
                <a:latin typeface="Times New Roman"/>
                <a:ea typeface="+mj-ea"/>
                <a:cs typeface="+mj-cs"/>
              </a:rPr>
              <a: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413192"/>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Impartial </a:t>
            </a:r>
            <a:r>
              <a:rPr lang="en-US" dirty="0">
                <a:latin typeface="Times New Roman" panose="02020603050405020304" pitchFamily="18" charset="0"/>
                <a:cs typeface="Times New Roman" panose="02020603050405020304" pitchFamily="18" charset="0"/>
              </a:rPr>
              <a:t>reviews of your products and service may give new customers the confidence to </a:t>
            </a:r>
            <a:r>
              <a:rPr lang="en-US" dirty="0" smtClean="0">
                <a:latin typeface="Times New Roman" panose="02020603050405020304" pitchFamily="18" charset="0"/>
                <a:cs typeface="Times New Roman" panose="02020603050405020304" pitchFamily="18" charset="0"/>
              </a:rPr>
              <a:t>buy;</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offer opportunities to establish new trading partnerships with traders and suppliers, either within your supply chain or across supply </a:t>
            </a:r>
            <a:r>
              <a:rPr lang="en-US" dirty="0" smtClean="0">
                <a:latin typeface="Times New Roman" panose="02020603050405020304" pitchFamily="18" charset="0"/>
                <a:cs typeface="Times New Roman" panose="02020603050405020304" pitchFamily="18" charset="0"/>
              </a:rPr>
              <a:t>chains;</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provide greater transparency - availability, prices and stock levels are accessible in an open </a:t>
            </a:r>
            <a:r>
              <a:rPr lang="en-US" dirty="0" smtClean="0">
                <a:latin typeface="Times New Roman" panose="02020603050405020304" pitchFamily="18" charset="0"/>
                <a:cs typeface="Times New Roman" panose="02020603050405020304" pitchFamily="18" charset="0"/>
              </a:rPr>
              <a:t>environment;</a:t>
            </a:r>
            <a:endParaRPr lang="en-US" dirty="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possible to operate a round-the-clock - time constraints and problems with varying international trading hours are </a:t>
            </a:r>
            <a:r>
              <a:rPr lang="en-US" dirty="0" smtClean="0">
                <a:latin typeface="Times New Roman" panose="02020603050405020304" pitchFamily="18" charset="0"/>
                <a:cs typeface="Times New Roman" panose="02020603050405020304" pitchFamily="18" charset="0"/>
              </a:rPr>
              <a:t>removed.</a:t>
            </a: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2" y="6271404"/>
            <a:ext cx="11404121" cy="369332"/>
          </a:xfrm>
          <a:prstGeom prst="rect">
            <a:avLst/>
          </a:prstGeom>
          <a:noFill/>
        </p:spPr>
        <p:txBody>
          <a:bodyPr wrap="square" rtlCol="0">
            <a:spAutoFit/>
          </a:bodyPr>
          <a:lstStyle/>
          <a:p>
            <a:r>
              <a:rPr lang="cs-CZ" dirty="0"/>
              <a:t>*https://www.nibusinessinfo.co.uk/content/advantages-and-disadvantages-using-online-marketplaces</a:t>
            </a:r>
            <a:endParaRPr lang="cs-CZ" dirty="0" smtClean="0"/>
          </a:p>
        </p:txBody>
      </p:sp>
    </p:spTree>
    <p:extLst>
      <p:ext uri="{BB962C8B-B14F-4D97-AF65-F5344CB8AC3E}">
        <p14:creationId xmlns:p14="http://schemas.microsoft.com/office/powerpoint/2010/main" val="2347351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558479"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Online marketplace </a:t>
            </a:r>
            <a:r>
              <a:rPr lang="cs-CZ" sz="3600" b="1" kern="0" dirty="0" smtClean="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dis</a:t>
            </a:r>
            <a:r>
              <a:rPr lang="en-GB" sz="3600" b="1" kern="0" dirty="0" smtClean="0">
                <a:solidFill>
                  <a:srgbClr val="307871"/>
                </a:solidFill>
                <a:latin typeface="Times New Roman"/>
                <a:ea typeface="+mj-ea"/>
                <a:cs typeface="+mj-cs"/>
              </a:rPr>
              <a:t>advantages</a:t>
            </a:r>
            <a:r>
              <a:rPr lang="cs-CZ" sz="3600" b="1" kern="0" dirty="0" smtClean="0">
                <a:solidFill>
                  <a:srgbClr val="307871"/>
                </a:solidFill>
                <a:latin typeface="Times New Roman"/>
                <a:ea typeface="+mj-ea"/>
                <a:cs typeface="+mj-cs"/>
              </a:rPr>
              <a: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257914"/>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Marketplaces </a:t>
            </a:r>
            <a:r>
              <a:rPr lang="en-US" dirty="0">
                <a:latin typeface="Times New Roman" panose="02020603050405020304" pitchFamily="18" charset="0"/>
                <a:cs typeface="Times New Roman" panose="02020603050405020304" pitchFamily="18" charset="0"/>
              </a:rPr>
              <a:t>can charge commission on every sale and fees can vary from site to </a:t>
            </a:r>
            <a:r>
              <a:rPr lang="en-US" dirty="0" smtClean="0">
                <a:latin typeface="Times New Roman" panose="02020603050405020304" pitchFamily="18" charset="0"/>
                <a:cs typeface="Times New Roman" panose="02020603050405020304" pitchFamily="18" charset="0"/>
              </a:rPr>
              <a:t>site.</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Before </a:t>
            </a:r>
            <a:r>
              <a:rPr lang="en-US" dirty="0">
                <a:latin typeface="Times New Roman" panose="02020603050405020304" pitchFamily="18" charset="0"/>
                <a:cs typeface="Times New Roman" panose="02020603050405020304" pitchFamily="18" charset="0"/>
              </a:rPr>
              <a:t>selling your products on a marketplace, make sure you understand the marketplace’s pricing </a:t>
            </a:r>
            <a:r>
              <a:rPr lang="en-US" dirty="0" smtClean="0">
                <a:latin typeface="Times New Roman" panose="02020603050405020304" pitchFamily="18" charset="0"/>
                <a:cs typeface="Times New Roman" panose="02020603050405020304" pitchFamily="18" charset="0"/>
              </a:rPr>
              <a:t>structure.</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See </a:t>
            </a:r>
            <a:r>
              <a:rPr lang="en-US" dirty="0">
                <a:latin typeface="Times New Roman" panose="02020603050405020304" pitchFamily="18" charset="0"/>
                <a:cs typeface="Times New Roman" panose="02020603050405020304" pitchFamily="18" charset="0"/>
              </a:rPr>
              <a:t>fees for selling on Amazon, and fees for selling on eBay.</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online stores may impose restrictive terms and conditions in terms of how you can communicate to customers.</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There </a:t>
            </a:r>
            <a:r>
              <a:rPr lang="en-US" dirty="0">
                <a:latin typeface="Times New Roman" panose="02020603050405020304" pitchFamily="18" charset="0"/>
                <a:cs typeface="Times New Roman" panose="02020603050405020304" pitchFamily="18" charset="0"/>
              </a:rPr>
              <a:t>may be marketplace limitations as to how your business can brand its online presence</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2" y="6271404"/>
            <a:ext cx="11404121" cy="369332"/>
          </a:xfrm>
          <a:prstGeom prst="rect">
            <a:avLst/>
          </a:prstGeom>
          <a:noFill/>
        </p:spPr>
        <p:txBody>
          <a:bodyPr wrap="square" rtlCol="0">
            <a:spAutoFit/>
          </a:bodyPr>
          <a:lstStyle/>
          <a:p>
            <a:r>
              <a:rPr lang="cs-CZ" dirty="0"/>
              <a:t>*https://www.nibusinessinfo.co.uk/content/advantages-and-disadvantages-using-online-marketplaces</a:t>
            </a:r>
            <a:endParaRPr lang="cs-CZ" dirty="0" smtClean="0"/>
          </a:p>
        </p:txBody>
      </p:sp>
    </p:spTree>
    <p:extLst>
      <p:ext uri="{BB962C8B-B14F-4D97-AF65-F5344CB8AC3E}">
        <p14:creationId xmlns:p14="http://schemas.microsoft.com/office/powerpoint/2010/main" val="1652906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084264"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Online marketplace </a:t>
            </a:r>
            <a:r>
              <a:rPr lang="cs-CZ" sz="3600" b="1" kern="0" dirty="0" smtClean="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business benefits</a:t>
            </a:r>
            <a:r>
              <a:rPr lang="cs-CZ" sz="3600" b="1" kern="0" dirty="0" smtClean="0">
                <a:solidFill>
                  <a:srgbClr val="307871"/>
                </a:solidFill>
                <a:latin typeface="Times New Roman"/>
                <a:ea typeface="+mj-ea"/>
                <a:cs typeface="+mj-cs"/>
              </a:rPr>
              <a: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145776"/>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marketplace allows the business or platform operators to charge a cut on the products that the vendors sell therefore exponentially increasing the profit opportunities.</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E-marketplaces </a:t>
            </a:r>
            <a:r>
              <a:rPr lang="en-US" dirty="0">
                <a:latin typeface="Times New Roman" panose="02020603050405020304" pitchFamily="18" charset="0"/>
                <a:cs typeface="Times New Roman" panose="02020603050405020304" pitchFamily="18" charset="0"/>
              </a:rPr>
              <a:t>provide a transparent purchasing process as factors such as the prices of the product and availability of the stock are all accessible on a single platform in an open environment.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Better </a:t>
            </a:r>
            <a:r>
              <a:rPr lang="en-US" dirty="0">
                <a:latin typeface="Times New Roman" panose="02020603050405020304" pitchFamily="18" charset="0"/>
                <a:cs typeface="Times New Roman" panose="02020603050405020304" pitchFamily="18" charset="0"/>
              </a:rPr>
              <a:t>opportunities for suppliers and buyers to establish new trading relationship either within or across their supply chain.</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Time </a:t>
            </a:r>
            <a:r>
              <a:rPr lang="en-US" dirty="0">
                <a:latin typeface="Times New Roman" panose="02020603050405020304" pitchFamily="18" charset="0"/>
                <a:cs typeface="Times New Roman" panose="02020603050405020304" pitchFamily="18" charset="0"/>
              </a:rPr>
              <a:t>constraints for trading across geographies is eliminated because of the online platform which operates round the clock</a:t>
            </a:r>
            <a:r>
              <a:rPr lang="en-US"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569342" y="6271404"/>
            <a:ext cx="11404121" cy="369332"/>
          </a:xfrm>
          <a:prstGeom prst="rect">
            <a:avLst/>
          </a:prstGeom>
          <a:noFill/>
        </p:spPr>
        <p:txBody>
          <a:bodyPr wrap="square" rtlCol="0">
            <a:spAutoFit/>
          </a:bodyPr>
          <a:lstStyle/>
          <a:p>
            <a:r>
              <a:rPr lang="cs-CZ" dirty="0"/>
              <a:t>*https://www.happiestminds.com/Insights/ecommerce-marketplace/</a:t>
            </a:r>
            <a:endParaRPr lang="cs-CZ" dirty="0" smtClean="0"/>
          </a:p>
        </p:txBody>
      </p:sp>
    </p:spTree>
    <p:extLst>
      <p:ext uri="{BB962C8B-B14F-4D97-AF65-F5344CB8AC3E}">
        <p14:creationId xmlns:p14="http://schemas.microsoft.com/office/powerpoint/2010/main" val="7539544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456161"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Online marketplace </a:t>
            </a:r>
            <a:r>
              <a:rPr lang="cs-CZ" sz="3600" b="1" kern="0" dirty="0" smtClean="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benefits for buyers</a:t>
            </a:r>
            <a:r>
              <a:rPr lang="cs-CZ" sz="3600" b="1" kern="0" dirty="0" smtClean="0">
                <a:solidFill>
                  <a:srgbClr val="307871"/>
                </a:solidFill>
                <a:latin typeface="Times New Roman"/>
                <a:ea typeface="+mj-ea"/>
                <a:cs typeface="+mj-cs"/>
              </a:rPr>
              <a: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740994"/>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buyers get a wide variety of options on products to compare on a single website. Thus helping them find the most reasonable price for the best quality product.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Real </a:t>
            </a:r>
            <a:r>
              <a:rPr lang="en-US" dirty="0">
                <a:latin typeface="Times New Roman" panose="02020603050405020304" pitchFamily="18" charset="0"/>
                <a:cs typeface="Times New Roman" panose="02020603050405020304" pitchFamily="18" charset="0"/>
              </a:rPr>
              <a:t>time updated information on the price and availability makes it easier for the buyers to get the best deal.</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buyers can find trusted established vendors and build a trading partnership by dealing exclusively with them. </a:t>
            </a:r>
          </a:p>
        </p:txBody>
      </p:sp>
      <p:sp>
        <p:nvSpPr>
          <p:cNvPr id="2" name="TextovéPole 1"/>
          <p:cNvSpPr txBox="1"/>
          <p:nvPr/>
        </p:nvSpPr>
        <p:spPr>
          <a:xfrm>
            <a:off x="569342" y="6271404"/>
            <a:ext cx="11404121" cy="369332"/>
          </a:xfrm>
          <a:prstGeom prst="rect">
            <a:avLst/>
          </a:prstGeom>
          <a:noFill/>
        </p:spPr>
        <p:txBody>
          <a:bodyPr wrap="square" rtlCol="0">
            <a:spAutoFit/>
          </a:bodyPr>
          <a:lstStyle/>
          <a:p>
            <a:r>
              <a:rPr lang="cs-CZ" dirty="0"/>
              <a:t>*https://www.happiestminds.com/Insights/ecommerce-marketplace/</a:t>
            </a:r>
            <a:endParaRPr lang="cs-CZ" dirty="0" smtClean="0"/>
          </a:p>
        </p:txBody>
      </p:sp>
    </p:spTree>
    <p:extLst>
      <p:ext uri="{BB962C8B-B14F-4D97-AF65-F5344CB8AC3E}">
        <p14:creationId xmlns:p14="http://schemas.microsoft.com/office/powerpoint/2010/main" val="1043455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8379217"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Online marketplace – benefits for sellers</a:t>
            </a:r>
            <a:r>
              <a:rPr lang="cs-CZ" sz="3600" b="1" kern="0" dirty="0" smtClean="0">
                <a:solidFill>
                  <a:srgbClr val="307871"/>
                </a:solidFill>
                <a:latin typeface="Times New Roman"/>
                <a:ea typeface="+mj-ea"/>
                <a:cs typeface="+mj-cs"/>
              </a:rPr>
              <a:t>*</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11989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a:latin typeface="Times New Roman" panose="02020603050405020304" pitchFamily="18" charset="0"/>
                <a:cs typeface="Times New Roman" panose="02020603050405020304" pitchFamily="18" charset="0"/>
              </a:rPr>
              <a:t>Smaller stores or vendors who are not sure about establishing their own </a:t>
            </a:r>
            <a:r>
              <a:rPr lang="en-US" dirty="0" err="1">
                <a:latin typeface="Times New Roman" panose="02020603050405020304" pitchFamily="18" charset="0"/>
                <a:cs typeface="Times New Roman" panose="02020603050405020304" pitchFamily="18" charset="0"/>
              </a:rPr>
              <a:t>eCommerce</a:t>
            </a:r>
            <a:r>
              <a:rPr lang="en-US" dirty="0">
                <a:latin typeface="Times New Roman" panose="02020603050405020304" pitchFamily="18" charset="0"/>
                <a:cs typeface="Times New Roman" panose="02020603050405020304" pitchFamily="18" charset="0"/>
              </a:rPr>
              <a:t> website or want to reduce their marketing costs can align themselves with these larger businesses and gain visibility through their fulfillment options.</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Regular </a:t>
            </a:r>
            <a:r>
              <a:rPr lang="en-US" dirty="0">
                <a:latin typeface="Times New Roman" panose="02020603050405020304" pitchFamily="18" charset="0"/>
                <a:cs typeface="Times New Roman" panose="02020603050405020304" pitchFamily="18" charset="0"/>
              </a:rPr>
              <a:t>exchange of quotes between the new and the old vendors is possible, thereby streamlining and maintaining- standardization.</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platform acts as an additional sales channel to market and sell their products.</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Enables </a:t>
            </a:r>
            <a:r>
              <a:rPr lang="en-US" dirty="0">
                <a:latin typeface="Times New Roman" panose="02020603050405020304" pitchFamily="18" charset="0"/>
                <a:cs typeface="Times New Roman" panose="02020603050405020304" pitchFamily="18" charset="0"/>
              </a:rPr>
              <a:t>oversea sales by providing opportunities to trade in the international e-marketplace. </a:t>
            </a:r>
          </a:p>
        </p:txBody>
      </p:sp>
      <p:sp>
        <p:nvSpPr>
          <p:cNvPr id="2" name="TextovéPole 1"/>
          <p:cNvSpPr txBox="1"/>
          <p:nvPr/>
        </p:nvSpPr>
        <p:spPr>
          <a:xfrm>
            <a:off x="569342" y="6271404"/>
            <a:ext cx="11404121" cy="369332"/>
          </a:xfrm>
          <a:prstGeom prst="rect">
            <a:avLst/>
          </a:prstGeom>
          <a:noFill/>
        </p:spPr>
        <p:txBody>
          <a:bodyPr wrap="square" rtlCol="0">
            <a:spAutoFit/>
          </a:bodyPr>
          <a:lstStyle/>
          <a:p>
            <a:r>
              <a:rPr lang="cs-CZ" dirty="0"/>
              <a:t>*https://www.happiestminds.com/Insights/ecommerce-marketplace/</a:t>
            </a:r>
            <a:endParaRPr lang="cs-CZ" dirty="0" smtClean="0"/>
          </a:p>
        </p:txBody>
      </p:sp>
    </p:spTree>
    <p:extLst>
      <p:ext uri="{BB962C8B-B14F-4D97-AF65-F5344CB8AC3E}">
        <p14:creationId xmlns:p14="http://schemas.microsoft.com/office/powerpoint/2010/main" val="29313763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095993"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Online marketplace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257914"/>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hlinkClick r:id="rId3"/>
              </a:rPr>
              <a:t>https</a:t>
            </a:r>
            <a:r>
              <a:rPr lang="en-US" dirty="0">
                <a:latin typeface="Times New Roman" panose="02020603050405020304" pitchFamily="18" charset="0"/>
                <a:cs typeface="Times New Roman" panose="02020603050405020304" pitchFamily="18" charset="0"/>
                <a:hlinkClick r:id="rId3"/>
              </a:rPr>
              <a:t>://</a:t>
            </a:r>
            <a:r>
              <a:rPr lang="en-US" dirty="0" smtClean="0">
                <a:latin typeface="Times New Roman" panose="02020603050405020304" pitchFamily="18" charset="0"/>
                <a:cs typeface="Times New Roman" panose="02020603050405020304" pitchFamily="18" charset="0"/>
                <a:hlinkClick r:id="rId3"/>
              </a:rPr>
              <a:t>ecommercegermany.com/blog/12-leading-marketplaces-europe</a:t>
            </a:r>
            <a:endParaRPr lang="en-US"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a:latin typeface="Times New Roman" panose="02020603050405020304" pitchFamily="18" charset="0"/>
                <a:cs typeface="Times New Roman" panose="02020603050405020304" pitchFamily="18" charset="0"/>
                <a:hlinkClick r:id="rId4"/>
              </a:rPr>
              <a:t>https://</a:t>
            </a:r>
            <a:r>
              <a:rPr lang="en-US" dirty="0" smtClean="0">
                <a:latin typeface="Times New Roman" panose="02020603050405020304" pitchFamily="18" charset="0"/>
                <a:cs typeface="Times New Roman" panose="02020603050405020304" pitchFamily="18" charset="0"/>
                <a:hlinkClick r:id="rId4"/>
              </a:rPr>
              <a:t>www.practicalecommerce.com/ecommerce-marketplaces-worldwide</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a:latin typeface="Times New Roman" panose="02020603050405020304" pitchFamily="18" charset="0"/>
                <a:cs typeface="Times New Roman" panose="02020603050405020304" pitchFamily="18" charset="0"/>
                <a:hlinkClick r:id="rId5"/>
              </a:rPr>
              <a:t>https://</a:t>
            </a:r>
            <a:r>
              <a:rPr lang="en-US" dirty="0" smtClean="0">
                <a:latin typeface="Times New Roman" panose="02020603050405020304" pitchFamily="18" charset="0"/>
                <a:cs typeface="Times New Roman" panose="02020603050405020304" pitchFamily="18" charset="0"/>
                <a:hlinkClick r:id="rId5"/>
              </a:rPr>
              <a:t>ecommercegermany.com/blog/13-leading-marketplaces-north-america</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a:latin typeface="Times New Roman" panose="02020603050405020304" pitchFamily="18" charset="0"/>
                <a:cs typeface="Times New Roman" panose="02020603050405020304" pitchFamily="18" charset="0"/>
                <a:hlinkClick r:id="rId3"/>
              </a:rPr>
              <a:t>https://</a:t>
            </a:r>
            <a:r>
              <a:rPr lang="en-US" dirty="0" smtClean="0">
                <a:latin typeface="Times New Roman" panose="02020603050405020304" pitchFamily="18" charset="0"/>
                <a:cs typeface="Times New Roman" panose="02020603050405020304" pitchFamily="18" charset="0"/>
                <a:hlinkClick r:id="rId3"/>
              </a:rPr>
              <a:t>ecommercegermany.com/blog/12-leading-marketplaces-europe</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en-US" dirty="0">
                <a:latin typeface="Times New Roman" panose="02020603050405020304" pitchFamily="18" charset="0"/>
                <a:cs typeface="Times New Roman" panose="02020603050405020304" pitchFamily="18" charset="0"/>
                <a:hlinkClick r:id="rId6"/>
              </a:rPr>
              <a:t>https://tinuiti.com/blog/ecommerce/top-online-marketplaces</a:t>
            </a:r>
            <a:r>
              <a:rPr lang="en-US" dirty="0" smtClean="0">
                <a:latin typeface="Times New Roman" panose="02020603050405020304" pitchFamily="18" charset="0"/>
                <a:cs typeface="Times New Roman" panose="02020603050405020304" pitchFamily="18" charset="0"/>
                <a:hlinkClick r:id="rId6"/>
              </a:rPr>
              <a:t>/</a:t>
            </a:r>
            <a:endParaRPr lang="en-US" dirty="0" smtClean="0">
              <a:latin typeface="Times New Roman" panose="02020603050405020304" pitchFamily="18" charset="0"/>
              <a:cs typeface="Times New Roman" panose="02020603050405020304" pitchFamily="18" charset="0"/>
            </a:endParaRPr>
          </a:p>
          <a:p>
            <a:pPr algn="just">
              <a:spcBef>
                <a:spcPts val="1200"/>
              </a:spcBef>
              <a:spcAft>
                <a:spcPts val="600"/>
              </a:spcAft>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00751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903085"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The end </a:t>
            </a:r>
            <a:endParaRPr kumimoji="0" lang="en-GB" sz="3600" b="1" i="0" u="none" strike="noStrike" kern="0" cap="none" spc="0" normalizeH="0" baseline="0" dirty="0" smtClean="0">
              <a:ln>
                <a:noFill/>
              </a:ln>
              <a:solidFill>
                <a:sysClr val="windowText" lastClr="000000"/>
              </a:solidFill>
              <a:effectLst/>
              <a:uLnTx/>
              <a:uFillTx/>
            </a:endParaRPr>
          </a:p>
        </p:txBody>
      </p:sp>
      <p:sp>
        <p:nvSpPr>
          <p:cNvPr id="7" name="Obdélník 6"/>
          <p:cNvSpPr/>
          <p:nvPr/>
        </p:nvSpPr>
        <p:spPr>
          <a:xfrm>
            <a:off x="1030029" y="2725795"/>
            <a:ext cx="8670708" cy="1754326"/>
          </a:xfrm>
          <a:prstGeom prst="rect">
            <a:avLst/>
          </a:prstGeom>
          <a:noFill/>
        </p:spPr>
        <p:txBody>
          <a:bodyPr wrap="none" lIns="91440" tIns="45720" rIns="91440" bIns="45720">
            <a:spAutoFit/>
            <a:scene3d>
              <a:camera prst="orthographicFront"/>
              <a:lightRig rig="threePt" dir="t"/>
            </a:scene3d>
            <a:sp3d extrusionH="57150">
              <a:bevelT w="69850" h="38100" prst="cross"/>
            </a:sp3d>
          </a:bodyPr>
          <a:lstStyle/>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Thank you for your attention</a:t>
            </a:r>
            <a:r>
              <a:rPr lang="cs-CZ"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t>
            </a:r>
            <a:endPar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Any questions?</a:t>
            </a:r>
            <a:endParaRPr lang="en-GB" sz="5400" b="1" dirty="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p:txBody>
      </p:sp>
    </p:spTree>
    <p:extLst>
      <p:ext uri="{BB962C8B-B14F-4D97-AF65-F5344CB8AC3E}">
        <p14:creationId xmlns:p14="http://schemas.microsoft.com/office/powerpoint/2010/main" val="4204590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851789"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E-</a:t>
            </a:r>
            <a:r>
              <a:rPr lang="en-GB" sz="3600" b="1" kern="0" dirty="0" smtClean="0">
                <a:solidFill>
                  <a:srgbClr val="307871"/>
                </a:solidFill>
                <a:latin typeface="Times New Roman"/>
                <a:ea typeface="+mj-ea"/>
                <a:cs typeface="+mj-cs"/>
              </a:rPr>
              <a:t>store</a:t>
            </a:r>
            <a:r>
              <a:rPr lang="cs-CZ" sz="3600" b="1" kern="0" dirty="0" smtClean="0">
                <a:solidFill>
                  <a:srgbClr val="307871"/>
                </a:solidFill>
                <a:latin typeface="Times New Roman"/>
                <a:ea typeface="+mj-ea"/>
                <a:cs typeface="+mj-cs"/>
              </a:rPr>
              <a:t> </a:t>
            </a:r>
            <a:r>
              <a:rPr lang="en-US"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163023"/>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An </a:t>
            </a:r>
            <a:r>
              <a:rPr lang="en-US" dirty="0">
                <a:latin typeface="Times New Roman" panose="02020603050405020304" pitchFamily="18" charset="0"/>
                <a:cs typeface="Times New Roman" panose="02020603050405020304" pitchFamily="18" charset="0"/>
              </a:rPr>
              <a:t>online storefront is a web site that enables visitors to find, order and pay for products and </a:t>
            </a:r>
            <a:r>
              <a:rPr lang="en-US" dirty="0" smtClean="0">
                <a:latin typeface="Times New Roman" panose="02020603050405020304" pitchFamily="18" charset="0"/>
                <a:cs typeface="Times New Roman" panose="02020603050405020304" pitchFamily="18" charset="0"/>
              </a:rPr>
              <a:t>services.</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Running </a:t>
            </a:r>
            <a:r>
              <a:rPr lang="en-US" dirty="0">
                <a:latin typeface="Times New Roman" panose="02020603050405020304" pitchFamily="18" charset="0"/>
                <a:cs typeface="Times New Roman" panose="02020603050405020304" pitchFamily="18" charset="0"/>
              </a:rPr>
              <a:t>a successful store involves getting qualified buyers to visit your store, helping them to understand their problem (and the pain or desire that it is causing them), giving evidence you can solve their problem (credibility), and making it easy for them to acquire the solution from you (steps they use to gain ownership of the item</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Online storefronts typically include storefronts, shopping carts, payment processing, and order fulfillment systems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*http://www.emarketingdictionary.com/Internet_Marketing_dictionary_Online_Store_definition.html</a:t>
            </a:r>
            <a:endParaRPr lang="cs-CZ" dirty="0" smtClean="0"/>
          </a:p>
        </p:txBody>
      </p:sp>
    </p:spTree>
    <p:extLst>
      <p:ext uri="{BB962C8B-B14F-4D97-AF65-F5344CB8AC3E}">
        <p14:creationId xmlns:p14="http://schemas.microsoft.com/office/powerpoint/2010/main" val="4273505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967205"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E-</a:t>
            </a:r>
            <a:r>
              <a:rPr lang="en-GB" sz="3600" b="1" kern="0" dirty="0" smtClean="0">
                <a:solidFill>
                  <a:srgbClr val="307871"/>
                </a:solidFill>
                <a:latin typeface="Times New Roman"/>
                <a:ea typeface="+mj-ea"/>
                <a:cs typeface="+mj-cs"/>
              </a:rPr>
              <a:t>store</a:t>
            </a:r>
            <a:r>
              <a:rPr lang="cs-CZ" sz="3600" b="1" kern="0" dirty="0">
                <a:solidFill>
                  <a:srgbClr val="307871"/>
                </a:solidFill>
                <a:latin typeface="Times New Roman"/>
                <a:ea typeface="+mj-ea"/>
                <a:cs typeface="+mj-cs"/>
              </a:rPr>
              <a:t>*</a:t>
            </a:r>
            <a:r>
              <a:rPr lang="en-US"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64617"/>
            <a:ext cx="441062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a:latin typeface="Times New Roman" panose="02020603050405020304" pitchFamily="18" charset="0"/>
                <a:cs typeface="Times New Roman" panose="02020603050405020304" pitchFamily="18" charset="0"/>
              </a:rPr>
              <a:t>Store Navigation</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Store Hosting</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Online Catalog</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Product Page Layout</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E-Commerce Host</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Online Mall</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Shopping Cart</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Payment Processing</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Transaction </a:t>
            </a:r>
            <a:r>
              <a:rPr lang="en-US" dirty="0" smtClean="0">
                <a:latin typeface="Times New Roman" panose="02020603050405020304" pitchFamily="18" charset="0"/>
                <a:cs typeface="Times New Roman" panose="02020603050405020304" pitchFamily="18" charset="0"/>
              </a:rPr>
              <a:t>Cost</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*http://www.emarketingdictionary.com/Internet_Marketing_dictionary_Online_Store_definition.html</a:t>
            </a:r>
            <a:endParaRPr lang="cs-CZ" dirty="0" smtClean="0"/>
          </a:p>
        </p:txBody>
      </p:sp>
      <p:sp>
        <p:nvSpPr>
          <p:cNvPr id="6" name="Zástupný symbol pro obsah 2"/>
          <p:cNvSpPr txBox="1">
            <a:spLocks/>
          </p:cNvSpPr>
          <p:nvPr/>
        </p:nvSpPr>
        <p:spPr>
          <a:xfrm>
            <a:off x="5006539" y="961745"/>
            <a:ext cx="441062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Fraud </a:t>
            </a:r>
            <a:r>
              <a:rPr lang="en-US" dirty="0">
                <a:latin typeface="Times New Roman" panose="02020603050405020304" pitchFamily="18" charset="0"/>
                <a:cs typeface="Times New Roman" panose="02020603050405020304" pitchFamily="18" charset="0"/>
              </a:rPr>
              <a:t>Detection</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Online Coupons</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Product Fulfillment</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Online Store Interfaces</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Database Connectivity</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Inventory Management</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Fraud Management</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Online Auctions</a:t>
            </a:r>
          </a:p>
        </p:txBody>
      </p:sp>
    </p:spTree>
    <p:extLst>
      <p:ext uri="{BB962C8B-B14F-4D97-AF65-F5344CB8AC3E}">
        <p14:creationId xmlns:p14="http://schemas.microsoft.com/office/powerpoint/2010/main" val="3384444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763664"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Key </a:t>
            </a:r>
            <a:r>
              <a:rPr lang="en-US" sz="3600" b="1" kern="0" dirty="0">
                <a:solidFill>
                  <a:srgbClr val="307871"/>
                </a:solidFill>
                <a:latin typeface="Times New Roman"/>
                <a:ea typeface="+mj-ea"/>
                <a:cs typeface="+mj-cs"/>
              </a:rPr>
              <a:t>Components of an Online </a:t>
            </a:r>
            <a:r>
              <a:rPr lang="en-US" sz="3600" b="1" kern="0" dirty="0" smtClean="0">
                <a:solidFill>
                  <a:srgbClr val="307871"/>
                </a:solidFill>
                <a:latin typeface="Times New Roman"/>
                <a:ea typeface="+mj-ea"/>
                <a:cs typeface="+mj-cs"/>
              </a:rPr>
              <a:t>Store</a:t>
            </a:r>
            <a:r>
              <a:rPr lang="cs-CZ" sz="3600" b="1" kern="0" dirty="0" smtClean="0">
                <a:solidFill>
                  <a:srgbClr val="307871"/>
                </a:solidFill>
                <a:latin typeface="Times New Roman"/>
                <a:ea typeface="+mj-ea"/>
                <a:cs typeface="+mj-cs"/>
              </a:rPr>
              <a:t>* </a:t>
            </a:r>
            <a:r>
              <a:rPr lang="en-US"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163023"/>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b="1" dirty="0">
                <a:latin typeface="Times New Roman" panose="02020603050405020304" pitchFamily="18" charset="0"/>
                <a:cs typeface="Times New Roman" panose="02020603050405020304" pitchFamily="18" charset="0"/>
              </a:rPr>
              <a:t>Product </a:t>
            </a:r>
            <a:r>
              <a:rPr lang="en-US" b="1" dirty="0" smtClean="0">
                <a:latin typeface="Times New Roman" panose="02020603050405020304" pitchFamily="18" charset="0"/>
                <a:cs typeface="Times New Roman" panose="02020603050405020304" pitchFamily="18" charset="0"/>
              </a:rPr>
              <a:t>catalog:</a:t>
            </a:r>
            <a:endParaRPr lang="cs-CZ" b="1"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catalog component organizes your inventory and presents products consistently. Unless you have only a few products, you generally enter your product list into a database or spreadsheet that includes at least the product name, category, description, price, and photo filename</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en-US" b="1" dirty="0">
                <a:latin typeface="Times New Roman" panose="02020603050405020304" pitchFamily="18" charset="0"/>
                <a:cs typeface="Times New Roman" panose="02020603050405020304" pitchFamily="18" charset="0"/>
              </a:rPr>
              <a:t>Shopping </a:t>
            </a:r>
            <a:r>
              <a:rPr lang="en-US" b="1" dirty="0" smtClean="0">
                <a:latin typeface="Times New Roman" panose="02020603050405020304" pitchFamily="18" charset="0"/>
                <a:cs typeface="Times New Roman" panose="02020603050405020304" pitchFamily="18" charset="0"/>
              </a:rPr>
              <a:t>cart:</a:t>
            </a:r>
            <a:endParaRPr lang="cs-CZ" b="1"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Users </a:t>
            </a:r>
            <a:r>
              <a:rPr lang="en-US" dirty="0">
                <a:latin typeface="Times New Roman" panose="02020603050405020304" pitchFamily="18" charset="0"/>
                <a:cs typeface="Times New Roman" panose="02020603050405020304" pitchFamily="18" charset="0"/>
              </a:rPr>
              <a:t>place their tentative purchases into a cart, which tracks the contents, allows shoppers to delete items or change quantities, and provides a subtotal of the amount due</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If you have a small store with only a few items, you can use an online order form rather than a cart.</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2" y="6271404"/>
            <a:ext cx="11404121" cy="369332"/>
          </a:xfrm>
          <a:prstGeom prst="rect">
            <a:avLst/>
          </a:prstGeom>
          <a:noFill/>
        </p:spPr>
        <p:txBody>
          <a:bodyPr wrap="square" rtlCol="0">
            <a:spAutoFit/>
          </a:bodyPr>
          <a:lstStyle/>
          <a:p>
            <a:r>
              <a:rPr lang="cs-CZ" dirty="0"/>
              <a:t>*https://www.dummies.com/business/start-a-business/small-business-marketing/key-components-of-an-online-store/</a:t>
            </a:r>
            <a:endParaRPr lang="cs-CZ" dirty="0" smtClean="0"/>
          </a:p>
        </p:txBody>
      </p:sp>
    </p:spTree>
    <p:extLst>
      <p:ext uri="{BB962C8B-B14F-4D97-AF65-F5344CB8AC3E}">
        <p14:creationId xmlns:p14="http://schemas.microsoft.com/office/powerpoint/2010/main" val="3575869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763664"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Key </a:t>
            </a:r>
            <a:r>
              <a:rPr lang="en-US" sz="3600" b="1" kern="0" dirty="0">
                <a:solidFill>
                  <a:srgbClr val="307871"/>
                </a:solidFill>
                <a:latin typeface="Times New Roman"/>
                <a:ea typeface="+mj-ea"/>
                <a:cs typeface="+mj-cs"/>
              </a:rPr>
              <a:t>Components of an Online </a:t>
            </a:r>
            <a:r>
              <a:rPr lang="en-US" sz="3600" b="1" kern="0" dirty="0" smtClean="0">
                <a:solidFill>
                  <a:srgbClr val="307871"/>
                </a:solidFill>
                <a:latin typeface="Times New Roman"/>
                <a:ea typeface="+mj-ea"/>
                <a:cs typeface="+mj-cs"/>
              </a:rPr>
              <a:t>Store</a:t>
            </a:r>
            <a:r>
              <a:rPr lang="cs-CZ" sz="3600" b="1" kern="0" dirty="0" smtClean="0">
                <a:solidFill>
                  <a:srgbClr val="307871"/>
                </a:solidFill>
                <a:latin typeface="Times New Roman"/>
                <a:ea typeface="+mj-ea"/>
                <a:cs typeface="+mj-cs"/>
              </a:rPr>
              <a:t>* </a:t>
            </a:r>
            <a:r>
              <a:rPr lang="en-US"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163023"/>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b="1" dirty="0" smtClean="0">
                <a:latin typeface="Times New Roman" panose="02020603050405020304" pitchFamily="18" charset="0"/>
                <a:cs typeface="Times New Roman" panose="02020603050405020304" pitchFamily="18" charset="0"/>
              </a:rPr>
              <a:t>Check stand:</a:t>
            </a:r>
            <a:endParaRPr lang="cs-CZ" b="1"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portion of your online store computes shipping and taxes, totals the bill, and accepts shipping and billing information (including credit card numbers) in a secure </a:t>
            </a:r>
            <a:r>
              <a:rPr lang="en-US" dirty="0" smtClean="0">
                <a:latin typeface="Times New Roman" panose="02020603050405020304" pitchFamily="18" charset="0"/>
                <a:cs typeface="Times New Roman" panose="02020603050405020304" pitchFamily="18" charset="0"/>
              </a:rPr>
              <a:t>manner.</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check stand or other element of the storefront should issue an onscreen </a:t>
            </a:r>
            <a:r>
              <a:rPr lang="en-US" i="1" dirty="0">
                <a:latin typeface="Times New Roman" panose="02020603050405020304" pitchFamily="18" charset="0"/>
                <a:cs typeface="Times New Roman" panose="02020603050405020304" pitchFamily="18" charset="0"/>
              </a:rPr>
              <a:t>Thank You </a:t>
            </a:r>
            <a:r>
              <a:rPr lang="en-US" dirty="0">
                <a:latin typeface="Times New Roman" panose="02020603050405020304" pitchFamily="18" charset="0"/>
                <a:cs typeface="Times New Roman" panose="02020603050405020304" pitchFamily="18" charset="0"/>
              </a:rPr>
              <a:t>to confirm order submission and e-mail an order confirmation</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en-US" b="1" dirty="0">
                <a:latin typeface="Times New Roman" panose="02020603050405020304" pitchFamily="18" charset="0"/>
                <a:cs typeface="Times New Roman" panose="02020603050405020304" pitchFamily="18" charset="0"/>
              </a:rPr>
              <a:t>Reporting and order </a:t>
            </a:r>
            <a:r>
              <a:rPr lang="en-US" b="1" dirty="0" smtClean="0">
                <a:latin typeface="Times New Roman" panose="02020603050405020304" pitchFamily="18" charset="0"/>
                <a:cs typeface="Times New Roman" panose="02020603050405020304" pitchFamily="18" charset="0"/>
              </a:rPr>
              <a:t>tracking:</a:t>
            </a:r>
            <a:endParaRPr lang="cs-CZ" b="1"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Unless </a:t>
            </a:r>
            <a:r>
              <a:rPr lang="en-US" dirty="0">
                <a:latin typeface="Times New Roman" panose="02020603050405020304" pitchFamily="18" charset="0"/>
                <a:cs typeface="Times New Roman" panose="02020603050405020304" pitchFamily="18" charset="0"/>
              </a:rPr>
              <a:t>your store is very small, it helps to have easy-to-understand reports on sales, customers, and product popularity. The larger your store, the more store analytics you want. Order tracking allows you, and your customer, to know the status of an order in terms of fulfillment and shipping.</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2" y="6271404"/>
            <a:ext cx="11404121" cy="369332"/>
          </a:xfrm>
          <a:prstGeom prst="rect">
            <a:avLst/>
          </a:prstGeom>
          <a:noFill/>
        </p:spPr>
        <p:txBody>
          <a:bodyPr wrap="square" rtlCol="0">
            <a:spAutoFit/>
          </a:bodyPr>
          <a:lstStyle/>
          <a:p>
            <a:r>
              <a:rPr lang="cs-CZ" dirty="0"/>
              <a:t>*https://www.dummies.com/business/start-a-business/small-business-marketing/key-components-of-an-online-store/</a:t>
            </a:r>
            <a:endParaRPr lang="cs-CZ" dirty="0" smtClean="0"/>
          </a:p>
        </p:txBody>
      </p:sp>
    </p:spTree>
    <p:extLst>
      <p:ext uri="{BB962C8B-B14F-4D97-AF65-F5344CB8AC3E}">
        <p14:creationId xmlns:p14="http://schemas.microsoft.com/office/powerpoint/2010/main" val="2162656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763664"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Key </a:t>
            </a:r>
            <a:r>
              <a:rPr lang="en-US" sz="3600" b="1" kern="0" dirty="0">
                <a:solidFill>
                  <a:srgbClr val="307871"/>
                </a:solidFill>
                <a:latin typeface="Times New Roman"/>
                <a:ea typeface="+mj-ea"/>
                <a:cs typeface="+mj-cs"/>
              </a:rPr>
              <a:t>Components of an Online </a:t>
            </a:r>
            <a:r>
              <a:rPr lang="en-US" sz="3600" b="1" kern="0" dirty="0" smtClean="0">
                <a:solidFill>
                  <a:srgbClr val="307871"/>
                </a:solidFill>
                <a:latin typeface="Times New Roman"/>
                <a:ea typeface="+mj-ea"/>
                <a:cs typeface="+mj-cs"/>
              </a:rPr>
              <a:t>Store</a:t>
            </a:r>
            <a:r>
              <a:rPr lang="cs-CZ" sz="3600" b="1" kern="0" dirty="0" smtClean="0">
                <a:solidFill>
                  <a:srgbClr val="307871"/>
                </a:solidFill>
                <a:latin typeface="Times New Roman"/>
                <a:ea typeface="+mj-ea"/>
                <a:cs typeface="+mj-cs"/>
              </a:rPr>
              <a:t>* </a:t>
            </a:r>
            <a:r>
              <a:rPr lang="en-US"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98187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b="1" dirty="0" smtClean="0">
                <a:latin typeface="Times New Roman" panose="02020603050405020304" pitchFamily="18" charset="0"/>
                <a:cs typeface="Times New Roman" panose="02020603050405020304" pitchFamily="18" charset="0"/>
              </a:rPr>
              <a:t>Other add-ons:</a:t>
            </a:r>
            <a:endParaRPr lang="cs-CZ" b="1"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Large</a:t>
            </a:r>
            <a:r>
              <a:rPr lang="en-US" dirty="0">
                <a:latin typeface="Times New Roman" panose="02020603050405020304" pitchFamily="18" charset="0"/>
                <a:cs typeface="Times New Roman" panose="02020603050405020304" pitchFamily="18" charset="0"/>
              </a:rPr>
              <a:t>, sophisticated stores might interface with inventory, point-of-sale, and accounting systems. They might also integrate with live sales interaction capability, customer relationship management (CRM) systems that track a customer’s experience with your business, or other enterprise-level solutions</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en-US" b="1" dirty="0" smtClean="0">
                <a:latin typeface="Times New Roman" panose="02020603050405020304" pitchFamily="18" charset="0"/>
                <a:cs typeface="Times New Roman" panose="02020603050405020304" pitchFamily="18" charset="0"/>
              </a:rPr>
              <a:t>Product:</a:t>
            </a:r>
            <a:endParaRPr lang="cs-CZ" b="1"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products that sell well online are not necessarily the same as the ones that sell well offline</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marL="266700" indent="-266700" algn="just">
              <a:spcBef>
                <a:spcPts val="1200"/>
              </a:spcBef>
              <a:spcAft>
                <a:spcPts val="600"/>
              </a:spcAft>
            </a:pPr>
            <a:r>
              <a:rPr lang="en-US" b="1" dirty="0" smtClean="0">
                <a:latin typeface="Times New Roman" panose="02020603050405020304" pitchFamily="18" charset="0"/>
                <a:cs typeface="Times New Roman" panose="02020603050405020304" pitchFamily="18" charset="0"/>
              </a:rPr>
              <a:t>Promotion:</a:t>
            </a:r>
            <a:endParaRPr lang="cs-CZ" b="1"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You </a:t>
            </a:r>
            <a:r>
              <a:rPr lang="en-US" dirty="0">
                <a:latin typeface="Times New Roman" panose="02020603050405020304" pitchFamily="18" charset="0"/>
                <a:cs typeface="Times New Roman" panose="02020603050405020304" pitchFamily="18" charset="0"/>
              </a:rPr>
              <a:t>can use onsite promotion, such as internal banners, discounts, </a:t>
            </a:r>
            <a:r>
              <a:rPr lang="en-US" dirty="0" err="1">
                <a:latin typeface="Times New Roman" panose="02020603050405020304" pitchFamily="18" charset="0"/>
                <a:cs typeface="Times New Roman" panose="02020603050405020304" pitchFamily="18" charset="0"/>
              </a:rPr>
              <a:t>upsales</a:t>
            </a:r>
            <a:r>
              <a:rPr lang="en-US" dirty="0">
                <a:latin typeface="Times New Roman" panose="02020603050405020304" pitchFamily="18" charset="0"/>
                <a:cs typeface="Times New Roman" panose="02020603050405020304" pitchFamily="18" charset="0"/>
              </a:rPr>
              <a:t>, and other techniques to move products and increase sales.</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2" y="6271404"/>
            <a:ext cx="11404121" cy="369332"/>
          </a:xfrm>
          <a:prstGeom prst="rect">
            <a:avLst/>
          </a:prstGeom>
          <a:noFill/>
        </p:spPr>
        <p:txBody>
          <a:bodyPr wrap="square" rtlCol="0">
            <a:spAutoFit/>
          </a:bodyPr>
          <a:lstStyle/>
          <a:p>
            <a:r>
              <a:rPr lang="cs-CZ" dirty="0"/>
              <a:t>*https://www.dummies.com/business/start-a-business/small-business-marketing/key-components-of-an-online-store/</a:t>
            </a:r>
            <a:endParaRPr lang="cs-CZ" dirty="0" smtClean="0"/>
          </a:p>
        </p:txBody>
      </p:sp>
    </p:spTree>
    <p:extLst>
      <p:ext uri="{BB962C8B-B14F-4D97-AF65-F5344CB8AC3E}">
        <p14:creationId xmlns:p14="http://schemas.microsoft.com/office/powerpoint/2010/main" val="550204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763664" cy="646331"/>
          </a:xfrm>
          <a:prstGeom prst="rect">
            <a:avLst/>
          </a:prstGeom>
        </p:spPr>
        <p:txBody>
          <a:bodyPr wrap="none">
            <a:spAutoFit/>
          </a:bodyPr>
          <a:lstStyle/>
          <a:p>
            <a:pPr lvl="0">
              <a:defRPr/>
            </a:pPr>
            <a:r>
              <a:rPr lang="en-US" sz="3600" b="1" kern="0" dirty="0" smtClean="0">
                <a:solidFill>
                  <a:srgbClr val="307871"/>
                </a:solidFill>
                <a:latin typeface="Times New Roman"/>
                <a:ea typeface="+mj-ea"/>
                <a:cs typeface="+mj-cs"/>
              </a:rPr>
              <a:t>Key </a:t>
            </a:r>
            <a:r>
              <a:rPr lang="en-US" sz="3600" b="1" kern="0" dirty="0">
                <a:solidFill>
                  <a:srgbClr val="307871"/>
                </a:solidFill>
                <a:latin typeface="Times New Roman"/>
                <a:ea typeface="+mj-ea"/>
                <a:cs typeface="+mj-cs"/>
              </a:rPr>
              <a:t>Components of an Online </a:t>
            </a:r>
            <a:r>
              <a:rPr lang="en-US" sz="3600" b="1" kern="0" dirty="0" smtClean="0">
                <a:solidFill>
                  <a:srgbClr val="307871"/>
                </a:solidFill>
                <a:latin typeface="Times New Roman"/>
                <a:ea typeface="+mj-ea"/>
                <a:cs typeface="+mj-cs"/>
              </a:rPr>
              <a:t>Store</a:t>
            </a:r>
            <a:r>
              <a:rPr lang="cs-CZ" sz="3600" b="1" kern="0" dirty="0" smtClean="0">
                <a:solidFill>
                  <a:srgbClr val="307871"/>
                </a:solidFill>
                <a:latin typeface="Times New Roman"/>
                <a:ea typeface="+mj-ea"/>
                <a:cs typeface="+mj-cs"/>
              </a:rPr>
              <a:t>* </a:t>
            </a:r>
            <a:r>
              <a:rPr lang="en-US"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119896"/>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b="1" dirty="0" smtClean="0">
                <a:latin typeface="Times New Roman" panose="02020603050405020304" pitchFamily="18" charset="0"/>
                <a:cs typeface="Times New Roman" panose="02020603050405020304" pitchFamily="18" charset="0"/>
              </a:rPr>
              <a:t>Price:</a:t>
            </a:r>
            <a:endParaRPr lang="cs-CZ" b="1"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You </a:t>
            </a:r>
            <a:r>
              <a:rPr lang="en-US" dirty="0">
                <a:latin typeface="Times New Roman" panose="02020603050405020304" pitchFamily="18" charset="0"/>
                <a:cs typeface="Times New Roman" panose="02020603050405020304" pitchFamily="18" charset="0"/>
              </a:rPr>
              <a:t>don’t have to price products the same in online and offline environments unless your online audience is likely to come into the store to purchase. Your competition, overhead, cost of sales, and cost of shipping might differ between online and offline stores, just as they might between stores in different physical </a:t>
            </a:r>
            <a:r>
              <a:rPr lang="en-US" dirty="0" smtClean="0">
                <a:latin typeface="Times New Roman" panose="02020603050405020304" pitchFamily="18" charset="0"/>
                <a:cs typeface="Times New Roman" panose="02020603050405020304" pitchFamily="18" charset="0"/>
              </a:rPr>
              <a:t>locations.</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you decide to keep prices the same, you might need to adjust the price in both channels to maintain your profit margin.</a:t>
            </a:r>
          </a:p>
          <a:p>
            <a:pPr algn="just">
              <a:spcBef>
                <a:spcPts val="1200"/>
              </a:spcBef>
              <a:spcAft>
                <a:spcPts val="600"/>
              </a:spcAft>
            </a:pPr>
            <a:r>
              <a:rPr lang="en-US" b="1" dirty="0" smtClean="0">
                <a:latin typeface="Times New Roman" panose="02020603050405020304" pitchFamily="18" charset="0"/>
                <a:cs typeface="Times New Roman" panose="02020603050405020304" pitchFamily="18" charset="0"/>
              </a:rPr>
              <a:t>Placement:</a:t>
            </a:r>
            <a:endParaRPr lang="cs-CZ" b="1"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placement of items on a page determines how much attention they receive and, therefore, how well they sell. Think of your site as containing multiple internal distribution channels.</a:t>
            </a:r>
          </a:p>
          <a:p>
            <a:pPr algn="just">
              <a:spcBef>
                <a:spcPts val="1200"/>
              </a:spcBef>
              <a:spcAft>
                <a:spcPts val="600"/>
              </a:spcAft>
            </a:pPr>
            <a:endParaRPr lang="cs-CZ" b="1"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2" y="6271404"/>
            <a:ext cx="11404121" cy="369332"/>
          </a:xfrm>
          <a:prstGeom prst="rect">
            <a:avLst/>
          </a:prstGeom>
          <a:noFill/>
        </p:spPr>
        <p:txBody>
          <a:bodyPr wrap="square" rtlCol="0">
            <a:spAutoFit/>
          </a:bodyPr>
          <a:lstStyle/>
          <a:p>
            <a:r>
              <a:rPr lang="cs-CZ" dirty="0"/>
              <a:t>*https://www.dummies.com/business/start-a-business/small-business-marketing/key-components-of-an-online-store/</a:t>
            </a:r>
            <a:endParaRPr lang="cs-CZ" dirty="0" smtClean="0"/>
          </a:p>
        </p:txBody>
      </p:sp>
    </p:spTree>
    <p:extLst>
      <p:ext uri="{BB962C8B-B14F-4D97-AF65-F5344CB8AC3E}">
        <p14:creationId xmlns:p14="http://schemas.microsoft.com/office/powerpoint/2010/main" val="3238616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65997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E-store website</a:t>
            </a:r>
            <a:r>
              <a:rPr lang="cs-CZ" sz="3600" b="1" kern="0" dirty="0" smtClean="0">
                <a:solidFill>
                  <a:srgbClr val="307871"/>
                </a:solidFill>
                <a:latin typeface="Times New Roman"/>
                <a:ea typeface="+mj-ea"/>
                <a:cs typeface="+mj-cs"/>
              </a:rPr>
              <a:t>* </a:t>
            </a:r>
            <a:r>
              <a:rPr lang="en-US"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2" y="6271404"/>
            <a:ext cx="11404121" cy="369332"/>
          </a:xfrm>
          <a:prstGeom prst="rect">
            <a:avLst/>
          </a:prstGeom>
          <a:noFill/>
        </p:spPr>
        <p:txBody>
          <a:bodyPr wrap="square" rtlCol="0">
            <a:spAutoFit/>
          </a:bodyPr>
          <a:lstStyle/>
          <a:p>
            <a:r>
              <a:rPr lang="cs-CZ" dirty="0"/>
              <a:t>*https://blog.btrax.com/selling-in-japan-converting-traffic-into-sales-part-2/</a:t>
            </a:r>
            <a:endParaRPr lang="cs-CZ" dirty="0" smtClean="0"/>
          </a:p>
        </p:txBody>
      </p:sp>
      <p:pic>
        <p:nvPicPr>
          <p:cNvPr id="6" name="Obrázek 5"/>
          <p:cNvPicPr>
            <a:picLocks noChangeAspect="1"/>
          </p:cNvPicPr>
          <p:nvPr/>
        </p:nvPicPr>
        <p:blipFill>
          <a:blip r:embed="rId3"/>
          <a:stretch>
            <a:fillRect/>
          </a:stretch>
        </p:blipFill>
        <p:spPr>
          <a:xfrm>
            <a:off x="2059494" y="964827"/>
            <a:ext cx="7046184" cy="5351158"/>
          </a:xfrm>
          <a:prstGeom prst="rect">
            <a:avLst/>
          </a:prstGeom>
        </p:spPr>
      </p:pic>
    </p:spTree>
    <p:extLst>
      <p:ext uri="{BB962C8B-B14F-4D97-AF65-F5344CB8AC3E}">
        <p14:creationId xmlns:p14="http://schemas.microsoft.com/office/powerpoint/2010/main" val="187050898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995</TotalTime>
  <Words>2033</Words>
  <Application>Microsoft Office PowerPoint</Application>
  <PresentationFormat>Širokoúhlá obrazovka</PresentationFormat>
  <Paragraphs>183</Paragraphs>
  <Slides>27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27</vt:i4>
      </vt:variant>
    </vt:vector>
  </HeadingPairs>
  <TitlesOfParts>
    <vt:vector size="33" baseType="lpstr">
      <vt:lpstr>Arial</vt:lpstr>
      <vt:lpstr>Calibri</vt:lpstr>
      <vt:lpstr>Calibri Light</vt:lpstr>
      <vt:lpstr>Times New Roman</vt:lpstr>
      <vt:lpstr>Wingdings</vt:lpstr>
      <vt:lpstr>Motiv Office</vt:lpstr>
      <vt:lpstr>E-business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suchanek</cp:lastModifiedBy>
  <cp:revision>202</cp:revision>
  <dcterms:created xsi:type="dcterms:W3CDTF">2016-11-25T20:36:16Z</dcterms:created>
  <dcterms:modified xsi:type="dcterms:W3CDTF">2019-10-31T20:25:11Z</dcterms:modified>
</cp:coreProperties>
</file>