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309"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 id="327" r:id="rId23"/>
    <p:sldId id="328" r:id="rId24"/>
    <p:sldId id="329" r:id="rId25"/>
    <p:sldId id="330" r:id="rId26"/>
    <p:sldId id="331" r:id="rId27"/>
    <p:sldId id="332" r:id="rId28"/>
    <p:sldId id="333" r:id="rId29"/>
    <p:sldId id="283"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31.10.2019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31.10.2019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31.10.2019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hyperlink" Target="https://feinternational.com/blog/value-and-sell-an-e-commerce/" TargetMode="External"/><Relationship Id="rId3" Type="http://schemas.openxmlformats.org/officeDocument/2006/relationships/hyperlink" Target="https://www.visiture.com/blog/22-ways-add-value-ecommerce-site/" TargetMode="External"/><Relationship Id="rId7" Type="http://schemas.openxmlformats.org/officeDocument/2006/relationships/hyperlink" Target="https://www.builderfly.com/6-profitable-e-commerce-values-for-your-startup"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campaignlive.co.uk/article/whats-value-ecommerce/1438041" TargetMode="External"/><Relationship Id="rId5" Type="http://schemas.openxmlformats.org/officeDocument/2006/relationships/hyperlink" Target="https://www.growcode.com/blog/ecommerce-value-proposition/" TargetMode="External"/><Relationship Id="rId4" Type="http://schemas.openxmlformats.org/officeDocument/2006/relationships/hyperlink" Target="https://tinuiti.com/blog/ecommerce/50-value-propositions-for-ecommerce-retailers/"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a:solidFill>
                  <a:schemeClr val="bg1"/>
                </a:solidFill>
                <a:latin typeface="Times New Roman" panose="02020603050405020304" pitchFamily="18" charset="0"/>
                <a:cs typeface="Times New Roman" panose="02020603050405020304" pitchFamily="18" charset="0"/>
              </a:rPr>
              <a:t>E-business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6105" y="3652502"/>
            <a:ext cx="5469147" cy="1056117"/>
          </a:xfrm>
          <a:prstGeom prst="rect">
            <a:avLst/>
          </a:prstGeom>
        </p:spPr>
        <p:txBody>
          <a:bodyPr>
            <a:normAutofit/>
          </a:bodyPr>
          <a:lstStyle/>
          <a:p>
            <a:pPr marL="0" indent="0" algn="ctr">
              <a:buNone/>
            </a:pPr>
            <a:r>
              <a:rPr lang="cs-CZ" dirty="0" smtClean="0">
                <a:solidFill>
                  <a:schemeClr val="bg1"/>
                </a:solidFill>
                <a:latin typeface="Times New Roman" panose="02020603050405020304" pitchFamily="18" charset="0"/>
                <a:cs typeface="Times New Roman" panose="02020603050405020304" pitchFamily="18" charset="0"/>
              </a:rPr>
              <a:t>E-business </a:t>
            </a:r>
            <a:r>
              <a:rPr lang="cs-CZ" dirty="0" err="1" smtClean="0">
                <a:solidFill>
                  <a:schemeClr val="bg1"/>
                </a:solidFill>
                <a:latin typeface="Times New Roman" panose="02020603050405020304" pitchFamily="18" charset="0"/>
                <a:cs typeface="Times New Roman" panose="02020603050405020304" pitchFamily="18" charset="0"/>
              </a:rPr>
              <a:t>models</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962845" y="4965171"/>
            <a:ext cx="3000183"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a:solidFill>
                  <a:srgbClr val="307871"/>
                </a:solidFill>
                <a:latin typeface="Times New Roman" panose="02020603050405020304" pitchFamily="18" charset="0"/>
                <a:cs typeface="Times New Roman" panose="02020603050405020304" pitchFamily="18" charset="0"/>
              </a:rPr>
              <a:t>E-business</a:t>
            </a:r>
            <a:endParaRPr lang="en-GB" altLang="cs-CZ" sz="24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9108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B2</a:t>
            </a:r>
            <a:r>
              <a:rPr lang="cs-CZ" sz="3600" b="1" kern="0" dirty="0" smtClean="0">
                <a:solidFill>
                  <a:srgbClr val="307871"/>
                </a:solidFill>
                <a:latin typeface="Times New Roman"/>
                <a:ea typeface="+mj-ea"/>
                <a:cs typeface="+mj-cs"/>
              </a:rPr>
              <a:t>C – </a:t>
            </a:r>
            <a:r>
              <a:rPr lang="en-GB" sz="3600" b="1" kern="0" dirty="0" smtClean="0">
                <a:solidFill>
                  <a:srgbClr val="307871"/>
                </a:solidFill>
                <a:latin typeface="Times New Roman"/>
                <a:ea typeface="+mj-ea"/>
                <a:cs typeface="+mj-cs"/>
              </a:rPr>
              <a:t>business models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869738"/>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Advertising-based </a:t>
            </a:r>
            <a:r>
              <a:rPr lang="en-US" dirty="0" smtClean="0">
                <a:latin typeface="Times New Roman" panose="02020603050405020304" pitchFamily="18" charset="0"/>
                <a:cs typeface="Times New Roman" panose="02020603050405020304" pitchFamily="18" charset="0"/>
              </a:rPr>
              <a:t>B2C</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model uses free content to get visitors to a </a:t>
            </a:r>
            <a:r>
              <a:rPr lang="en-US" dirty="0" smtClean="0">
                <a:latin typeface="Times New Roman" panose="02020603050405020304" pitchFamily="18" charset="0"/>
                <a:cs typeface="Times New Roman" panose="02020603050405020304" pitchFamily="18" charset="0"/>
              </a:rPr>
              <a:t>website.</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Those </a:t>
            </a:r>
            <a:r>
              <a:rPr lang="en-US" dirty="0">
                <a:latin typeface="Times New Roman" panose="02020603050405020304" pitchFamily="18" charset="0"/>
                <a:cs typeface="Times New Roman" panose="02020603050405020304" pitchFamily="18" charset="0"/>
              </a:rPr>
              <a:t>visitors, in turn, come across digital or online </a:t>
            </a:r>
            <a:r>
              <a:rPr lang="en-US" dirty="0" smtClean="0">
                <a:latin typeface="Times New Roman" panose="02020603050405020304" pitchFamily="18" charset="0"/>
                <a:cs typeface="Times New Roman" panose="02020603050405020304" pitchFamily="18" charset="0"/>
              </a:rPr>
              <a:t>ads.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Basically</a:t>
            </a:r>
            <a:r>
              <a:rPr lang="en-US" dirty="0">
                <a:latin typeface="Times New Roman" panose="02020603050405020304" pitchFamily="18" charset="0"/>
                <a:cs typeface="Times New Roman" panose="02020603050405020304" pitchFamily="18" charset="0"/>
              </a:rPr>
              <a:t>, large volumes of web traffic are used to sell advertising, which sells goods and </a:t>
            </a:r>
            <a:r>
              <a:rPr lang="en-US" dirty="0" smtClean="0">
                <a:latin typeface="Times New Roman" panose="02020603050405020304" pitchFamily="18" charset="0"/>
                <a:cs typeface="Times New Roman" panose="02020603050405020304" pitchFamily="18" charset="0"/>
              </a:rPr>
              <a:t>services.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Media </a:t>
            </a:r>
            <a:r>
              <a:rPr lang="en-US" dirty="0">
                <a:latin typeface="Times New Roman" panose="02020603050405020304" pitchFamily="18" charset="0"/>
                <a:cs typeface="Times New Roman" panose="02020603050405020304" pitchFamily="18" charset="0"/>
              </a:rPr>
              <a:t>sites like the Huffington Post, a high-traffic site that mixes in advertising with its native content is one example. </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Community-based</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Sites </a:t>
            </a:r>
            <a:r>
              <a:rPr lang="en-US" dirty="0">
                <a:latin typeface="Times New Roman" panose="02020603050405020304" pitchFamily="18" charset="0"/>
                <a:cs typeface="Times New Roman" panose="02020603050405020304" pitchFamily="18" charset="0"/>
              </a:rPr>
              <a:t>like Facebook, which builds online communities based on shared interests, help marketers and advertisers promote their products directly to </a:t>
            </a:r>
            <a:r>
              <a:rPr lang="en-US" dirty="0" smtClean="0">
                <a:latin typeface="Times New Roman" panose="02020603050405020304" pitchFamily="18" charset="0"/>
                <a:cs typeface="Times New Roman" panose="02020603050405020304" pitchFamily="18" charset="0"/>
              </a:rPr>
              <a:t>consumers.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Websites </a:t>
            </a:r>
            <a:r>
              <a:rPr lang="en-US" dirty="0">
                <a:latin typeface="Times New Roman" panose="02020603050405020304" pitchFamily="18" charset="0"/>
                <a:cs typeface="Times New Roman" panose="02020603050405020304" pitchFamily="18" charset="0"/>
              </a:rPr>
              <a:t>will target ads based on users’ demographics and geographical location.</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*https://www.investopedia.com/terms/b/btoc.asp</a:t>
            </a:r>
            <a:endParaRPr lang="cs-CZ" dirty="0" smtClean="0"/>
          </a:p>
        </p:txBody>
      </p:sp>
    </p:spTree>
    <p:extLst>
      <p:ext uri="{BB962C8B-B14F-4D97-AF65-F5344CB8AC3E}">
        <p14:creationId xmlns:p14="http://schemas.microsoft.com/office/powerpoint/2010/main" val="1947973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9108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B2</a:t>
            </a:r>
            <a:r>
              <a:rPr lang="cs-CZ" sz="3600" b="1" kern="0" dirty="0" smtClean="0">
                <a:solidFill>
                  <a:srgbClr val="307871"/>
                </a:solidFill>
                <a:latin typeface="Times New Roman"/>
                <a:ea typeface="+mj-ea"/>
                <a:cs typeface="+mj-cs"/>
              </a:rPr>
              <a:t>C – </a:t>
            </a:r>
            <a:r>
              <a:rPr lang="en-GB" sz="3600" b="1" kern="0" dirty="0" smtClean="0">
                <a:solidFill>
                  <a:srgbClr val="307871"/>
                </a:solidFill>
                <a:latin typeface="Times New Roman"/>
                <a:ea typeface="+mj-ea"/>
                <a:cs typeface="+mj-cs"/>
              </a:rPr>
              <a:t>business models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0265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Fee-based</a:t>
            </a:r>
            <a:endParaRPr lang="cs-CZ" dirty="0" smtClean="0">
              <a:latin typeface="Times New Roman" panose="02020603050405020304" pitchFamily="18" charset="0"/>
              <a:cs typeface="Times New Roman" panose="02020603050405020304" pitchFamily="18" charset="0"/>
            </a:endParaRP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Direct-to-consumer </a:t>
            </a:r>
            <a:r>
              <a:rPr lang="en-US" dirty="0">
                <a:latin typeface="Times New Roman" panose="02020603050405020304" pitchFamily="18" charset="0"/>
                <a:cs typeface="Times New Roman" panose="02020603050405020304" pitchFamily="18" charset="0"/>
              </a:rPr>
              <a:t>sites like Netflix charge a fee so consumers can access their </a:t>
            </a:r>
            <a:r>
              <a:rPr lang="en-US" dirty="0" smtClean="0">
                <a:latin typeface="Times New Roman" panose="02020603050405020304" pitchFamily="18" charset="0"/>
                <a:cs typeface="Times New Roman" panose="02020603050405020304" pitchFamily="18" charset="0"/>
              </a:rPr>
              <a:t>content.</a:t>
            </a:r>
            <a:endParaRPr lang="cs-CZ" dirty="0" smtClean="0">
              <a:latin typeface="Times New Roman" panose="02020603050405020304" pitchFamily="18" charset="0"/>
              <a:cs typeface="Times New Roman" panose="02020603050405020304" pitchFamily="18" charset="0"/>
            </a:endParaRP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site may also offer free, but limited, content while charging for most of </a:t>
            </a:r>
            <a:r>
              <a:rPr lang="en-US" dirty="0" smtClean="0">
                <a:latin typeface="Times New Roman" panose="02020603050405020304" pitchFamily="18" charset="0"/>
                <a:cs typeface="Times New Roman" panose="02020603050405020304" pitchFamily="18" charset="0"/>
              </a:rPr>
              <a:t>it.</a:t>
            </a:r>
            <a:endParaRPr lang="cs-CZ" dirty="0" smtClean="0">
              <a:latin typeface="Times New Roman" panose="02020603050405020304" pitchFamily="18" charset="0"/>
              <a:cs typeface="Times New Roman" panose="02020603050405020304" pitchFamily="18" charset="0"/>
            </a:endParaRP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New York Times and other large newspapers often use a fee-based B2C business model. </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*https://www.investopedia.com/terms/b/btoc.asp</a:t>
            </a:r>
            <a:endParaRPr lang="cs-CZ" dirty="0" smtClean="0"/>
          </a:p>
        </p:txBody>
      </p:sp>
    </p:spTree>
    <p:extLst>
      <p:ext uri="{BB962C8B-B14F-4D97-AF65-F5344CB8AC3E}">
        <p14:creationId xmlns:p14="http://schemas.microsoft.com/office/powerpoint/2010/main" val="2141086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64687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Value chain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0265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value chain is a business model that describes the full range of activities needed to create a product or </a:t>
            </a:r>
            <a:r>
              <a:rPr lang="en-US" dirty="0" smtClean="0">
                <a:latin typeface="Times New Roman" panose="02020603050405020304" pitchFamily="18" charset="0"/>
                <a:cs typeface="Times New Roman" panose="02020603050405020304" pitchFamily="18" charset="0"/>
              </a:rPr>
              <a:t>service.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companies that produce goods, a value chain comprises the steps that involve bringing a product from conception to distribution, and everything in </a:t>
            </a:r>
            <a:r>
              <a:rPr lang="en-US" dirty="0" smtClean="0">
                <a:latin typeface="Times New Roman" panose="02020603050405020304" pitchFamily="18" charset="0"/>
                <a:cs typeface="Times New Roman" panose="02020603050405020304" pitchFamily="18" charset="0"/>
              </a:rPr>
              <a:t>between</a:t>
            </a:r>
            <a:r>
              <a:rPr lang="cs-CZ" dirty="0" smtClean="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such </a:t>
            </a:r>
            <a:r>
              <a:rPr lang="en-US" dirty="0">
                <a:latin typeface="Times New Roman" panose="02020603050405020304" pitchFamily="18" charset="0"/>
                <a:cs typeface="Times New Roman" panose="02020603050405020304" pitchFamily="18" charset="0"/>
              </a:rPr>
              <a:t>as procuring raw materials, manufacturing functions, and marketing activities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company conducts a value-chain analysis by evaluating the detailed procedures involved in each step of its </a:t>
            </a:r>
            <a:r>
              <a:rPr lang="en-US" dirty="0" smtClean="0">
                <a:latin typeface="Times New Roman" panose="02020603050405020304" pitchFamily="18" charset="0"/>
                <a:cs typeface="Times New Roman" panose="02020603050405020304" pitchFamily="18" charset="0"/>
              </a:rPr>
              <a:t>business.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purpose of value-chain analyses is to increase production efficiency so that a company may deliver maximum value for the least possible cost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*https://www.investopedia.com/terms/v/valuechain.asp</a:t>
            </a:r>
            <a:endParaRPr lang="cs-CZ" dirty="0" smtClean="0"/>
          </a:p>
        </p:txBody>
      </p:sp>
    </p:spTree>
    <p:extLst>
      <p:ext uri="{BB962C8B-B14F-4D97-AF65-F5344CB8AC3E}">
        <p14:creationId xmlns:p14="http://schemas.microsoft.com/office/powerpoint/2010/main" val="2064017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993949"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Components of a value chain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1639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Inbound logistics </a:t>
            </a:r>
            <a:r>
              <a:rPr lang="en-GB" dirty="0" smtClean="0">
                <a:latin typeface="Times New Roman" panose="02020603050405020304" pitchFamily="18" charset="0"/>
                <a:cs typeface="Times New Roman" panose="02020603050405020304" pitchFamily="18" charset="0"/>
              </a:rPr>
              <a:t>- functions like receiving, warehousing, and managing inventory.</a:t>
            </a:r>
          </a:p>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Operations</a:t>
            </a:r>
            <a:r>
              <a:rPr lang="en-GB" dirty="0" smtClean="0">
                <a:latin typeface="Times New Roman" panose="02020603050405020304" pitchFamily="18" charset="0"/>
                <a:cs typeface="Times New Roman" panose="02020603050405020304" pitchFamily="18" charset="0"/>
              </a:rPr>
              <a:t> - procedures for converting raw materials into finished product.</a:t>
            </a:r>
          </a:p>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Outbound logistics </a:t>
            </a:r>
            <a:r>
              <a:rPr lang="en-GB" dirty="0" smtClean="0">
                <a:latin typeface="Times New Roman" panose="02020603050405020304" pitchFamily="18" charset="0"/>
                <a:cs typeface="Times New Roman" panose="02020603050405020304" pitchFamily="18" charset="0"/>
              </a:rPr>
              <a:t>- activities to distribute a final product to a consumer.</a:t>
            </a:r>
          </a:p>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Marketing and sales </a:t>
            </a:r>
            <a:r>
              <a:rPr lang="en-GB" dirty="0" smtClean="0">
                <a:latin typeface="Times New Roman" panose="02020603050405020304" pitchFamily="18" charset="0"/>
                <a:cs typeface="Times New Roman" panose="02020603050405020304" pitchFamily="18" charset="0"/>
              </a:rPr>
              <a:t>- strategies to enhance visibility and target appropriate customers - such as advertising, promotion, and pricing.</a:t>
            </a:r>
          </a:p>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Service</a:t>
            </a:r>
            <a:r>
              <a:rPr lang="en-GB" dirty="0" smtClean="0">
                <a:latin typeface="Times New Roman" panose="02020603050405020304" pitchFamily="18" charset="0"/>
                <a:cs typeface="Times New Roman" panose="02020603050405020304" pitchFamily="18" charset="0"/>
              </a:rPr>
              <a:t> - programs to maintain products and enhance consumer experience -customer service, maintenance, repair, refund, and exchange.</a:t>
            </a:r>
          </a:p>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*https://www.investopedia.com/terms/v/valuechain.asp</a:t>
            </a:r>
            <a:endParaRPr lang="cs-CZ" dirty="0" smtClean="0"/>
          </a:p>
        </p:txBody>
      </p:sp>
    </p:spTree>
    <p:extLst>
      <p:ext uri="{BB962C8B-B14F-4D97-AF65-F5344CB8AC3E}">
        <p14:creationId xmlns:p14="http://schemas.microsoft.com/office/powerpoint/2010/main" val="3103942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39149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Value chain – support activities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326942"/>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Procurement </a:t>
            </a:r>
            <a:r>
              <a:rPr lang="en-GB" dirty="0" smtClean="0">
                <a:latin typeface="Times New Roman" panose="02020603050405020304" pitchFamily="18" charset="0"/>
                <a:cs typeface="Times New Roman" panose="02020603050405020304" pitchFamily="18" charset="0"/>
              </a:rPr>
              <a:t>- how a company obtains raw materials.</a:t>
            </a:r>
          </a:p>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Technological development </a:t>
            </a:r>
            <a:r>
              <a:rPr lang="en-GB" dirty="0" smtClean="0">
                <a:latin typeface="Times New Roman" panose="02020603050405020304" pitchFamily="18" charset="0"/>
                <a:cs typeface="Times New Roman" panose="02020603050405020304" pitchFamily="18" charset="0"/>
              </a:rPr>
              <a:t>- used at a firm's research and development (R&amp;D) stage - designing and developing manufacturing techniques; and automating processes.</a:t>
            </a:r>
          </a:p>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Human resources (HR) management </a:t>
            </a:r>
            <a:r>
              <a:rPr lang="en-GB" dirty="0" smtClean="0">
                <a:latin typeface="Times New Roman" panose="02020603050405020304" pitchFamily="18" charset="0"/>
                <a:cs typeface="Times New Roman" panose="02020603050405020304" pitchFamily="18" charset="0"/>
              </a:rPr>
              <a:t>- hiring and retaining employees who will </a:t>
            </a:r>
            <a:r>
              <a:rPr lang="en-GB" dirty="0" err="1" smtClean="0">
                <a:latin typeface="Times New Roman" panose="02020603050405020304" pitchFamily="18" charset="0"/>
                <a:cs typeface="Times New Roman" panose="02020603050405020304" pitchFamily="18" charset="0"/>
              </a:rPr>
              <a:t>fulfill</a:t>
            </a:r>
            <a:r>
              <a:rPr lang="en-GB" dirty="0" smtClean="0">
                <a:latin typeface="Times New Roman" panose="02020603050405020304" pitchFamily="18" charset="0"/>
                <a:cs typeface="Times New Roman" panose="02020603050405020304" pitchFamily="18" charset="0"/>
              </a:rPr>
              <a:t> business strategy; and help design, market, and sell the product.</a:t>
            </a:r>
          </a:p>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Infrastructure </a:t>
            </a:r>
            <a:r>
              <a:rPr lang="en-GB" dirty="0" smtClean="0">
                <a:latin typeface="Times New Roman" panose="02020603050405020304" pitchFamily="18" charset="0"/>
                <a:cs typeface="Times New Roman" panose="02020603050405020304" pitchFamily="18" charset="0"/>
              </a:rPr>
              <a:t>- company systems; and composition of its management team - planning, accounting, finance, and quality control.</a:t>
            </a:r>
          </a:p>
          <a:p>
            <a:pPr algn="just">
              <a:spcBef>
                <a:spcPts val="600"/>
              </a:spcBef>
              <a:spcAft>
                <a:spcPts val="600"/>
              </a:spcAft>
            </a:pPr>
            <a:endParaRPr lang="en-US" b="1"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en-GB" dirty="0" smtClean="0">
              <a:latin typeface="Times New Roman" panose="02020603050405020304" pitchFamily="18" charset="0"/>
              <a:cs typeface="Times New Roman" panose="02020603050405020304" pitchFamily="18" charset="0"/>
            </a:endParaRPr>
          </a:p>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*https://www.investopedia.com/terms/v/valuechain.asp</a:t>
            </a:r>
            <a:endParaRPr lang="cs-CZ" dirty="0" smtClean="0"/>
          </a:p>
        </p:txBody>
      </p:sp>
    </p:spTree>
    <p:extLst>
      <p:ext uri="{BB962C8B-B14F-4D97-AF65-F5344CB8AC3E}">
        <p14:creationId xmlns:p14="http://schemas.microsoft.com/office/powerpoint/2010/main" val="3979577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39149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Value chain – support activities</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*https://www.business-to-you.com/value-chain/</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882" y="1315022"/>
            <a:ext cx="9161253" cy="4735700"/>
          </a:xfrm>
          <a:prstGeom prst="rect">
            <a:avLst/>
          </a:prstGeom>
        </p:spPr>
      </p:pic>
    </p:spTree>
    <p:extLst>
      <p:ext uri="{BB962C8B-B14F-4D97-AF65-F5344CB8AC3E}">
        <p14:creationId xmlns:p14="http://schemas.microsoft.com/office/powerpoint/2010/main" val="3805385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532284"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Value chain </a:t>
            </a:r>
            <a:r>
              <a:rPr lang="cs-CZ" sz="3600" b="1" kern="0" dirty="0" smtClean="0">
                <a:solidFill>
                  <a:srgbClr val="307871"/>
                </a:solidFill>
                <a:latin typeface="Times New Roman"/>
                <a:ea typeface="+mj-ea"/>
                <a:cs typeface="+mj-cs"/>
              </a:rPr>
              <a:t>in e-commerce</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*https://www.researchgate.net/figure/Insurance-value-chain-and-e-commerce-opportunities_fig8_268259388</a:t>
            </a:r>
            <a:endParaRPr lang="cs-CZ" dirty="0" smtClean="0"/>
          </a:p>
        </p:txBody>
      </p:sp>
      <p:pic>
        <p:nvPicPr>
          <p:cNvPr id="6" name="Obrázek 5"/>
          <p:cNvPicPr>
            <a:picLocks noChangeAspect="1"/>
          </p:cNvPicPr>
          <p:nvPr/>
        </p:nvPicPr>
        <p:blipFill>
          <a:blip r:embed="rId3"/>
          <a:stretch>
            <a:fillRect/>
          </a:stretch>
        </p:blipFill>
        <p:spPr>
          <a:xfrm>
            <a:off x="929676" y="1176999"/>
            <a:ext cx="9335757" cy="4784819"/>
          </a:xfrm>
          <a:prstGeom prst="rect">
            <a:avLst/>
          </a:prstGeom>
        </p:spPr>
      </p:pic>
    </p:spTree>
    <p:extLst>
      <p:ext uri="{BB962C8B-B14F-4D97-AF65-F5344CB8AC3E}">
        <p14:creationId xmlns:p14="http://schemas.microsoft.com/office/powerpoint/2010/main" val="1210895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64770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Value chain</a:t>
            </a:r>
            <a:r>
              <a:rPr lang="cs-CZ" sz="3600" b="1" kern="0" dirty="0" smtClean="0">
                <a:solidFill>
                  <a:srgbClr val="307871"/>
                </a:solidFill>
                <a:latin typeface="Times New Roman"/>
                <a:ea typeface="+mj-ea"/>
                <a:cs typeface="+mj-cs"/>
              </a:rPr>
              <a:t> in e-commerce</a:t>
            </a: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0265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3"/>
              </a:rPr>
              <a:t>https://www.visiture.com/blog/22-ways-add-value-ecommerce-site</a:t>
            </a:r>
            <a:r>
              <a:rPr lang="cs-CZ" dirty="0" smtClean="0">
                <a:latin typeface="Times New Roman" panose="02020603050405020304" pitchFamily="18" charset="0"/>
                <a:cs typeface="Times New Roman" panose="02020603050405020304" pitchFamily="18" charset="0"/>
                <a:hlinkClick r:id="rId3"/>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4"/>
              </a:rPr>
              <a:t>https://tinuiti.com/blog/ecommerce/50-value-propositions-for-ecommerce-retailers</a:t>
            </a:r>
            <a:r>
              <a:rPr lang="cs-CZ" dirty="0" smtClean="0">
                <a:latin typeface="Times New Roman" panose="02020603050405020304" pitchFamily="18" charset="0"/>
                <a:cs typeface="Times New Roman" panose="02020603050405020304" pitchFamily="18" charset="0"/>
                <a:hlinkClick r:id="rId4"/>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5"/>
              </a:rPr>
              <a:t>https://www.growcode.com/blog/ecommerce-value-proposition</a:t>
            </a:r>
            <a:r>
              <a:rPr lang="cs-CZ" dirty="0" smtClean="0">
                <a:latin typeface="Times New Roman" panose="02020603050405020304" pitchFamily="18" charset="0"/>
                <a:cs typeface="Times New Roman" panose="02020603050405020304" pitchFamily="18" charset="0"/>
                <a:hlinkClick r:id="rId5"/>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6"/>
              </a:rPr>
              <a:t>https://</a:t>
            </a:r>
            <a:r>
              <a:rPr lang="cs-CZ" dirty="0" smtClean="0">
                <a:latin typeface="Times New Roman" panose="02020603050405020304" pitchFamily="18" charset="0"/>
                <a:cs typeface="Times New Roman" panose="02020603050405020304" pitchFamily="18" charset="0"/>
                <a:hlinkClick r:id="rId6"/>
              </a:rPr>
              <a:t>www.campaignlive.co.uk/article/whats-value-ecommerce/1438041</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7"/>
              </a:rPr>
              <a:t>https://</a:t>
            </a:r>
            <a:r>
              <a:rPr lang="cs-CZ" dirty="0" smtClean="0">
                <a:latin typeface="Times New Roman" panose="02020603050405020304" pitchFamily="18" charset="0"/>
                <a:cs typeface="Times New Roman" panose="02020603050405020304" pitchFamily="18" charset="0"/>
                <a:hlinkClick r:id="rId7"/>
              </a:rPr>
              <a:t>www.builderfly.com/6-profitable-e-commerce-values-for-your-startup</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8"/>
              </a:rPr>
              <a:t>https://feinternational.com/blog/value-and-sell-an-e-commerce</a:t>
            </a:r>
            <a:r>
              <a:rPr lang="cs-CZ" dirty="0" smtClean="0">
                <a:latin typeface="Times New Roman" panose="02020603050405020304" pitchFamily="18" charset="0"/>
                <a:cs typeface="Times New Roman" panose="02020603050405020304" pitchFamily="18" charset="0"/>
                <a:hlinkClick r:id="rId8"/>
              </a:rPr>
              <a:t>/</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6919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76229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0425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A supply chain is the network of all </a:t>
            </a:r>
            <a:r>
              <a:rPr lang="en-US" dirty="0" smtClean="0">
                <a:latin typeface="Times New Roman" panose="02020603050405020304" pitchFamily="18" charset="0"/>
                <a:cs typeface="Times New Roman" panose="02020603050405020304" pitchFamily="18" charset="0"/>
              </a:rPr>
              <a:t>the</a:t>
            </a:r>
            <a:endParaRPr lang="cs-CZ" dirty="0" smtClean="0">
              <a:latin typeface="Times New Roman" panose="02020603050405020304" pitchFamily="18" charset="0"/>
              <a:cs typeface="Times New Roman" panose="02020603050405020304" pitchFamily="18" charset="0"/>
            </a:endParaRP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individuals</a:t>
            </a:r>
            <a:r>
              <a:rPr lang="en-GB" dirty="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organizations;</a:t>
            </a: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resources;</a:t>
            </a: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activities;</a:t>
            </a: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and technology</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involved </a:t>
            </a:r>
            <a:r>
              <a:rPr lang="en-US" dirty="0">
                <a:latin typeface="Times New Roman" panose="02020603050405020304" pitchFamily="18" charset="0"/>
                <a:cs typeface="Times New Roman" panose="02020603050405020304" pitchFamily="18" charset="0"/>
              </a:rPr>
              <a:t>in the creation and sale of a product, from the delivery of source materials from the supplier to the manufacturer, through to its eventual delivery to the end </a:t>
            </a:r>
            <a:r>
              <a:rPr lang="en-US" dirty="0" smtClean="0">
                <a:latin typeface="Times New Roman" panose="02020603050405020304" pitchFamily="18" charset="0"/>
                <a:cs typeface="Times New Roman" panose="02020603050405020304" pitchFamily="18" charset="0"/>
              </a:rPr>
              <a:t>user.*</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supply chain segment involved with getting the finished product from the manufacturer to the consumer is known as the distribution channel.</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*https://whatis.techtarget.com/definition/supply-chain</a:t>
            </a:r>
            <a:endParaRPr lang="cs-CZ" dirty="0" smtClean="0"/>
          </a:p>
        </p:txBody>
      </p:sp>
    </p:spTree>
    <p:extLst>
      <p:ext uri="{BB962C8B-B14F-4D97-AF65-F5344CB8AC3E}">
        <p14:creationId xmlns:p14="http://schemas.microsoft.com/office/powerpoint/2010/main" val="3622005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41686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 management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0425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Supply </a:t>
            </a:r>
            <a:r>
              <a:rPr lang="en-US" dirty="0">
                <a:latin typeface="Times New Roman" panose="02020603050405020304" pitchFamily="18" charset="0"/>
                <a:cs typeface="Times New Roman" panose="02020603050405020304" pitchFamily="18" charset="0"/>
              </a:rPr>
              <a:t>chain management (SCM) is the broad range of activities required to plan, control and execute a product's flow, from acquiring raw materials and production through distribution to the final customer, in the most streamlined and cost-effective way possible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SCM </a:t>
            </a:r>
            <a:r>
              <a:rPr lang="en-US" dirty="0">
                <a:latin typeface="Times New Roman" panose="02020603050405020304" pitchFamily="18" charset="0"/>
                <a:cs typeface="Times New Roman" panose="02020603050405020304" pitchFamily="18" charset="0"/>
              </a:rPr>
              <a:t>encompasses the integrated planning and execution of processes required to optimize the flow of materials, information and financial capital in the areas that broadly include demand planning, sourcing, production, inventory management and storage, transportation </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or logistics </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return for excess or defective </a:t>
            </a:r>
            <a:r>
              <a:rPr lang="en-US" dirty="0" smtClean="0">
                <a:latin typeface="Times New Roman" panose="02020603050405020304" pitchFamily="18" charset="0"/>
                <a:cs typeface="Times New Roman" panose="02020603050405020304" pitchFamily="18" charset="0"/>
              </a:rPr>
              <a:t>products.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Both </a:t>
            </a:r>
            <a:r>
              <a:rPr lang="en-US" dirty="0">
                <a:latin typeface="Times New Roman" panose="02020603050405020304" pitchFamily="18" charset="0"/>
                <a:cs typeface="Times New Roman" panose="02020603050405020304" pitchFamily="18" charset="0"/>
              </a:rPr>
              <a:t>business strategy and specialized software are used in these endeavors to create a competitive advantage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*https://searcherp.techtarget.com/definition/supply-chain-management-SCM</a:t>
            </a:r>
            <a:endParaRPr lang="cs-CZ" dirty="0" smtClean="0"/>
          </a:p>
        </p:txBody>
      </p:sp>
    </p:spTree>
    <p:extLst>
      <p:ext uri="{BB962C8B-B14F-4D97-AF65-F5344CB8AC3E}">
        <p14:creationId xmlns:p14="http://schemas.microsoft.com/office/powerpoint/2010/main" val="800371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180271"/>
            <a:ext cx="976762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cs-CZ" b="1" dirty="0" smtClean="0">
                <a:latin typeface="Times New Roman" panose="02020603050405020304" pitchFamily="18" charset="0"/>
                <a:cs typeface="Times New Roman" panose="02020603050405020304" pitchFamily="18" charset="0"/>
              </a:rPr>
              <a:t>B2B</a:t>
            </a:r>
          </a:p>
          <a:p>
            <a:pPr>
              <a:spcAft>
                <a:spcPts val="1200"/>
              </a:spcAft>
            </a:pPr>
            <a:r>
              <a:rPr lang="cs-CZ" b="1" dirty="0" smtClean="0">
                <a:latin typeface="Times New Roman" panose="02020603050405020304" pitchFamily="18" charset="0"/>
                <a:cs typeface="Times New Roman" panose="02020603050405020304" pitchFamily="18" charset="0"/>
              </a:rPr>
              <a:t>B2C</a:t>
            </a:r>
          </a:p>
          <a:p>
            <a:pPr>
              <a:spcAft>
                <a:spcPts val="1200"/>
              </a:spcAft>
            </a:pPr>
            <a:r>
              <a:rPr lang="en-GB" b="1" dirty="0" smtClean="0">
                <a:latin typeface="Times New Roman" panose="02020603050405020304" pitchFamily="18" charset="0"/>
                <a:cs typeface="Times New Roman" panose="02020603050405020304" pitchFamily="18" charset="0"/>
              </a:rPr>
              <a:t>Value chain</a:t>
            </a:r>
          </a:p>
          <a:p>
            <a:pPr>
              <a:spcAft>
                <a:spcPts val="1200"/>
              </a:spcAft>
            </a:pPr>
            <a:r>
              <a:rPr lang="en-US" b="1" dirty="0" smtClean="0">
                <a:latin typeface="Times New Roman" panose="02020603050405020304" pitchFamily="18" charset="0"/>
                <a:cs typeface="Times New Roman" panose="02020603050405020304" pitchFamily="18" charset="0"/>
              </a:rPr>
              <a:t>Value </a:t>
            </a:r>
            <a:r>
              <a:rPr lang="en-US" b="1" dirty="0">
                <a:latin typeface="Times New Roman" panose="02020603050405020304" pitchFamily="18" charset="0"/>
                <a:cs typeface="Times New Roman" panose="02020603050405020304" pitchFamily="18" charset="0"/>
              </a:rPr>
              <a:t>of products and services in </a:t>
            </a:r>
            <a:r>
              <a:rPr lang="en-US" b="1" dirty="0" smtClean="0">
                <a:latin typeface="Times New Roman" panose="02020603050405020304" pitchFamily="18" charset="0"/>
                <a:cs typeface="Times New Roman" panose="02020603050405020304" pitchFamily="18" charset="0"/>
              </a:rPr>
              <a:t>e-business</a:t>
            </a:r>
            <a:endParaRPr lang="cs-CZ" b="1" dirty="0" smtClean="0">
              <a:latin typeface="Times New Roman" panose="02020603050405020304" pitchFamily="18" charset="0"/>
              <a:cs typeface="Times New Roman" panose="02020603050405020304" pitchFamily="18" charset="0"/>
            </a:endParaRPr>
          </a:p>
          <a:p>
            <a:pPr>
              <a:spcAft>
                <a:spcPts val="1200"/>
              </a:spcAft>
            </a:pPr>
            <a:r>
              <a:rPr lang="en-US" b="1" dirty="0" smtClean="0">
                <a:latin typeface="Times New Roman" panose="02020603050405020304" pitchFamily="18" charset="0"/>
                <a:cs typeface="Times New Roman" panose="02020603050405020304" pitchFamily="18" charset="0"/>
              </a:rPr>
              <a:t>Virtual </a:t>
            </a:r>
            <a:r>
              <a:rPr lang="en-US" b="1" dirty="0">
                <a:latin typeface="Times New Roman" panose="02020603050405020304" pitchFamily="18" charset="0"/>
                <a:cs typeface="Times New Roman" panose="02020603050405020304" pitchFamily="18" charset="0"/>
              </a:rPr>
              <a:t>value </a:t>
            </a:r>
            <a:r>
              <a:rPr lang="en-US" b="1" dirty="0" smtClean="0">
                <a:latin typeface="Times New Roman" panose="02020603050405020304" pitchFamily="18" charset="0"/>
                <a:cs typeface="Times New Roman" panose="02020603050405020304" pitchFamily="18" charset="0"/>
              </a:rPr>
              <a:t>chain</a:t>
            </a:r>
            <a:endParaRPr lang="cs-CZ" b="1" dirty="0" smtClean="0">
              <a:latin typeface="Times New Roman" panose="02020603050405020304" pitchFamily="18" charset="0"/>
              <a:cs typeface="Times New Roman" panose="02020603050405020304" pitchFamily="18" charset="0"/>
            </a:endParaRPr>
          </a:p>
          <a:p>
            <a:pPr>
              <a:spcAft>
                <a:spcPts val="1200"/>
              </a:spcAft>
            </a:pPr>
            <a:r>
              <a:rPr lang="cs-CZ" b="1" dirty="0" smtClean="0">
                <a:latin typeface="Times New Roman" panose="02020603050405020304" pitchFamily="18" charset="0"/>
                <a:cs typeface="Times New Roman" panose="02020603050405020304" pitchFamily="18" charset="0"/>
              </a:rPr>
              <a:t>Supply </a:t>
            </a:r>
            <a:r>
              <a:rPr lang="cs-CZ" b="1" dirty="0" err="1" smtClean="0">
                <a:latin typeface="Times New Roman" panose="02020603050405020304" pitchFamily="18" charset="0"/>
                <a:cs typeface="Times New Roman" panose="02020603050405020304" pitchFamily="18" charset="0"/>
              </a:rPr>
              <a:t>chain</a:t>
            </a:r>
            <a:endParaRPr lang="cs-CZ" b="1" dirty="0" smtClean="0">
              <a:latin typeface="Times New Roman" panose="02020603050405020304" pitchFamily="18" charset="0"/>
              <a:cs typeface="Times New Roman" panose="02020603050405020304" pitchFamily="18" charset="0"/>
            </a:endParaRPr>
          </a:p>
          <a:p>
            <a:pPr>
              <a:spcAft>
                <a:spcPts val="1200"/>
              </a:spcAft>
            </a:pPr>
            <a:r>
              <a:rPr lang="cs-CZ" b="1" dirty="0" smtClean="0">
                <a:latin typeface="Times New Roman" panose="02020603050405020304" pitchFamily="18" charset="0"/>
                <a:cs typeface="Times New Roman" panose="02020603050405020304" pitchFamily="18" charset="0"/>
              </a:rPr>
              <a:t>Supply </a:t>
            </a:r>
            <a:r>
              <a:rPr lang="en-GB" b="1" dirty="0" smtClean="0">
                <a:latin typeface="Times New Roman" panose="02020603050405020304" pitchFamily="18" charset="0"/>
                <a:cs typeface="Times New Roman" panose="02020603050405020304" pitchFamily="18" charset="0"/>
              </a:rPr>
              <a:t>chain management </a:t>
            </a:r>
          </a:p>
          <a:p>
            <a:pPr>
              <a:spcAft>
                <a:spcPts val="1200"/>
              </a:spcAft>
            </a:pPr>
            <a:endParaRPr lang="cs-CZ"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9204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 management – components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4738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pPr>
            <a:r>
              <a:rPr lang="en-GB" b="1" dirty="0" smtClean="0">
                <a:latin typeface="Times New Roman" panose="02020603050405020304" pitchFamily="18" charset="0"/>
                <a:cs typeface="Times New Roman" panose="02020603050405020304" pitchFamily="18" charset="0"/>
              </a:rPr>
              <a:t>Planning</a:t>
            </a:r>
          </a:p>
          <a:p>
            <a:pPr lvl="1" indent="-419100" algn="just">
              <a:spcBef>
                <a:spcPts val="0"/>
              </a:spcBef>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This is one of the most important stages. Before the beginning of the entire supply chain, it is essential to finalise the strategies and put them into place.</a:t>
            </a:r>
          </a:p>
          <a:p>
            <a:pPr lvl="1" indent="-419100" algn="just">
              <a:spcBef>
                <a:spcPts val="0"/>
              </a:spcBef>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Checking the demand for the product or service, checking the viability, costing, profit, and manpower etc., are vital.</a:t>
            </a:r>
          </a:p>
          <a:p>
            <a:pPr lvl="1" indent="-419100" algn="just">
              <a:spcBef>
                <a:spcPts val="0"/>
              </a:spcBef>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Without a proper plan or strategy in place, it will be well-nigh impossible for the business to achieve effective and long term benefits.</a:t>
            </a:r>
          </a:p>
          <a:p>
            <a:pPr lvl="1" indent="-419100" algn="just">
              <a:spcBef>
                <a:spcPts val="0"/>
              </a:spcBef>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Therefore, enough time has to be devoted to this phase.</a:t>
            </a:r>
          </a:p>
          <a:p>
            <a:pPr lvl="1" indent="-419100" algn="just">
              <a:spcBef>
                <a:spcPts val="0"/>
              </a:spcBef>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Only after the finalisation of the plans and consideration of all pros and cons, can one proceed further.</a:t>
            </a:r>
          </a:p>
          <a:p>
            <a:pPr lvl="1" indent="-419100" algn="just">
              <a:spcBef>
                <a:spcPts val="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Every </a:t>
            </a:r>
            <a:r>
              <a:rPr lang="en-US" dirty="0">
                <a:latin typeface="Times New Roman" panose="02020603050405020304" pitchFamily="18" charset="0"/>
                <a:cs typeface="Times New Roman" panose="02020603050405020304" pitchFamily="18" charset="0"/>
              </a:rPr>
              <a:t>business needs a plan or blueprint or a roadmap based on which the strategies are </a:t>
            </a:r>
            <a:r>
              <a:rPr lang="en-US" dirty="0" smtClean="0">
                <a:latin typeface="Times New Roman" panose="02020603050405020304" pitchFamily="18" charset="0"/>
                <a:cs typeface="Times New Roman" panose="02020603050405020304" pitchFamily="18" charset="0"/>
              </a:rPr>
              <a:t>made.</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Planning </a:t>
            </a:r>
            <a:r>
              <a:rPr lang="en-US" dirty="0">
                <a:latin typeface="Times New Roman" panose="02020603050405020304" pitchFamily="18" charset="0"/>
                <a:cs typeface="Times New Roman" panose="02020603050405020304" pitchFamily="18" charset="0"/>
              </a:rPr>
              <a:t>helps to identify the demand and supply trends in the market and this, in turn, helps to create a successful supply chain management system.</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622657" cy="369332"/>
          </a:xfrm>
          <a:prstGeom prst="rect">
            <a:avLst/>
          </a:prstGeom>
          <a:noFill/>
        </p:spPr>
        <p:txBody>
          <a:bodyPr wrap="square" rtlCol="0">
            <a:spAutoFit/>
          </a:bodyPr>
          <a:lstStyle/>
          <a:p>
            <a:r>
              <a:rPr lang="cs-CZ" dirty="0"/>
              <a:t>*https://www.iqualifyuk.com/library/business-management-section/the-eight-components-of-supply-chain-management/</a:t>
            </a:r>
            <a:endParaRPr lang="cs-CZ" dirty="0" smtClean="0"/>
          </a:p>
        </p:txBody>
      </p:sp>
    </p:spTree>
    <p:extLst>
      <p:ext uri="{BB962C8B-B14F-4D97-AF65-F5344CB8AC3E}">
        <p14:creationId xmlns:p14="http://schemas.microsoft.com/office/powerpoint/2010/main" val="2528950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9204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 management – components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92438"/>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GB" b="1" dirty="0" smtClean="0">
                <a:latin typeface="Times New Roman" panose="02020603050405020304" pitchFamily="18" charset="0"/>
                <a:cs typeface="Times New Roman" panose="02020603050405020304" pitchFamily="18" charset="0"/>
              </a:rPr>
              <a:t>Information</a:t>
            </a:r>
          </a:p>
          <a:p>
            <a:pPr lvl="1" indent="-419100" algn="just">
              <a:spcBef>
                <a:spcPts val="1200"/>
              </a:spcBef>
              <a:spcAft>
                <a:spcPts val="600"/>
              </a:spcAf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The world today is dominated by a continuous flow of information.</a:t>
            </a:r>
          </a:p>
          <a:p>
            <a:pPr lvl="1" indent="-419100" algn="just">
              <a:spcBef>
                <a:spcPts val="1200"/>
              </a:spcBef>
              <a:spcAft>
                <a:spcPts val="600"/>
              </a:spcAf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In order to be successful, it is essential that a business stays abreast with all the latest information about the various aspects of its production.</a:t>
            </a:r>
          </a:p>
          <a:p>
            <a:pPr lvl="1" indent="-419100" algn="just">
              <a:spcBef>
                <a:spcPts val="1200"/>
              </a:spcBef>
              <a:spcAft>
                <a:spcPts val="600"/>
              </a:spcAf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The market trends of supply and demand for a particular product can be best understood if the information is properly and timely disseminated through the many levels of the business.</a:t>
            </a:r>
          </a:p>
          <a:p>
            <a:pPr lvl="1" indent="-419100" algn="just">
              <a:spcBef>
                <a:spcPts val="1200"/>
              </a:spcBef>
              <a:spcAft>
                <a:spcPts val="600"/>
              </a:spcAft>
              <a:buFont typeface="Wingdings" panose="05000000000000000000" pitchFamily="2" charset="2"/>
              <a:buChar char="Ø"/>
            </a:pPr>
            <a:r>
              <a:rPr lang="en-GB" dirty="0" smtClean="0">
                <a:latin typeface="Times New Roman" panose="02020603050405020304" pitchFamily="18" charset="0"/>
                <a:cs typeface="Times New Roman" panose="02020603050405020304" pitchFamily="18" charset="0"/>
              </a:rPr>
              <a:t>Information is crucial in a knowledge-based world economy, and ignorance about any aspect of business may actually spell doom for the prospects of the business.</a:t>
            </a:r>
          </a:p>
        </p:txBody>
      </p:sp>
      <p:sp>
        <p:nvSpPr>
          <p:cNvPr id="2" name="TextovéPole 1"/>
          <p:cNvSpPr txBox="1"/>
          <p:nvPr/>
        </p:nvSpPr>
        <p:spPr>
          <a:xfrm>
            <a:off x="569342" y="6271404"/>
            <a:ext cx="11622657" cy="369332"/>
          </a:xfrm>
          <a:prstGeom prst="rect">
            <a:avLst/>
          </a:prstGeom>
          <a:noFill/>
        </p:spPr>
        <p:txBody>
          <a:bodyPr wrap="square" rtlCol="0">
            <a:spAutoFit/>
          </a:bodyPr>
          <a:lstStyle/>
          <a:p>
            <a:r>
              <a:rPr lang="cs-CZ" dirty="0"/>
              <a:t>*https://www.iqualifyuk.com/library/business-management-section/the-eight-components-of-supply-chain-management/</a:t>
            </a:r>
            <a:endParaRPr lang="cs-CZ" dirty="0" smtClean="0"/>
          </a:p>
        </p:txBody>
      </p:sp>
    </p:spTree>
    <p:extLst>
      <p:ext uri="{BB962C8B-B14F-4D97-AF65-F5344CB8AC3E}">
        <p14:creationId xmlns:p14="http://schemas.microsoft.com/office/powerpoint/2010/main" val="4010303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9204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 management – components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886996"/>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cs-CZ" b="1" dirty="0" smtClean="0">
                <a:latin typeface="Times New Roman" panose="02020603050405020304" pitchFamily="18" charset="0"/>
                <a:cs typeface="Times New Roman" panose="02020603050405020304" pitchFamily="18" charset="0"/>
              </a:rPr>
              <a:t>Source</a:t>
            </a:r>
            <a:endParaRPr lang="en-GB" b="1"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Suppliers </a:t>
            </a:r>
            <a:r>
              <a:rPr lang="en-US" dirty="0">
                <a:latin typeface="Times New Roman" panose="02020603050405020304" pitchFamily="18" charset="0"/>
                <a:cs typeface="Times New Roman" panose="02020603050405020304" pitchFamily="18" charset="0"/>
              </a:rPr>
              <a:t>play a very crucial role in supply chain management systems. </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Products </a:t>
            </a:r>
            <a:r>
              <a:rPr lang="en-US" dirty="0">
                <a:latin typeface="Times New Roman" panose="02020603050405020304" pitchFamily="18" charset="0"/>
                <a:cs typeface="Times New Roman" panose="02020603050405020304" pitchFamily="18" charset="0"/>
              </a:rPr>
              <a:t>and services sold to the end user are created with the help of different sets of raw </a:t>
            </a:r>
            <a:r>
              <a:rPr lang="en-US" dirty="0" smtClean="0">
                <a:latin typeface="Times New Roman" panose="02020603050405020304" pitchFamily="18" charset="0"/>
                <a:cs typeface="Times New Roman" panose="02020603050405020304" pitchFamily="18" charset="0"/>
              </a:rPr>
              <a:t>materials.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therefore necessary that suitable quality raw materials are procured at cost effective </a:t>
            </a:r>
            <a:r>
              <a:rPr lang="en-US" dirty="0" smtClean="0">
                <a:latin typeface="Times New Roman" panose="02020603050405020304" pitchFamily="18" charset="0"/>
                <a:cs typeface="Times New Roman" panose="02020603050405020304" pitchFamily="18" charset="0"/>
              </a:rPr>
              <a:t>rates.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a supplier is unable to supply on time, and within the stipulated budget, the business is bound to suffer losses and gain a negative reputation.</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crucial that a company procures good quality resources so it can create good quality products and maintain its reputation in the market. </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necessitates a strong role for suppliers in the supply chain management system.</a:t>
            </a:r>
          </a:p>
        </p:txBody>
      </p:sp>
      <p:sp>
        <p:nvSpPr>
          <p:cNvPr id="2" name="TextovéPole 1"/>
          <p:cNvSpPr txBox="1"/>
          <p:nvPr/>
        </p:nvSpPr>
        <p:spPr>
          <a:xfrm>
            <a:off x="569342" y="6271404"/>
            <a:ext cx="11622657" cy="369332"/>
          </a:xfrm>
          <a:prstGeom prst="rect">
            <a:avLst/>
          </a:prstGeom>
          <a:noFill/>
        </p:spPr>
        <p:txBody>
          <a:bodyPr wrap="square" rtlCol="0">
            <a:spAutoFit/>
          </a:bodyPr>
          <a:lstStyle/>
          <a:p>
            <a:r>
              <a:rPr lang="cs-CZ" dirty="0"/>
              <a:t>*https://www.iqualifyuk.com/library/business-management-section/the-eight-components-of-supply-chain-management/</a:t>
            </a:r>
            <a:endParaRPr lang="cs-CZ" dirty="0" smtClean="0"/>
          </a:p>
        </p:txBody>
      </p:sp>
    </p:spTree>
    <p:extLst>
      <p:ext uri="{BB962C8B-B14F-4D97-AF65-F5344CB8AC3E}">
        <p14:creationId xmlns:p14="http://schemas.microsoft.com/office/powerpoint/2010/main" val="330517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9204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 management – components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3364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Inventory</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a highly effective supply chain management system it is essential that an inventory is kept and thoroughly </a:t>
            </a:r>
            <a:r>
              <a:rPr lang="en-US" dirty="0" smtClean="0">
                <a:latin typeface="Times New Roman" panose="02020603050405020304" pitchFamily="18" charset="0"/>
                <a:cs typeface="Times New Roman" panose="02020603050405020304" pitchFamily="18" charset="0"/>
              </a:rPr>
              <a:t>maintained.</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inventory means the ready list of items, raw materials and other essentials required for the product or </a:t>
            </a:r>
            <a:r>
              <a:rPr lang="en-US" dirty="0" smtClean="0">
                <a:latin typeface="Times New Roman" panose="02020603050405020304" pitchFamily="18" charset="0"/>
                <a:cs typeface="Times New Roman" panose="02020603050405020304" pitchFamily="18" charset="0"/>
              </a:rPr>
              <a:t>service.</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list has to be regularly updated to demarcate available stock and required </a:t>
            </a:r>
            <a:r>
              <a:rPr lang="en-US" dirty="0" smtClean="0">
                <a:latin typeface="Times New Roman" panose="02020603050405020304" pitchFamily="18" charset="0"/>
                <a:cs typeface="Times New Roman" panose="02020603050405020304" pitchFamily="18" charset="0"/>
              </a:rPr>
              <a:t>stock.</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Inventory </a:t>
            </a:r>
            <a:r>
              <a:rPr lang="en-US" dirty="0">
                <a:latin typeface="Times New Roman" panose="02020603050405020304" pitchFamily="18" charset="0"/>
                <a:cs typeface="Times New Roman" panose="02020603050405020304" pitchFamily="18" charset="0"/>
              </a:rPr>
              <a:t>management is critical to the function of supply chain management, because without proper inventory management the production, as well as sale of the product, is not </a:t>
            </a:r>
            <a:r>
              <a:rPr lang="en-US" dirty="0" smtClean="0">
                <a:latin typeface="Times New Roman" panose="02020603050405020304" pitchFamily="18" charset="0"/>
                <a:cs typeface="Times New Roman" panose="02020603050405020304" pitchFamily="18" charset="0"/>
              </a:rPr>
              <a:t>possible.</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Businesses </a:t>
            </a:r>
            <a:r>
              <a:rPr lang="en-US" dirty="0">
                <a:latin typeface="Times New Roman" panose="02020603050405020304" pitchFamily="18" charset="0"/>
                <a:cs typeface="Times New Roman" panose="02020603050405020304" pitchFamily="18" charset="0"/>
              </a:rPr>
              <a:t>have now started to pay more attention to this component simply because of its impact on the supply chain.</a:t>
            </a:r>
          </a:p>
        </p:txBody>
      </p:sp>
      <p:sp>
        <p:nvSpPr>
          <p:cNvPr id="2" name="TextovéPole 1"/>
          <p:cNvSpPr txBox="1"/>
          <p:nvPr/>
        </p:nvSpPr>
        <p:spPr>
          <a:xfrm>
            <a:off x="569342" y="6271404"/>
            <a:ext cx="11622657" cy="369332"/>
          </a:xfrm>
          <a:prstGeom prst="rect">
            <a:avLst/>
          </a:prstGeom>
          <a:noFill/>
        </p:spPr>
        <p:txBody>
          <a:bodyPr wrap="square" rtlCol="0">
            <a:spAutoFit/>
          </a:bodyPr>
          <a:lstStyle/>
          <a:p>
            <a:r>
              <a:rPr lang="cs-CZ" dirty="0"/>
              <a:t>*https://www.iqualifyuk.com/library/business-management-section/the-eight-components-of-supply-chain-management/</a:t>
            </a:r>
            <a:endParaRPr lang="cs-CZ" dirty="0" smtClean="0"/>
          </a:p>
        </p:txBody>
      </p:sp>
    </p:spTree>
    <p:extLst>
      <p:ext uri="{BB962C8B-B14F-4D97-AF65-F5344CB8AC3E}">
        <p14:creationId xmlns:p14="http://schemas.microsoft.com/office/powerpoint/2010/main" val="12151692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9204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 management – components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3364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b="1" dirty="0" smtClean="0">
                <a:latin typeface="Times New Roman" panose="02020603050405020304" pitchFamily="18" charset="0"/>
                <a:cs typeface="Times New Roman" panose="02020603050405020304" pitchFamily="18" charset="0"/>
              </a:rPr>
              <a:t>Production</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Production </a:t>
            </a:r>
            <a:r>
              <a:rPr lang="en-US" dirty="0">
                <a:latin typeface="Times New Roman" panose="02020603050405020304" pitchFamily="18" charset="0"/>
                <a:cs typeface="Times New Roman" panose="02020603050405020304" pitchFamily="18" charset="0"/>
              </a:rPr>
              <a:t>is one among the most important aspects of this </a:t>
            </a:r>
            <a:r>
              <a:rPr lang="en-US" dirty="0" smtClean="0">
                <a:latin typeface="Times New Roman" panose="02020603050405020304" pitchFamily="18" charset="0"/>
                <a:cs typeface="Times New Roman" panose="02020603050405020304" pitchFamily="18" charset="0"/>
              </a:rPr>
              <a:t>system.</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only possible when all the other components of the supply chain are in tandem with each </a:t>
            </a:r>
            <a:r>
              <a:rPr lang="en-US" dirty="0" smtClean="0">
                <a:latin typeface="Times New Roman" panose="02020603050405020304" pitchFamily="18" charset="0"/>
                <a:cs typeface="Times New Roman" panose="02020603050405020304" pitchFamily="18" charset="0"/>
              </a:rPr>
              <a:t>other.</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the process of production to start it is essential that proper planning and supply of goods, as well as the inventory, are well </a:t>
            </a:r>
            <a:r>
              <a:rPr lang="en-US" dirty="0" smtClean="0">
                <a:latin typeface="Times New Roman" panose="02020603050405020304" pitchFamily="18" charset="0"/>
                <a:cs typeface="Times New Roman" panose="02020603050405020304" pitchFamily="18" charset="0"/>
              </a:rPr>
              <a:t>maintained.</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production of goods is followed by testing, packaging and the final preparation for delivery of the finished product.</a:t>
            </a:r>
          </a:p>
        </p:txBody>
      </p:sp>
      <p:sp>
        <p:nvSpPr>
          <p:cNvPr id="2" name="TextovéPole 1"/>
          <p:cNvSpPr txBox="1"/>
          <p:nvPr/>
        </p:nvSpPr>
        <p:spPr>
          <a:xfrm>
            <a:off x="569342" y="6271404"/>
            <a:ext cx="11622657" cy="369332"/>
          </a:xfrm>
          <a:prstGeom prst="rect">
            <a:avLst/>
          </a:prstGeom>
          <a:noFill/>
        </p:spPr>
        <p:txBody>
          <a:bodyPr wrap="square" rtlCol="0">
            <a:spAutoFit/>
          </a:bodyPr>
          <a:lstStyle/>
          <a:p>
            <a:r>
              <a:rPr lang="cs-CZ" dirty="0"/>
              <a:t>*https://www.iqualifyuk.com/library/business-management-section/the-eight-components-of-supply-chain-management/</a:t>
            </a:r>
            <a:endParaRPr lang="cs-CZ" dirty="0" smtClean="0"/>
          </a:p>
        </p:txBody>
      </p:sp>
    </p:spTree>
    <p:extLst>
      <p:ext uri="{BB962C8B-B14F-4D97-AF65-F5344CB8AC3E}">
        <p14:creationId xmlns:p14="http://schemas.microsoft.com/office/powerpoint/2010/main" val="3923390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9204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 management – components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3364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pPr>
            <a:r>
              <a:rPr lang="en-GB" b="1" dirty="0" smtClean="0">
                <a:latin typeface="Times New Roman" panose="02020603050405020304" pitchFamily="18" charset="0"/>
                <a:cs typeface="Times New Roman" panose="02020603050405020304" pitchFamily="18" charset="0"/>
              </a:rPr>
              <a:t>Location</a:t>
            </a:r>
          </a:p>
          <a:p>
            <a:pPr lvl="1" indent="-419100" algn="just">
              <a:spcBef>
                <a:spcPts val="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Any </a:t>
            </a:r>
            <a:r>
              <a:rPr lang="en-US" dirty="0">
                <a:latin typeface="Times New Roman" panose="02020603050405020304" pitchFamily="18" charset="0"/>
                <a:cs typeface="Times New Roman" panose="02020603050405020304" pitchFamily="18" charset="0"/>
              </a:rPr>
              <a:t>business, that wants to survive as well as flourish, needs a location which is profitable for the </a:t>
            </a:r>
            <a:r>
              <a:rPr lang="en-US" dirty="0" smtClean="0">
                <a:latin typeface="Times New Roman" panose="02020603050405020304" pitchFamily="18" charset="0"/>
                <a:cs typeface="Times New Roman" panose="02020603050405020304" pitchFamily="18" charset="0"/>
              </a:rPr>
              <a:t>business.</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Take </a:t>
            </a:r>
            <a:r>
              <a:rPr lang="en-US" dirty="0">
                <a:latin typeface="Times New Roman" panose="02020603050405020304" pitchFamily="18" charset="0"/>
                <a:cs typeface="Times New Roman" panose="02020603050405020304" pitchFamily="18" charset="0"/>
              </a:rPr>
              <a:t>for example, a carbonated drink factory is set up in an area where water supply is </a:t>
            </a:r>
            <a:r>
              <a:rPr lang="en-US" dirty="0" smtClean="0">
                <a:latin typeface="Times New Roman" panose="02020603050405020304" pitchFamily="18" charset="0"/>
                <a:cs typeface="Times New Roman" panose="02020603050405020304" pitchFamily="18" charset="0"/>
              </a:rPr>
              <a:t>scarce.</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Water </a:t>
            </a:r>
            <a:r>
              <a:rPr lang="en-US" dirty="0">
                <a:latin typeface="Times New Roman" panose="02020603050405020304" pitchFamily="18" charset="0"/>
                <a:cs typeface="Times New Roman" panose="02020603050405020304" pitchFamily="18" charset="0"/>
              </a:rPr>
              <a:t>is a basic necessity of such </a:t>
            </a:r>
            <a:r>
              <a:rPr lang="en-US" dirty="0" smtClean="0">
                <a:latin typeface="Times New Roman" panose="02020603050405020304" pitchFamily="18" charset="0"/>
                <a:cs typeface="Times New Roman" panose="02020603050405020304" pitchFamily="18" charset="0"/>
              </a:rPr>
              <a:t>business.</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lack of water could hamper the production as well as affect the goodwill of the </a:t>
            </a:r>
            <a:r>
              <a:rPr lang="en-US" dirty="0" smtClean="0">
                <a:latin typeface="Times New Roman" panose="02020603050405020304" pitchFamily="18" charset="0"/>
                <a:cs typeface="Times New Roman" panose="02020603050405020304" pitchFamily="18" charset="0"/>
              </a:rPr>
              <a:t>company.</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business cannot survive if it has to share an already scarce raw material with the </a:t>
            </a:r>
            <a:r>
              <a:rPr lang="en-US" dirty="0" smtClean="0">
                <a:latin typeface="Times New Roman" panose="02020603050405020304" pitchFamily="18" charset="0"/>
                <a:cs typeface="Times New Roman" panose="02020603050405020304" pitchFamily="18" charset="0"/>
              </a:rPr>
              <a:t>community.</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Hence</a:t>
            </a:r>
            <a:r>
              <a:rPr lang="en-US" dirty="0">
                <a:latin typeface="Times New Roman" panose="02020603050405020304" pitchFamily="18" charset="0"/>
                <a:cs typeface="Times New Roman" panose="02020603050405020304" pitchFamily="18" charset="0"/>
              </a:rPr>
              <a:t>, a suitable location, which is well connected, and very close to the source of essential resources for production is vital to a business’ </a:t>
            </a:r>
            <a:r>
              <a:rPr lang="en-US" dirty="0" smtClean="0">
                <a:latin typeface="Times New Roman" panose="02020603050405020304" pitchFamily="18" charset="0"/>
                <a:cs typeface="Times New Roman" panose="02020603050405020304" pitchFamily="18" charset="0"/>
              </a:rPr>
              <a:t>prosperity.</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requirement and availability of manpower must also be considered while setting up a business unit.</a:t>
            </a:r>
          </a:p>
        </p:txBody>
      </p:sp>
      <p:sp>
        <p:nvSpPr>
          <p:cNvPr id="2" name="TextovéPole 1"/>
          <p:cNvSpPr txBox="1"/>
          <p:nvPr/>
        </p:nvSpPr>
        <p:spPr>
          <a:xfrm>
            <a:off x="569342" y="6271404"/>
            <a:ext cx="11622657" cy="369332"/>
          </a:xfrm>
          <a:prstGeom prst="rect">
            <a:avLst/>
          </a:prstGeom>
          <a:noFill/>
        </p:spPr>
        <p:txBody>
          <a:bodyPr wrap="square" rtlCol="0">
            <a:spAutoFit/>
          </a:bodyPr>
          <a:lstStyle/>
          <a:p>
            <a:r>
              <a:rPr lang="cs-CZ" dirty="0"/>
              <a:t>*https://www.iqualifyuk.com/library/business-management-section/the-eight-components-of-supply-chain-management/</a:t>
            </a:r>
            <a:endParaRPr lang="cs-CZ" dirty="0" smtClean="0"/>
          </a:p>
        </p:txBody>
      </p:sp>
    </p:spTree>
    <p:extLst>
      <p:ext uri="{BB962C8B-B14F-4D97-AF65-F5344CB8AC3E}">
        <p14:creationId xmlns:p14="http://schemas.microsoft.com/office/powerpoint/2010/main" val="1318782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9204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 management – components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3364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pPr>
            <a:r>
              <a:rPr lang="en-GB" b="1" dirty="0" smtClean="0">
                <a:latin typeface="Times New Roman" panose="02020603050405020304" pitchFamily="18" charset="0"/>
                <a:cs typeface="Times New Roman" panose="02020603050405020304" pitchFamily="18" charset="0"/>
              </a:rPr>
              <a:t>Transportation</a:t>
            </a:r>
          </a:p>
          <a:p>
            <a:pPr lvl="1" indent="-419100" algn="just">
              <a:spcBef>
                <a:spcPts val="60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Transportation </a:t>
            </a:r>
            <a:r>
              <a:rPr lang="en-US" dirty="0">
                <a:latin typeface="Times New Roman" panose="02020603050405020304" pitchFamily="18" charset="0"/>
                <a:cs typeface="Times New Roman" panose="02020603050405020304" pitchFamily="18" charset="0"/>
              </a:rPr>
              <a:t>is vital in terms of carrying raw materials to the manufacturing unit and delivering the final product to the </a:t>
            </a:r>
            <a:r>
              <a:rPr lang="en-US" dirty="0" smtClean="0">
                <a:latin typeface="Times New Roman" panose="02020603050405020304" pitchFamily="18" charset="0"/>
                <a:cs typeface="Times New Roman" panose="02020603050405020304" pitchFamily="18" charset="0"/>
              </a:rPr>
              <a:t>market.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each stage, timely transportation of goods is mandatory to sustain a smooth business </a:t>
            </a:r>
            <a:r>
              <a:rPr lang="en-US" dirty="0" smtClean="0">
                <a:latin typeface="Times New Roman" panose="02020603050405020304" pitchFamily="18" charset="0"/>
                <a:cs typeface="Times New Roman" panose="02020603050405020304" pitchFamily="18" charset="0"/>
              </a:rPr>
              <a:t>process.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Any </a:t>
            </a:r>
            <a:r>
              <a:rPr lang="en-US" dirty="0">
                <a:latin typeface="Times New Roman" panose="02020603050405020304" pitchFamily="18" charset="0"/>
                <a:cs typeface="Times New Roman" panose="02020603050405020304" pitchFamily="18" charset="0"/>
              </a:rPr>
              <a:t>business which pays attention to this component, and takes good care of it, will benefit from the production and transportation of its goods on time.</a:t>
            </a:r>
          </a:p>
          <a:p>
            <a:pPr lvl="1" indent="-419100" algn="just">
              <a:spcBef>
                <a:spcPts val="60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essential that a company works towards a safe and secure transportation </a:t>
            </a:r>
            <a:r>
              <a:rPr lang="en-US" dirty="0" smtClean="0">
                <a:latin typeface="Times New Roman" panose="02020603050405020304" pitchFamily="18" charset="0"/>
                <a:cs typeface="Times New Roman" panose="02020603050405020304" pitchFamily="18" charset="0"/>
              </a:rPr>
              <a:t>process.</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Be </a:t>
            </a:r>
            <a:r>
              <a:rPr lang="en-US" dirty="0">
                <a:latin typeface="Times New Roman" panose="02020603050405020304" pitchFamily="18" charset="0"/>
                <a:cs typeface="Times New Roman" panose="02020603050405020304" pitchFamily="18" charset="0"/>
              </a:rPr>
              <a:t>it in-house or a third-party vendor, the transportation management system must ensure zero damage and minimal loss in </a:t>
            </a:r>
            <a:r>
              <a:rPr lang="en-US" dirty="0" smtClean="0">
                <a:latin typeface="Times New Roman" panose="02020603050405020304" pitchFamily="18" charset="0"/>
                <a:cs typeface="Times New Roman" panose="02020603050405020304" pitchFamily="18" charset="0"/>
              </a:rPr>
              <a:t>transit.</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well-managed logistics system along with flawless invoicing are the two pillars of secure transportation.</a:t>
            </a:r>
          </a:p>
        </p:txBody>
      </p:sp>
      <p:sp>
        <p:nvSpPr>
          <p:cNvPr id="2" name="TextovéPole 1"/>
          <p:cNvSpPr txBox="1"/>
          <p:nvPr/>
        </p:nvSpPr>
        <p:spPr>
          <a:xfrm>
            <a:off x="569342" y="6271404"/>
            <a:ext cx="11622657" cy="369332"/>
          </a:xfrm>
          <a:prstGeom prst="rect">
            <a:avLst/>
          </a:prstGeom>
          <a:noFill/>
        </p:spPr>
        <p:txBody>
          <a:bodyPr wrap="square" rtlCol="0">
            <a:spAutoFit/>
          </a:bodyPr>
          <a:lstStyle/>
          <a:p>
            <a:r>
              <a:rPr lang="cs-CZ" dirty="0"/>
              <a:t>*https://www.iqualifyuk.com/library/business-management-section/the-eight-components-of-supply-chain-management/</a:t>
            </a:r>
            <a:endParaRPr lang="cs-CZ" dirty="0" smtClean="0"/>
          </a:p>
        </p:txBody>
      </p:sp>
    </p:spTree>
    <p:extLst>
      <p:ext uri="{BB962C8B-B14F-4D97-AF65-F5344CB8AC3E}">
        <p14:creationId xmlns:p14="http://schemas.microsoft.com/office/powerpoint/2010/main" val="794334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9204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 management – components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3364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GB" b="1" dirty="0" smtClean="0">
                <a:latin typeface="Times New Roman" panose="02020603050405020304" pitchFamily="18" charset="0"/>
                <a:cs typeface="Times New Roman" panose="02020603050405020304" pitchFamily="18" charset="0"/>
              </a:rPr>
              <a:t>Return </a:t>
            </a:r>
            <a:r>
              <a:rPr lang="en-GB" b="1" dirty="0">
                <a:latin typeface="Times New Roman" panose="02020603050405020304" pitchFamily="18" charset="0"/>
                <a:cs typeface="Times New Roman" panose="02020603050405020304" pitchFamily="18" charset="0"/>
              </a:rPr>
              <a:t>of goods</a:t>
            </a:r>
            <a:endParaRPr lang="en-GB"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Among </a:t>
            </a:r>
            <a:r>
              <a:rPr lang="en-US" dirty="0">
                <a:latin typeface="Times New Roman" panose="02020603050405020304" pitchFamily="18" charset="0"/>
                <a:cs typeface="Times New Roman" panose="02020603050405020304" pitchFamily="18" charset="0"/>
              </a:rPr>
              <a:t>the various components that create a strong supply chain is the facility for the return of faulty/malfunctioning goods, along with a highly responsive consumer grievance redress unit.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622657" cy="369332"/>
          </a:xfrm>
          <a:prstGeom prst="rect">
            <a:avLst/>
          </a:prstGeom>
          <a:noFill/>
        </p:spPr>
        <p:txBody>
          <a:bodyPr wrap="square" rtlCol="0">
            <a:spAutoFit/>
          </a:bodyPr>
          <a:lstStyle/>
          <a:p>
            <a:r>
              <a:rPr lang="cs-CZ" dirty="0"/>
              <a:t>*https://www.iqualifyuk.com/library/business-management-section/the-eight-components-of-supply-chain-management/</a:t>
            </a:r>
            <a:endParaRPr lang="cs-CZ" dirty="0" smtClean="0"/>
          </a:p>
        </p:txBody>
      </p:sp>
    </p:spTree>
    <p:extLst>
      <p:ext uri="{BB962C8B-B14F-4D97-AF65-F5344CB8AC3E}">
        <p14:creationId xmlns:p14="http://schemas.microsoft.com/office/powerpoint/2010/main" val="19136594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92041"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Supply chain management – components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2" y="6271404"/>
            <a:ext cx="11622657" cy="369332"/>
          </a:xfrm>
          <a:prstGeom prst="rect">
            <a:avLst/>
          </a:prstGeom>
          <a:noFill/>
        </p:spPr>
        <p:txBody>
          <a:bodyPr wrap="square" rtlCol="0">
            <a:spAutoFit/>
          </a:bodyPr>
          <a:lstStyle/>
          <a:p>
            <a:r>
              <a:rPr lang="cs-CZ" dirty="0"/>
              <a:t>*https://corporatefinanceinstitute.com/resources/knowledge/strategy/supply-chain/</a:t>
            </a:r>
            <a:endParaRPr lang="cs-CZ" dirty="0" smtClean="0"/>
          </a:p>
        </p:txBody>
      </p:sp>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8224" y="1009407"/>
            <a:ext cx="7912260" cy="5254903"/>
          </a:xfrm>
          <a:prstGeom prst="rect">
            <a:avLst/>
          </a:prstGeom>
        </p:spPr>
      </p:pic>
    </p:spTree>
    <p:extLst>
      <p:ext uri="{BB962C8B-B14F-4D97-AF65-F5344CB8AC3E}">
        <p14:creationId xmlns:p14="http://schemas.microsoft.com/office/powerpoint/2010/main" val="26765563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261884"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B2B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73248"/>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Business </a:t>
            </a:r>
            <a:r>
              <a:rPr lang="en-US" dirty="0">
                <a:latin typeface="Times New Roman" panose="02020603050405020304" pitchFamily="18" charset="0"/>
                <a:cs typeface="Times New Roman" panose="02020603050405020304" pitchFamily="18" charset="0"/>
              </a:rPr>
              <a:t>to business also called B to B or B2B, is a form of transaction between businesses, such as one involving a manufacturer and wholesaler, or a wholesaler and a retailer</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Business </a:t>
            </a:r>
            <a:r>
              <a:rPr lang="en-US" dirty="0">
                <a:latin typeface="Times New Roman" panose="02020603050405020304" pitchFamily="18" charset="0"/>
                <a:cs typeface="Times New Roman" panose="02020603050405020304" pitchFamily="18" charset="0"/>
              </a:rPr>
              <a:t>to business refers to business that is conducted between companies, rather than between a company and individual </a:t>
            </a:r>
            <a:r>
              <a:rPr lang="en-US" dirty="0" smtClean="0">
                <a:latin typeface="Times New Roman" panose="02020603050405020304" pitchFamily="18" charset="0"/>
                <a:cs typeface="Times New Roman" panose="02020603050405020304" pitchFamily="18" charset="0"/>
              </a:rPr>
              <a:t>consumers.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Business </a:t>
            </a:r>
            <a:r>
              <a:rPr lang="en-US" dirty="0">
                <a:latin typeface="Times New Roman" panose="02020603050405020304" pitchFamily="18" charset="0"/>
                <a:cs typeface="Times New Roman" panose="02020603050405020304" pitchFamily="18" charset="0"/>
              </a:rPr>
              <a:t>to business stands in contrast to business to consumer (B2C) and business to government (B2G) </a:t>
            </a:r>
            <a:r>
              <a:rPr lang="en-US" dirty="0" smtClean="0">
                <a:latin typeface="Times New Roman" panose="02020603050405020304" pitchFamily="18" charset="0"/>
                <a:cs typeface="Times New Roman" panose="02020603050405020304" pitchFamily="18" charset="0"/>
              </a:rPr>
              <a:t>transactions.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B2B may include outsourcing, which occurs when a business hires a contractor with knowledge and experience in that business's industry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10584612" cy="646331"/>
          </a:xfrm>
          <a:prstGeom prst="rect">
            <a:avLst/>
          </a:prstGeom>
          <a:noFill/>
        </p:spPr>
        <p:txBody>
          <a:bodyPr wrap="square" rtlCol="0">
            <a:spAutoFit/>
          </a:bodyPr>
          <a:lstStyle/>
          <a:p>
            <a:r>
              <a:rPr lang="cs-CZ" dirty="0"/>
              <a:t>*https://</a:t>
            </a:r>
            <a:r>
              <a:rPr lang="cs-CZ" dirty="0" smtClean="0"/>
              <a:t>www.investopedia.com/terms/b/btob.asp</a:t>
            </a:r>
          </a:p>
          <a:p>
            <a:r>
              <a:rPr lang="cs-CZ" dirty="0"/>
              <a:t>**https://www.techopedia.com/definition/1423/business-to-business-b2b</a:t>
            </a:r>
            <a:endParaRPr lang="cs-CZ" dirty="0" smtClean="0"/>
          </a:p>
        </p:txBody>
      </p:sp>
    </p:spTree>
    <p:extLst>
      <p:ext uri="{BB962C8B-B14F-4D97-AF65-F5344CB8AC3E}">
        <p14:creationId xmlns:p14="http://schemas.microsoft.com/office/powerpoint/2010/main" val="427350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2696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B2B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characteristics</a:t>
            </a:r>
            <a:r>
              <a:rPr lang="cs-CZ" sz="3600" b="1" kern="0" dirty="0" smtClean="0">
                <a:solidFill>
                  <a:srgbClr val="307871"/>
                </a:solidFill>
                <a:latin typeface="Times New Roman"/>
                <a:ea typeface="+mj-ea"/>
                <a:cs typeface="+mj-cs"/>
              </a:rPr>
              <a:t>*</a:t>
            </a: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0616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Elements </a:t>
            </a:r>
            <a:r>
              <a:rPr lang="en-US" dirty="0">
                <a:latin typeface="Times New Roman" panose="02020603050405020304" pitchFamily="18" charset="0"/>
                <a:cs typeface="Times New Roman" panose="02020603050405020304" pitchFamily="18" charset="0"/>
              </a:rPr>
              <a:t>of Business-to-Business </a:t>
            </a:r>
            <a:r>
              <a:rPr lang="en-US" dirty="0" smtClean="0">
                <a:latin typeface="Times New Roman" panose="02020603050405020304" pitchFamily="18" charset="0"/>
                <a:cs typeface="Times New Roman" panose="02020603050405020304" pitchFamily="18" charset="0"/>
              </a:rPr>
              <a:t>Sales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Business-to-business sales often involve more expensive or more technologically advanced </a:t>
            </a:r>
            <a:r>
              <a:rPr lang="en-US" dirty="0" smtClean="0">
                <a:latin typeface="Times New Roman" panose="02020603050405020304" pitchFamily="18" charset="0"/>
                <a:cs typeface="Times New Roman" panose="02020603050405020304" pitchFamily="18" charset="0"/>
              </a:rPr>
              <a:t>products.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Business-to-business </a:t>
            </a:r>
            <a:r>
              <a:rPr lang="en-US" dirty="0">
                <a:latin typeface="Times New Roman" panose="02020603050405020304" pitchFamily="18" charset="0"/>
                <a:cs typeface="Times New Roman" panose="02020603050405020304" pitchFamily="18" charset="0"/>
              </a:rPr>
              <a:t>clients order more products and spend more money than retail </a:t>
            </a:r>
            <a:r>
              <a:rPr lang="en-US" dirty="0" smtClean="0">
                <a:latin typeface="Times New Roman" panose="02020603050405020304" pitchFamily="18" charset="0"/>
                <a:cs typeface="Times New Roman" panose="02020603050405020304" pitchFamily="18" charset="0"/>
              </a:rPr>
              <a:t>clients.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means that business-to-business sales have the potential to make more money than business-to-people </a:t>
            </a:r>
            <a:r>
              <a:rPr lang="en-US" dirty="0" smtClean="0">
                <a:latin typeface="Times New Roman" panose="02020603050405020304" pitchFamily="18" charset="0"/>
                <a:cs typeface="Times New Roman" panose="02020603050405020304" pitchFamily="18" charset="0"/>
              </a:rPr>
              <a:t>sales.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Business-to </a:t>
            </a:r>
            <a:r>
              <a:rPr lang="en-US" dirty="0">
                <a:latin typeface="Times New Roman" panose="02020603050405020304" pitchFamily="18" charset="0"/>
                <a:cs typeface="Times New Roman" panose="02020603050405020304" pitchFamily="18" charset="0"/>
              </a:rPr>
              <a:t>business sellers need fewer clients than retail sellers because of the amount of money a single business client can </a:t>
            </a:r>
            <a:r>
              <a:rPr lang="en-US" dirty="0" smtClean="0">
                <a:latin typeface="Times New Roman" panose="02020603050405020304" pitchFamily="18" charset="0"/>
                <a:cs typeface="Times New Roman" panose="02020603050405020304" pitchFamily="18" charset="0"/>
              </a:rPr>
              <a:t>generate.</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means that business-to-business sellers can focus more effort on each business client. </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a:t>
            </a:r>
            <a:r>
              <a:rPr lang="cs-CZ" dirty="0" smtClean="0"/>
              <a:t>smallbusiness.chron.com/advantages-businesstobusiness-vs-businesstopeople-10464.html</a:t>
            </a:r>
          </a:p>
        </p:txBody>
      </p:sp>
    </p:spTree>
    <p:extLst>
      <p:ext uri="{BB962C8B-B14F-4D97-AF65-F5344CB8AC3E}">
        <p14:creationId xmlns:p14="http://schemas.microsoft.com/office/powerpoint/2010/main" val="4168113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2696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B2B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characteristics</a:t>
            </a:r>
            <a:r>
              <a:rPr lang="cs-CZ" sz="3600" b="1" kern="0" dirty="0" smtClean="0">
                <a:solidFill>
                  <a:srgbClr val="307871"/>
                </a:solidFill>
                <a:latin typeface="Times New Roman"/>
                <a:ea typeface="+mj-ea"/>
                <a:cs typeface="+mj-cs"/>
              </a:rPr>
              <a:t>*</a:t>
            </a: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0616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Business </a:t>
            </a:r>
            <a:r>
              <a:rPr lang="en-US" dirty="0">
                <a:latin typeface="Times New Roman" panose="02020603050405020304" pitchFamily="18" charset="0"/>
                <a:cs typeface="Times New Roman" panose="02020603050405020304" pitchFamily="18" charset="0"/>
              </a:rPr>
              <a:t>Buyer Logic</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Business buyers tend to be more logical and rational about their purchases because, unlike retail clients, business clients are making decisions for a large number of </a:t>
            </a:r>
            <a:r>
              <a:rPr lang="en-US" dirty="0" smtClean="0">
                <a:latin typeface="Times New Roman" panose="02020603050405020304" pitchFamily="18" charset="0"/>
                <a:cs typeface="Times New Roman" panose="02020603050405020304" pitchFamily="18" charset="0"/>
              </a:rPr>
              <a:t>people.</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Retail </a:t>
            </a:r>
            <a:r>
              <a:rPr lang="en-US" dirty="0">
                <a:latin typeface="Times New Roman" panose="02020603050405020304" pitchFamily="18" charset="0"/>
                <a:cs typeface="Times New Roman" panose="02020603050405020304" pitchFamily="18" charset="0"/>
              </a:rPr>
              <a:t>clients are buying for their own consumer clients, business users are buying for their employees and institutions are buying for their </a:t>
            </a:r>
            <a:r>
              <a:rPr lang="en-US" dirty="0" smtClean="0">
                <a:latin typeface="Times New Roman" panose="02020603050405020304" pitchFamily="18" charset="0"/>
                <a:cs typeface="Times New Roman" panose="02020603050405020304" pitchFamily="18" charset="0"/>
              </a:rPr>
              <a:t>patrons.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rationality of business clients means that they often make purchase decisions based on predictable criteria, such as price, durability, support and familiarity with the seller. </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a:t>
            </a:r>
            <a:r>
              <a:rPr lang="cs-CZ" dirty="0" smtClean="0"/>
              <a:t>smallbusiness.chron.com/advantages-businesstobusiness-vs-businesstopeople-10464.html</a:t>
            </a:r>
          </a:p>
        </p:txBody>
      </p:sp>
    </p:spTree>
    <p:extLst>
      <p:ext uri="{BB962C8B-B14F-4D97-AF65-F5344CB8AC3E}">
        <p14:creationId xmlns:p14="http://schemas.microsoft.com/office/powerpoint/2010/main" val="1543092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2696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B2B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characteristics</a:t>
            </a:r>
            <a:r>
              <a:rPr lang="cs-CZ" sz="3600" b="1" kern="0" dirty="0" smtClean="0">
                <a:solidFill>
                  <a:srgbClr val="307871"/>
                </a:solidFill>
                <a:latin typeface="Times New Roman"/>
                <a:ea typeface="+mj-ea"/>
                <a:cs typeface="+mj-cs"/>
              </a:rPr>
              <a:t>*</a:t>
            </a: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0616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Product </a:t>
            </a:r>
            <a:r>
              <a:rPr lang="en-US" dirty="0">
                <a:latin typeface="Times New Roman" panose="02020603050405020304" pitchFamily="18" charset="0"/>
                <a:cs typeface="Times New Roman" panose="02020603050405020304" pitchFamily="18" charset="0"/>
              </a:rPr>
              <a:t>Specificity</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Sometimes business buyers require products made specifically for their </a:t>
            </a:r>
            <a:r>
              <a:rPr lang="en-US" dirty="0" smtClean="0">
                <a:latin typeface="Times New Roman" panose="02020603050405020304" pitchFamily="18" charset="0"/>
                <a:cs typeface="Times New Roman" panose="02020603050405020304" pitchFamily="18" charset="0"/>
              </a:rPr>
              <a:t>business.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more likely to happen with business users and institutional </a:t>
            </a:r>
            <a:r>
              <a:rPr lang="en-US" dirty="0" smtClean="0">
                <a:latin typeface="Times New Roman" panose="02020603050405020304" pitchFamily="18" charset="0"/>
                <a:cs typeface="Times New Roman" panose="02020603050405020304" pitchFamily="18" charset="0"/>
              </a:rPr>
              <a:t>buyers.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type of product specificity virtually guarantees a purchase and aids in long-term relationship </a:t>
            </a:r>
            <a:r>
              <a:rPr lang="en-US" dirty="0" smtClean="0">
                <a:latin typeface="Times New Roman" panose="02020603050405020304" pitchFamily="18" charset="0"/>
                <a:cs typeface="Times New Roman" panose="02020603050405020304" pitchFamily="18" charset="0"/>
              </a:rPr>
              <a:t>management.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part of the selling process, business-to-business sellers may need to demonstrate their company's ability to make products according to the business buyers' requirements.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a:t>
            </a:r>
            <a:r>
              <a:rPr lang="cs-CZ" dirty="0" smtClean="0"/>
              <a:t>smallbusiness.chron.com/advantages-businesstobusiness-vs-businesstopeople-10464.html</a:t>
            </a:r>
          </a:p>
        </p:txBody>
      </p:sp>
    </p:spTree>
    <p:extLst>
      <p:ext uri="{BB962C8B-B14F-4D97-AF65-F5344CB8AC3E}">
        <p14:creationId xmlns:p14="http://schemas.microsoft.com/office/powerpoint/2010/main" val="2397511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2696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B2B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characteristics</a:t>
            </a:r>
            <a:r>
              <a:rPr lang="cs-CZ" sz="3600" b="1" kern="0" dirty="0" smtClean="0">
                <a:solidFill>
                  <a:srgbClr val="307871"/>
                </a:solidFill>
                <a:latin typeface="Times New Roman"/>
                <a:ea typeface="+mj-ea"/>
                <a:cs typeface="+mj-cs"/>
              </a:rPr>
              <a:t>*</a:t>
            </a: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0616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Reciprocal </a:t>
            </a:r>
            <a:r>
              <a:rPr lang="en-US" dirty="0">
                <a:latin typeface="Times New Roman" panose="02020603050405020304" pitchFamily="18" charset="0"/>
                <a:cs typeface="Times New Roman" panose="02020603050405020304" pitchFamily="18" charset="0"/>
              </a:rPr>
              <a:t>Buying</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Business-to-business buyers and sellers may buy from each other, cementing long-term relationships and creating money-saving </a:t>
            </a:r>
            <a:r>
              <a:rPr lang="en-US" dirty="0" smtClean="0">
                <a:latin typeface="Times New Roman" panose="02020603050405020304" pitchFamily="18" charset="0"/>
                <a:cs typeface="Times New Roman" panose="02020603050405020304" pitchFamily="18" charset="0"/>
              </a:rPr>
              <a:t>opportunities.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situation occurs most often when both parties are buying for business use.</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a:t>
            </a:r>
            <a:r>
              <a:rPr lang="cs-CZ" dirty="0" smtClean="0"/>
              <a:t>smallbusiness.chron.com/advantages-businesstobusiness-vs-businesstopeople-10464.html</a:t>
            </a:r>
          </a:p>
        </p:txBody>
      </p:sp>
    </p:spTree>
    <p:extLst>
      <p:ext uri="{BB962C8B-B14F-4D97-AF65-F5344CB8AC3E}">
        <p14:creationId xmlns:p14="http://schemas.microsoft.com/office/powerpoint/2010/main" val="1882514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28753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B2</a:t>
            </a:r>
            <a:r>
              <a:rPr lang="cs-CZ" sz="3600" b="1" kern="0" dirty="0" smtClean="0">
                <a:solidFill>
                  <a:srgbClr val="307871"/>
                </a:solidFill>
                <a:latin typeface="Times New Roman"/>
                <a:ea typeface="+mj-ea"/>
                <a:cs typeface="+mj-cs"/>
              </a:rPr>
              <a:t>C</a:t>
            </a: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0616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Business-to-consumer </a:t>
            </a:r>
            <a:r>
              <a:rPr lang="en-US" dirty="0">
                <a:latin typeface="Times New Roman" panose="02020603050405020304" pitchFamily="18" charset="0"/>
                <a:cs typeface="Times New Roman" panose="02020603050405020304" pitchFamily="18" charset="0"/>
              </a:rPr>
              <a:t>(B2C) is an Internet and electronic commerce (e-commerce) model that denotes a financial transaction or online sale between a business and </a:t>
            </a:r>
            <a:r>
              <a:rPr lang="en-US" dirty="0" smtClean="0">
                <a:latin typeface="Times New Roman" panose="02020603050405020304" pitchFamily="18" charset="0"/>
                <a:cs typeface="Times New Roman" panose="02020603050405020304" pitchFamily="18" charset="0"/>
              </a:rPr>
              <a:t>consumer.</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B2C </a:t>
            </a:r>
            <a:r>
              <a:rPr lang="en-US" dirty="0">
                <a:latin typeface="Times New Roman" panose="02020603050405020304" pitchFamily="18" charset="0"/>
                <a:cs typeface="Times New Roman" panose="02020603050405020304" pitchFamily="18" charset="0"/>
              </a:rPr>
              <a:t>involves a service or product exchange from a business to a consumer, whereby merchants sell products to consumers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B2B2C (business-to-business-to-consumer) extends the B2B (business-to-business) model to include e-commerce for </a:t>
            </a:r>
            <a:r>
              <a:rPr lang="en-US" dirty="0" smtClean="0">
                <a:latin typeface="Times New Roman" panose="02020603050405020304" pitchFamily="18" charset="0"/>
                <a:cs typeface="Times New Roman" panose="02020603050405020304" pitchFamily="18" charset="0"/>
              </a:rPr>
              <a:t>consumers.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goal is to create a mutually beneficial relationship between suppliers of goods and services and online retailers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10584612" cy="646331"/>
          </a:xfrm>
          <a:prstGeom prst="rect">
            <a:avLst/>
          </a:prstGeom>
          <a:noFill/>
        </p:spPr>
        <p:txBody>
          <a:bodyPr wrap="square" rtlCol="0">
            <a:spAutoFit/>
          </a:bodyPr>
          <a:lstStyle/>
          <a:p>
            <a:r>
              <a:rPr lang="cs-CZ" dirty="0"/>
              <a:t>*https://</a:t>
            </a:r>
            <a:r>
              <a:rPr lang="cs-CZ" dirty="0" smtClean="0"/>
              <a:t>www.techopedia.com/definition/1424/business-to-consumer-b2c</a:t>
            </a:r>
          </a:p>
          <a:p>
            <a:r>
              <a:rPr lang="cs-CZ" dirty="0"/>
              <a:t>**https://whatis.techtarget.com/definition/B2B2C-business-to-business-to-consumer</a:t>
            </a:r>
            <a:endParaRPr lang="cs-CZ" dirty="0" smtClean="0"/>
          </a:p>
        </p:txBody>
      </p:sp>
    </p:spTree>
    <p:extLst>
      <p:ext uri="{BB962C8B-B14F-4D97-AF65-F5344CB8AC3E}">
        <p14:creationId xmlns:p14="http://schemas.microsoft.com/office/powerpoint/2010/main" val="3257789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9108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B2</a:t>
            </a:r>
            <a:r>
              <a:rPr lang="cs-CZ" sz="3600" b="1" kern="0" dirty="0" smtClean="0">
                <a:solidFill>
                  <a:srgbClr val="307871"/>
                </a:solidFill>
                <a:latin typeface="Times New Roman"/>
                <a:ea typeface="+mj-ea"/>
                <a:cs typeface="+mj-cs"/>
              </a:rPr>
              <a:t>C – </a:t>
            </a:r>
            <a:r>
              <a:rPr lang="en-GB" sz="3600" b="1" kern="0" dirty="0" smtClean="0">
                <a:solidFill>
                  <a:srgbClr val="307871"/>
                </a:solidFill>
                <a:latin typeface="Times New Roman"/>
                <a:ea typeface="+mj-ea"/>
                <a:cs typeface="+mj-cs"/>
              </a:rPr>
              <a:t>business models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06160"/>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Direct sellers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the most common model, in which people buy goods from online </a:t>
            </a:r>
            <a:r>
              <a:rPr lang="en-US" dirty="0" smtClean="0">
                <a:latin typeface="Times New Roman" panose="02020603050405020304" pitchFamily="18" charset="0"/>
                <a:cs typeface="Times New Roman" panose="02020603050405020304" pitchFamily="18" charset="0"/>
              </a:rPr>
              <a:t>retailers.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may include manufacturers or small businesses, or simply online versions of department stores that sell products from different manufacturers. </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Online intermediaries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liaisons or go-betweens who don’t actually own products or services that put buyers and sellers </a:t>
            </a:r>
            <a:r>
              <a:rPr lang="en-US" dirty="0" smtClean="0">
                <a:latin typeface="Times New Roman" panose="02020603050405020304" pitchFamily="18" charset="0"/>
                <a:cs typeface="Times New Roman" panose="02020603050405020304" pitchFamily="18" charset="0"/>
              </a:rPr>
              <a:t>together.</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Sites </a:t>
            </a:r>
            <a:r>
              <a:rPr lang="en-US" dirty="0">
                <a:latin typeface="Times New Roman" panose="02020603050405020304" pitchFamily="18" charset="0"/>
                <a:cs typeface="Times New Roman" panose="02020603050405020304" pitchFamily="18" charset="0"/>
              </a:rPr>
              <a:t>like Expedia, </a:t>
            </a:r>
            <a:r>
              <a:rPr lang="en-US" dirty="0" err="1">
                <a:latin typeface="Times New Roman" panose="02020603050405020304" pitchFamily="18" charset="0"/>
                <a:cs typeface="Times New Roman" panose="02020603050405020304" pitchFamily="18" charset="0"/>
              </a:rPr>
              <a:t>Trivago</a:t>
            </a:r>
            <a:r>
              <a:rPr lang="en-US" dirty="0">
                <a:latin typeface="Times New Roman" panose="02020603050405020304" pitchFamily="18" charset="0"/>
                <a:cs typeface="Times New Roman" panose="02020603050405020304" pitchFamily="18" charset="0"/>
              </a:rPr>
              <a:t>, and Etsy fall into this category.</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*https://www.investopedia.com/terms/b/btoc.asp</a:t>
            </a:r>
            <a:endParaRPr lang="cs-CZ" dirty="0" smtClean="0"/>
          </a:p>
        </p:txBody>
      </p:sp>
    </p:spTree>
    <p:extLst>
      <p:ext uri="{BB962C8B-B14F-4D97-AF65-F5344CB8AC3E}">
        <p14:creationId xmlns:p14="http://schemas.microsoft.com/office/powerpoint/2010/main" val="109715008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1105</TotalTime>
  <Words>2316</Words>
  <Application>Microsoft Office PowerPoint</Application>
  <PresentationFormat>Širokoúhlá obrazovka</PresentationFormat>
  <Paragraphs>192</Paragraphs>
  <Slides>29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29</vt:i4>
      </vt:variant>
    </vt:vector>
  </HeadingPairs>
  <TitlesOfParts>
    <vt:vector size="35" baseType="lpstr">
      <vt:lpstr>Arial</vt:lpstr>
      <vt:lpstr>Calibri</vt:lpstr>
      <vt:lpstr>Calibri Light</vt:lpstr>
      <vt:lpstr>Times New Roman</vt:lpstr>
      <vt:lpstr>Wingdings</vt:lpstr>
      <vt:lpstr>Motiv Office</vt:lpstr>
      <vt:lpstr>E-business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223</cp:revision>
  <dcterms:created xsi:type="dcterms:W3CDTF">2016-11-25T20:36:16Z</dcterms:created>
  <dcterms:modified xsi:type="dcterms:W3CDTF">2019-10-31T20:25:39Z</dcterms:modified>
</cp:coreProperties>
</file>