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84"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300" r:id="rId20"/>
    <p:sldId id="299" r:id="rId21"/>
    <p:sldId id="301" r:id="rId22"/>
    <p:sldId id="302" r:id="rId23"/>
    <p:sldId id="303" r:id="rId24"/>
    <p:sldId id="304" r:id="rId25"/>
    <p:sldId id="305" r:id="rId26"/>
    <p:sldId id="306" r:id="rId27"/>
    <p:sldId id="307" r:id="rId28"/>
    <p:sldId id="308" r:id="rId29"/>
    <p:sldId id="283"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31.10.2019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31.10.2019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a:solidFill>
                  <a:schemeClr val="bg1"/>
                </a:solidFill>
                <a:latin typeface="Times New Roman" panose="02020603050405020304" pitchFamily="18" charset="0"/>
                <a:cs typeface="Times New Roman" panose="02020603050405020304" pitchFamily="18" charset="0"/>
              </a:rPr>
              <a:t>E-business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6105" y="3652502"/>
            <a:ext cx="5469147" cy="1056117"/>
          </a:xfrm>
          <a:prstGeom prst="rect">
            <a:avLst/>
          </a:prstGeom>
        </p:spPr>
        <p:txBody>
          <a:bodyPr>
            <a:normAutofit/>
          </a:bodyPr>
          <a:lstStyle/>
          <a:p>
            <a:pPr marL="0" indent="0" algn="ctr">
              <a:buNone/>
            </a:pPr>
            <a:r>
              <a:rPr lang="cs-CZ" dirty="0" smtClean="0">
                <a:solidFill>
                  <a:schemeClr val="bg1"/>
                </a:solidFill>
                <a:latin typeface="Times New Roman" panose="02020603050405020304" pitchFamily="18" charset="0"/>
                <a:cs typeface="Times New Roman" panose="02020603050405020304" pitchFamily="18" charset="0"/>
              </a:rPr>
              <a:t>E-business </a:t>
            </a:r>
            <a:r>
              <a:rPr lang="cs-CZ" dirty="0" err="1" smtClean="0">
                <a:solidFill>
                  <a:schemeClr val="bg1"/>
                </a:solidFill>
                <a:latin typeface="Times New Roman" panose="02020603050405020304" pitchFamily="18" charset="0"/>
                <a:cs typeface="Times New Roman" panose="02020603050405020304" pitchFamily="18" charset="0"/>
              </a:rPr>
              <a:t>system</a:t>
            </a:r>
            <a:r>
              <a:rPr lang="cs-CZ" dirty="0" smtClean="0">
                <a:solidFill>
                  <a:schemeClr val="bg1"/>
                </a:solidFill>
                <a:latin typeface="Times New Roman" panose="02020603050405020304" pitchFamily="18" charset="0"/>
                <a:cs typeface="Times New Roman" panose="02020603050405020304" pitchFamily="18" charset="0"/>
              </a:rPr>
              <a:t> - 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962845" y="4965171"/>
            <a:ext cx="3000183"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a:solidFill>
                  <a:srgbClr val="307871"/>
                </a:solidFill>
                <a:latin typeface="Times New Roman" panose="02020603050405020304" pitchFamily="18" charset="0"/>
                <a:cs typeface="Times New Roman" panose="02020603050405020304" pitchFamily="18" charset="0"/>
              </a:rPr>
              <a:t>E-business</a:t>
            </a:r>
            <a:endParaRPr lang="en-GB" altLang="cs-CZ" sz="24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7935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important components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569343" y="6271404"/>
            <a:ext cx="10584612" cy="369332"/>
          </a:xfrm>
          <a:prstGeom prst="rect">
            <a:avLst/>
          </a:prstGeom>
          <a:noFill/>
        </p:spPr>
        <p:txBody>
          <a:bodyPr wrap="square" rtlCol="0">
            <a:spAutoFit/>
          </a:bodyPr>
          <a:lstStyle/>
          <a:p>
            <a:r>
              <a:rPr lang="cs-CZ" dirty="0"/>
              <a:t>*https://netonomy.net/2013/10/16/most-important-components-ecommerce-stores-ignored/</a:t>
            </a:r>
            <a:endParaRPr lang="cs-CZ" dirty="0" smtClean="0"/>
          </a:p>
        </p:txBody>
      </p:sp>
      <p:sp>
        <p:nvSpPr>
          <p:cNvPr id="6" name="Zástupný symbol pro obsah 2"/>
          <p:cNvSpPr txBox="1">
            <a:spLocks/>
          </p:cNvSpPr>
          <p:nvPr/>
        </p:nvSpPr>
        <p:spPr>
          <a:xfrm>
            <a:off x="641581" y="90999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Ecommerce </a:t>
            </a:r>
            <a:r>
              <a:rPr lang="en-US" b="1" dirty="0">
                <a:latin typeface="Times New Roman" panose="02020603050405020304" pitchFamily="18" charset="0"/>
                <a:cs typeface="Times New Roman" panose="02020603050405020304" pitchFamily="18" charset="0"/>
              </a:rPr>
              <a:t>catalogue and product </a:t>
            </a:r>
            <a:r>
              <a:rPr lang="en-US" b="1" dirty="0" smtClean="0">
                <a:latin typeface="Times New Roman" panose="02020603050405020304" pitchFamily="18" charset="0"/>
                <a:cs typeface="Times New Roman" panose="02020603050405020304" pitchFamily="18" charset="0"/>
              </a:rPr>
              <a:t>display*</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sure you don’t over-design your store – your products are the most important items. Make them shine.</a:t>
            </a:r>
          </a:p>
          <a:p>
            <a:pPr algn="just">
              <a:spcBef>
                <a:spcPts val="600"/>
              </a:spcBef>
              <a:spcAft>
                <a:spcPts val="600"/>
              </a:spcAft>
            </a:pPr>
            <a:r>
              <a:rPr lang="en-US" b="1" dirty="0" smtClean="0">
                <a:latin typeface="Times New Roman" panose="02020603050405020304" pitchFamily="18" charset="0"/>
                <a:cs typeface="Times New Roman" panose="02020603050405020304" pitchFamily="18" charset="0"/>
              </a:rPr>
              <a:t>analyze </a:t>
            </a:r>
            <a:r>
              <a:rPr lang="en-US" b="1" dirty="0">
                <a:latin typeface="Times New Roman" panose="02020603050405020304" pitchFamily="18" charset="0"/>
                <a:cs typeface="Times New Roman" panose="02020603050405020304" pitchFamily="18" charset="0"/>
              </a:rPr>
              <a:t>and predict: </a:t>
            </a:r>
            <a:r>
              <a:rPr lang="en-US" dirty="0">
                <a:latin typeface="Times New Roman" panose="02020603050405020304" pitchFamily="18" charset="0"/>
                <a:cs typeface="Times New Roman" panose="02020603050405020304" pitchFamily="18" charset="0"/>
              </a:rPr>
              <a:t>predictive analytics is the practice of analyzing users behavior and predicting what would they rather buy at any given time. Read more about it here.</a:t>
            </a:r>
          </a:p>
          <a:p>
            <a:pPr algn="just">
              <a:spcBef>
                <a:spcPts val="600"/>
              </a:spcBef>
              <a:spcAft>
                <a:spcPts val="600"/>
              </a:spcAft>
            </a:pPr>
            <a:r>
              <a:rPr lang="en-US" b="1" dirty="0" smtClean="0">
                <a:latin typeface="Times New Roman" panose="02020603050405020304" pitchFamily="18" charset="0"/>
                <a:cs typeface="Times New Roman" panose="02020603050405020304" pitchFamily="18" charset="0"/>
              </a:rPr>
              <a:t>Search</a:t>
            </a:r>
            <a:r>
              <a:rPr lang="en-US" b="1" dirty="0">
                <a:latin typeface="Times New Roman" panose="02020603050405020304" pitchFamily="18" charset="0"/>
                <a:cs typeface="Times New Roman" panose="02020603050405020304" pitchFamily="18" charset="0"/>
              </a:rPr>
              <a:t>, search and let’s not forget search: </a:t>
            </a:r>
            <a:r>
              <a:rPr lang="en-US" dirty="0">
                <a:latin typeface="Times New Roman" panose="02020603050405020304" pitchFamily="18" charset="0"/>
                <a:cs typeface="Times New Roman" panose="02020603050405020304" pitchFamily="18" charset="0"/>
              </a:rPr>
              <a:t>most of your customers will be using a search engine to navigate to your </a:t>
            </a:r>
            <a:r>
              <a:rPr lang="en-US" dirty="0" smtClean="0">
                <a:latin typeface="Times New Roman" panose="02020603050405020304" pitchFamily="18" charset="0"/>
                <a:cs typeface="Times New Roman" panose="02020603050405020304" pitchFamily="18" charset="0"/>
              </a:rPr>
              <a:t>store</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sure your store is optimized. Once there, when in doubt, they will want to search for </a:t>
            </a:r>
            <a:r>
              <a:rPr lang="en-US" dirty="0" smtClean="0">
                <a:latin typeface="Times New Roman" panose="02020603050405020304" pitchFamily="18" charset="0"/>
                <a:cs typeface="Times New Roman" panose="02020603050405020304" pitchFamily="18" charset="0"/>
              </a:rPr>
              <a:t>products</a:t>
            </a:r>
            <a:r>
              <a:rPr lang="en-US" dirty="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Make sure your site search works;</a:t>
            </a:r>
          </a:p>
          <a:p>
            <a:pPr lvl="1" algn="just">
              <a:spcBef>
                <a:spcPts val="0"/>
              </a:spcBef>
              <a:spcAft>
                <a:spcPts val="600"/>
              </a:spcAft>
            </a:pPr>
            <a:r>
              <a:rPr lang="cs-CZ" dirty="0" smtClean="0">
                <a:latin typeface="Times New Roman" panose="02020603050405020304" pitchFamily="18" charset="0"/>
                <a:cs typeface="Times New Roman" panose="02020603050405020304" pitchFamily="18" charset="0"/>
              </a:rPr>
              <a:t>W</a:t>
            </a:r>
            <a:r>
              <a:rPr lang="en-US" dirty="0" smtClean="0">
                <a:latin typeface="Times New Roman" panose="02020603050405020304" pitchFamily="18" charset="0"/>
                <a:cs typeface="Times New Roman" panose="02020603050405020304" pitchFamily="18" charset="0"/>
              </a:rPr>
              <a:t>hen </a:t>
            </a:r>
            <a:r>
              <a:rPr lang="en-US" dirty="0">
                <a:latin typeface="Times New Roman" panose="02020603050405020304" pitchFamily="18" charset="0"/>
                <a:cs typeface="Times New Roman" panose="02020603050405020304" pitchFamily="18" charset="0"/>
              </a:rPr>
              <a:t>their order was shipped they will want to search for its </a:t>
            </a:r>
            <a:r>
              <a:rPr lang="en-US" dirty="0" smtClean="0">
                <a:latin typeface="Times New Roman" panose="02020603050405020304" pitchFamily="18" charset="0"/>
                <a:cs typeface="Times New Roman" panose="02020603050405020304" pitchFamily="18" charset="0"/>
              </a:rPr>
              <a:t>location </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how </a:t>
            </a:r>
            <a:r>
              <a:rPr lang="en-US" dirty="0">
                <a:latin typeface="Times New Roman" panose="02020603050405020304" pitchFamily="18" charset="0"/>
                <a:cs typeface="Times New Roman" panose="02020603050405020304" pitchFamily="18" charset="0"/>
              </a:rPr>
              <a:t>them.</a:t>
            </a:r>
          </a:p>
          <a:p>
            <a:pPr algn="just">
              <a:spcBef>
                <a:spcPts val="1200"/>
              </a:spcBef>
              <a:spcAft>
                <a:spcPts val="600"/>
              </a:spcAft>
            </a:pP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5845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7935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important components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569343" y="6271404"/>
            <a:ext cx="10584612" cy="369332"/>
          </a:xfrm>
          <a:prstGeom prst="rect">
            <a:avLst/>
          </a:prstGeom>
          <a:noFill/>
        </p:spPr>
        <p:txBody>
          <a:bodyPr wrap="square" rtlCol="0">
            <a:spAutoFit/>
          </a:bodyPr>
          <a:lstStyle/>
          <a:p>
            <a:r>
              <a:rPr lang="cs-CZ" dirty="0"/>
              <a:t>*https://netonomy.net/2013/10/16/most-important-components-ecommerce-stores-ignored/</a:t>
            </a:r>
            <a:endParaRPr lang="cs-CZ" dirty="0" smtClean="0"/>
          </a:p>
        </p:txBody>
      </p:sp>
      <p:sp>
        <p:nvSpPr>
          <p:cNvPr id="6" name="Zástupný symbol pro obsah 2"/>
          <p:cNvSpPr txBox="1">
            <a:spLocks/>
          </p:cNvSpPr>
          <p:nvPr/>
        </p:nvSpPr>
        <p:spPr>
          <a:xfrm>
            <a:off x="641581" y="90999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Marketing </a:t>
            </a:r>
            <a:r>
              <a:rPr lang="en-US" b="1" dirty="0">
                <a:latin typeface="Times New Roman" panose="02020603050405020304" pitchFamily="18" charset="0"/>
                <a:cs typeface="Times New Roman" panose="02020603050405020304" pitchFamily="18" charset="0"/>
              </a:rPr>
              <a:t>and loyalty programs*</a:t>
            </a:r>
            <a:endParaRPr lang="en-US" b="1"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Rewarding purchases</a:t>
            </a:r>
            <a:endParaRPr lang="cs-CZ" dirty="0" smtClean="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a:latin typeface="Times New Roman" panose="02020603050405020304" pitchFamily="18" charset="0"/>
                <a:cs typeface="Times New Roman" panose="02020603050405020304" pitchFamily="18" charset="0"/>
              </a:rPr>
              <a:t>R</a:t>
            </a:r>
            <a:r>
              <a:rPr lang="en-US" dirty="0" smtClean="0">
                <a:latin typeface="Times New Roman" panose="02020603050405020304" pitchFamily="18" charset="0"/>
                <a:cs typeface="Times New Roman" panose="02020603050405020304" pitchFamily="18" charset="0"/>
              </a:rPr>
              <a:t>eward </a:t>
            </a:r>
            <a:r>
              <a:rPr lang="en-US" dirty="0">
                <a:latin typeface="Times New Roman" panose="02020603050405020304" pitchFamily="18" charset="0"/>
                <a:cs typeface="Times New Roman" panose="02020603050405020304" pitchFamily="18" charset="0"/>
              </a:rPr>
              <a:t>your users with points they can spend on your store. It’s really effective in keeping your customers tied to your brand, as well as making them feel great about </a:t>
            </a:r>
            <a:r>
              <a:rPr lang="en-US" dirty="0" smtClean="0">
                <a:latin typeface="Times New Roman" panose="02020603050405020304" pitchFamily="18" charset="0"/>
                <a:cs typeface="Times New Roman" panose="02020603050405020304" pitchFamily="18" charset="0"/>
              </a:rPr>
              <a:t>it</a:t>
            </a:r>
            <a:r>
              <a:rPr lang="en-US" dirty="0">
                <a:latin typeface="Times New Roman" panose="02020603050405020304" pitchFamily="18" charset="0"/>
                <a:cs typeface="Times New Roman" panose="02020603050405020304" pitchFamily="18" charset="0"/>
              </a:rPr>
              <a:t>;</a:t>
            </a: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Social shopping</a:t>
            </a: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your customer feel like a king when he can give out discounts and freebies to its peers and </a:t>
            </a:r>
            <a:r>
              <a:rPr lang="en-US" dirty="0" smtClean="0">
                <a:latin typeface="Times New Roman" panose="02020603050405020304" pitchFamily="18" charset="0"/>
                <a:cs typeface="Times New Roman" panose="02020603050405020304" pitchFamily="18" charset="0"/>
              </a:rPr>
              <a:t>friends;</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a:latin typeface="Times New Roman" panose="02020603050405020304" pitchFamily="18" charset="0"/>
                <a:cs typeface="Times New Roman" panose="02020603050405020304" pitchFamily="18" charset="0"/>
              </a:rPr>
              <a:t>R</a:t>
            </a:r>
            <a:r>
              <a:rPr lang="en-US" dirty="0" smtClean="0">
                <a:latin typeface="Times New Roman" panose="02020603050405020304" pitchFamily="18" charset="0"/>
                <a:cs typeface="Times New Roman" panose="02020603050405020304" pitchFamily="18" charset="0"/>
              </a:rPr>
              <a:t>eward </a:t>
            </a:r>
            <a:r>
              <a:rPr lang="en-US" dirty="0">
                <a:latin typeface="Times New Roman" panose="02020603050405020304" pitchFamily="18" charset="0"/>
                <a:cs typeface="Times New Roman" panose="02020603050405020304" pitchFamily="18" charset="0"/>
              </a:rPr>
              <a:t>social </a:t>
            </a:r>
            <a:r>
              <a:rPr lang="en-US" dirty="0" smtClean="0">
                <a:latin typeface="Times New Roman" panose="02020603050405020304" pitchFamily="18" charset="0"/>
                <a:cs typeface="Times New Roman" panose="02020603050405020304" pitchFamily="18" charset="0"/>
              </a:rPr>
              <a:t>media</a:t>
            </a: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Most </a:t>
            </a:r>
            <a:r>
              <a:rPr lang="en-US" dirty="0">
                <a:latin typeface="Times New Roman" panose="02020603050405020304" pitchFamily="18" charset="0"/>
                <a:cs typeface="Times New Roman" panose="02020603050405020304" pitchFamily="18" charset="0"/>
              </a:rPr>
              <a:t>online users have some kind of influence in their micro community of friends. Encourage them to take part in your story, share your products and reward them with freebies, discounts and … well …sometimes “Thank you” is </a:t>
            </a:r>
            <a:r>
              <a:rPr lang="en-US" dirty="0" smtClean="0">
                <a:latin typeface="Times New Roman" panose="02020603050405020304" pitchFamily="18" charset="0"/>
                <a:cs typeface="Times New Roman" panose="02020603050405020304" pitchFamily="18" charset="0"/>
              </a:rPr>
              <a:t>enough.</a:t>
            </a:r>
          </a:p>
        </p:txBody>
      </p:sp>
    </p:spTree>
    <p:extLst>
      <p:ext uri="{BB962C8B-B14F-4D97-AF65-F5344CB8AC3E}">
        <p14:creationId xmlns:p14="http://schemas.microsoft.com/office/powerpoint/2010/main" val="3952963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814686"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a:t>
            </a:r>
            <a:r>
              <a:rPr lang="cs-CZ" sz="3600" b="1" kern="0" dirty="0" smtClean="0">
                <a:solidFill>
                  <a:srgbClr val="307871"/>
                </a:solidFill>
                <a:latin typeface="Times New Roman"/>
                <a:ea typeface="+mj-ea"/>
                <a:cs typeface="+mj-cs"/>
              </a:rPr>
              <a:t>e-commerce</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641581" y="1048018"/>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structural model describes an e-commerce system as a set of functionally connected </a:t>
            </a:r>
            <a:r>
              <a:rPr lang="en-US" dirty="0" smtClean="0">
                <a:latin typeface="Times New Roman" panose="02020603050405020304" pitchFamily="18" charset="0"/>
                <a:cs typeface="Times New Roman" panose="02020603050405020304" pitchFamily="18" charset="0"/>
              </a:rPr>
              <a:t>components. </a:t>
            </a:r>
            <a:r>
              <a:rPr lang="en-US" dirty="0">
                <a:latin typeface="Times New Roman" panose="02020603050405020304" pitchFamily="18" charset="0"/>
                <a:cs typeface="Times New Roman" panose="02020603050405020304" pitchFamily="18" charset="0"/>
              </a:rPr>
              <a:t>The main basic components of e-commerce systems are:</a:t>
            </a: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customers </a:t>
            </a:r>
            <a:r>
              <a:rPr lang="en-US" dirty="0">
                <a:latin typeface="Times New Roman" panose="02020603050405020304" pitchFamily="18" charset="0"/>
                <a:cs typeface="Times New Roman" panose="02020603050405020304" pitchFamily="18" charset="0"/>
              </a:rPr>
              <a:t>and generally business </a:t>
            </a:r>
            <a:r>
              <a:rPr lang="en-US" dirty="0" smtClean="0">
                <a:latin typeface="Times New Roman" panose="02020603050405020304" pitchFamily="18" charset="0"/>
                <a:cs typeface="Times New Roman" panose="02020603050405020304" pitchFamily="18" charset="0"/>
              </a:rPr>
              <a:t>environment;</a:t>
            </a:r>
            <a:endParaRPr lang="en-US" dirty="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the Internet;</a:t>
            </a:r>
            <a:endParaRPr lang="en-US" dirty="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web </a:t>
            </a:r>
            <a:r>
              <a:rPr lang="en-US" dirty="0" smtClean="0">
                <a:latin typeface="Times New Roman" panose="02020603050405020304" pitchFamily="18" charset="0"/>
                <a:cs typeface="Times New Roman" panose="02020603050405020304" pitchFamily="18" charset="0"/>
              </a:rPr>
              <a:t>server;</a:t>
            </a:r>
            <a:endParaRPr lang="en-US" dirty="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LAN </a:t>
            </a:r>
            <a:r>
              <a:rPr lang="en-US" dirty="0">
                <a:latin typeface="Times New Roman" panose="02020603050405020304" pitchFamily="18" charset="0"/>
                <a:cs typeface="Times New Roman" panose="02020603050405020304" pitchFamily="18" charset="0"/>
              </a:rPr>
              <a:t>(Local Area Network</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CRM </a:t>
            </a:r>
            <a:r>
              <a:rPr lang="en-US" dirty="0">
                <a:latin typeface="Times New Roman" panose="02020603050405020304" pitchFamily="18" charset="0"/>
                <a:cs typeface="Times New Roman" panose="02020603050405020304" pitchFamily="18" charset="0"/>
              </a:rPr>
              <a:t>(Customer Relationship Management) </a:t>
            </a:r>
            <a:r>
              <a:rPr lang="en-US" dirty="0" smtClean="0">
                <a:latin typeface="Times New Roman" panose="02020603050405020304" pitchFamily="18" charset="0"/>
                <a:cs typeface="Times New Roman" panose="02020603050405020304" pitchFamily="18" charset="0"/>
              </a:rPr>
              <a:t>ERP </a:t>
            </a:r>
            <a:r>
              <a:rPr lang="en-US" dirty="0">
                <a:latin typeface="Times New Roman" panose="02020603050405020304" pitchFamily="18" charset="0"/>
                <a:cs typeface="Times New Roman" panose="02020603050405020304" pitchFamily="18" charset="0"/>
              </a:rPr>
              <a:t>(Enterprise Resource Planning</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payment system;</a:t>
            </a:r>
            <a:endParaRPr lang="en-US" dirty="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delivery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goods;</a:t>
            </a:r>
            <a:endParaRPr lang="en-US" dirty="0">
              <a:latin typeface="Times New Roman" panose="02020603050405020304" pitchFamily="18" charset="0"/>
              <a:cs typeface="Times New Roman" panose="02020603050405020304" pitchFamily="18" charset="0"/>
            </a:endParaRPr>
          </a:p>
          <a:p>
            <a:pPr lvl="1" algn="just">
              <a:spcBef>
                <a:spcPts val="0"/>
              </a:spcBef>
              <a:spcAft>
                <a:spcPts val="600"/>
              </a:spcAft>
            </a:pPr>
            <a:r>
              <a:rPr lang="cs-CZ" dirty="0" smtClean="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fter</a:t>
            </a:r>
            <a:r>
              <a:rPr lang="en-US" dirty="0" smtClean="0">
                <a:latin typeface="Times New Roman" panose="02020603050405020304" pitchFamily="18" charset="0"/>
                <a:cs typeface="Times New Roman" panose="02020603050405020304" pitchFamily="18" charset="0"/>
              </a:rPr>
              <a:t>-delivery </a:t>
            </a:r>
            <a:r>
              <a:rPr lang="en-US" dirty="0">
                <a:latin typeface="Times New Roman" panose="02020603050405020304" pitchFamily="18" charset="0"/>
                <a:cs typeface="Times New Roman" panose="02020603050405020304" pitchFamily="18" charset="0"/>
              </a:rPr>
              <a:t>(after-sales) </a:t>
            </a:r>
            <a:r>
              <a:rPr lang="en-US" dirty="0" smtClean="0">
                <a:latin typeface="Times New Roman" panose="02020603050405020304" pitchFamily="18" charset="0"/>
                <a:cs typeface="Times New Roman" panose="02020603050405020304" pitchFamily="18" charset="0"/>
              </a:rPr>
              <a:t>services;</a:t>
            </a:r>
            <a:endParaRPr lang="en-US" dirty="0">
              <a:latin typeface="Times New Roman" panose="02020603050405020304" pitchFamily="18" charset="0"/>
              <a:cs typeface="Times New Roman" panose="02020603050405020304" pitchFamily="18" charset="0"/>
            </a:endParaRPr>
          </a:p>
          <a:p>
            <a:pPr lvl="1" algn="just">
              <a:spcBef>
                <a:spcPts val="0"/>
              </a:spcBef>
              <a:spcAft>
                <a:spcPts val="600"/>
              </a:spcAft>
            </a:pPr>
            <a:r>
              <a:rPr lang="en-US" dirty="0" smtClean="0">
                <a:latin typeface="Times New Roman" panose="02020603050405020304" pitchFamily="18" charset="0"/>
                <a:cs typeface="Times New Roman" panose="02020603050405020304" pitchFamily="18" charset="0"/>
              </a:rPr>
              <a:t>information </a:t>
            </a:r>
            <a:r>
              <a:rPr lang="en-US" dirty="0">
                <a:latin typeface="Times New Roman" panose="02020603050405020304" pitchFamily="18" charset="0"/>
                <a:cs typeface="Times New Roman" panose="02020603050405020304" pitchFamily="18" charset="0"/>
              </a:rPr>
              <a:t>systems (CRM/ERP) of cooperating suppliers</a:t>
            </a:r>
            <a:r>
              <a:rPr lang="en-US"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68155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814686"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a:t>
            </a:r>
            <a:r>
              <a:rPr lang="cs-CZ" sz="3600" b="1" kern="0" dirty="0" smtClean="0">
                <a:solidFill>
                  <a:srgbClr val="307871"/>
                </a:solidFill>
                <a:latin typeface="Times New Roman"/>
                <a:ea typeface="+mj-ea"/>
                <a:cs typeface="+mj-cs"/>
              </a:rPr>
              <a:t>e-commerce</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pic>
        <p:nvPicPr>
          <p:cNvPr id="2" name="Obrázek 1"/>
          <p:cNvPicPr>
            <a:picLocks noChangeAspect="1"/>
          </p:cNvPicPr>
          <p:nvPr/>
        </p:nvPicPr>
        <p:blipFill>
          <a:blip r:embed="rId3"/>
          <a:stretch>
            <a:fillRect/>
          </a:stretch>
        </p:blipFill>
        <p:spPr>
          <a:xfrm>
            <a:off x="172538" y="957652"/>
            <a:ext cx="5426006" cy="5330574"/>
          </a:xfrm>
          <a:prstGeom prst="rect">
            <a:avLst/>
          </a:prstGeom>
        </p:spPr>
      </p:pic>
      <p:pic>
        <p:nvPicPr>
          <p:cNvPr id="3" name="Obráze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98543" y="1975914"/>
            <a:ext cx="6401367" cy="3294821"/>
          </a:xfrm>
          <a:prstGeom prst="rect">
            <a:avLst/>
          </a:prstGeom>
        </p:spPr>
      </p:pic>
    </p:spTree>
    <p:extLst>
      <p:ext uri="{BB962C8B-B14F-4D97-AF65-F5344CB8AC3E}">
        <p14:creationId xmlns:p14="http://schemas.microsoft.com/office/powerpoint/2010/main" val="2014049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45518"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a:t>
            </a:r>
            <a:r>
              <a:rPr lang="cs-CZ" sz="3600" b="1" kern="0" dirty="0" smtClean="0">
                <a:solidFill>
                  <a:srgbClr val="307871"/>
                </a:solidFill>
                <a:latin typeface="Times New Roman"/>
                <a:ea typeface="+mj-ea"/>
                <a:cs typeface="+mj-cs"/>
              </a:rPr>
              <a:t>e-commerce*</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927254"/>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a:pPr>
            <a:r>
              <a:rPr lang="en-US" dirty="0">
                <a:latin typeface="Times New Roman" panose="02020603050405020304" pitchFamily="18" charset="0"/>
                <a:cs typeface="Times New Roman" panose="02020603050405020304" pitchFamily="18" charset="0"/>
              </a:rPr>
              <a:t>Sitting at her computer, a customer tries to order a book online. Her Web browser communicates back-and-forth over the Internet with a Web server that manages the store's website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indent="-514350" algn="just">
              <a:spcBef>
                <a:spcPts val="300"/>
              </a:spcBef>
              <a:spcAft>
                <a:spcPts val="600"/>
              </a:spcAft>
              <a:buFont typeface="+mj-lt"/>
              <a:buAutoNum type="arabicParenR"/>
            </a:pPr>
            <a:r>
              <a:rPr lang="en-US" dirty="0">
                <a:latin typeface="Times New Roman" panose="02020603050405020304" pitchFamily="18" charset="0"/>
                <a:cs typeface="Times New Roman" panose="02020603050405020304" pitchFamily="18" charset="0"/>
              </a:rPr>
              <a:t>The Web server sends her order to the order manager. This is a central computer that sees orders through every stage of processing from submission to dispatch</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indent="-514350" algn="just">
              <a:spcBef>
                <a:spcPts val="300"/>
              </a:spcBef>
              <a:spcAft>
                <a:spcPts val="600"/>
              </a:spcAft>
              <a:buFont typeface="+mj-lt"/>
              <a:buAutoNum type="arabicParenR"/>
            </a:pPr>
            <a:r>
              <a:rPr lang="en-US" dirty="0">
                <a:latin typeface="Times New Roman" panose="02020603050405020304" pitchFamily="18" charset="0"/>
                <a:cs typeface="Times New Roman" panose="02020603050405020304" pitchFamily="18" charset="0"/>
              </a:rPr>
              <a:t>The order manager queries a database to find out whether what the customer wants is actually in stock</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indent="-514350" algn="just">
              <a:spcBef>
                <a:spcPts val="300"/>
              </a:spcBef>
              <a:spcAft>
                <a:spcPts val="600"/>
              </a:spcAft>
              <a:buFont typeface="+mj-lt"/>
              <a:buAutoNum type="arabicParenR"/>
            </a:pPr>
            <a:r>
              <a:rPr lang="en-US" dirty="0">
                <a:latin typeface="Times New Roman" panose="02020603050405020304" pitchFamily="18" charset="0"/>
                <a:cs typeface="Times New Roman" panose="02020603050405020304" pitchFamily="18" charset="0"/>
              </a:rPr>
              <a:t>If the item is not in stock, the stock database system can order new supplies from the wholesalers or manufacturers. This might involve communicating with order systems at the manufacturer's HQ to find out estimated supply times while the customer is still sitting at her computer (in other words, in "real time").</a:t>
            </a:r>
            <a:endParaRPr lang="en-US"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*https://www.explainthatstuff.com/ecommerce.html</a:t>
            </a:r>
            <a:endParaRPr lang="cs-CZ" dirty="0" smtClean="0"/>
          </a:p>
        </p:txBody>
      </p:sp>
    </p:spTree>
    <p:extLst>
      <p:ext uri="{BB962C8B-B14F-4D97-AF65-F5344CB8AC3E}">
        <p14:creationId xmlns:p14="http://schemas.microsoft.com/office/powerpoint/2010/main" val="313653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45518"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a:t>
            </a:r>
            <a:r>
              <a:rPr lang="cs-CZ" sz="3600" b="1" kern="0" dirty="0" smtClean="0">
                <a:solidFill>
                  <a:srgbClr val="307871"/>
                </a:solidFill>
                <a:latin typeface="Times New Roman"/>
                <a:ea typeface="+mj-ea"/>
                <a:cs typeface="+mj-cs"/>
              </a:rPr>
              <a:t>e-commerce*</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5"/>
            </a:pPr>
            <a:r>
              <a:rPr lang="en-US" dirty="0">
                <a:latin typeface="Times New Roman" panose="02020603050405020304" pitchFamily="18" charset="0"/>
                <a:cs typeface="Times New Roman" panose="02020603050405020304" pitchFamily="18" charset="0"/>
              </a:rPr>
              <a:t>The stock database confirms whether the item is in stock or suggests an estimated delivery date when supplies will be received from the manufacturer.</a:t>
            </a:r>
          </a:p>
          <a:p>
            <a:pPr marL="514350" indent="-514350" algn="just">
              <a:spcBef>
                <a:spcPts val="300"/>
              </a:spcBef>
              <a:spcAft>
                <a:spcPts val="600"/>
              </a:spcAft>
              <a:buFont typeface="+mj-lt"/>
              <a:buAutoNum type="arabicParenR" startAt="5"/>
            </a:pPr>
            <a:r>
              <a:rPr lang="en-US" dirty="0">
                <a:latin typeface="Times New Roman" panose="02020603050405020304" pitchFamily="18" charset="0"/>
                <a:cs typeface="Times New Roman" panose="02020603050405020304" pitchFamily="18" charset="0"/>
              </a:rPr>
              <a:t>Assuming the item is in stock, the order manager continues to process it. Next it communicates with a merchant system (run by a credit-card processing firm or linked to a bank) to take payment using the customer's credit or debit card number.</a:t>
            </a:r>
          </a:p>
          <a:p>
            <a:pPr marL="514350" indent="-514350" algn="just">
              <a:spcBef>
                <a:spcPts val="300"/>
              </a:spcBef>
              <a:spcAft>
                <a:spcPts val="600"/>
              </a:spcAft>
              <a:buFont typeface="+mj-lt"/>
              <a:buAutoNum type="arabicParenR" startAt="5"/>
            </a:pPr>
            <a:r>
              <a:rPr lang="en-US" dirty="0">
                <a:latin typeface="Times New Roman" panose="02020603050405020304" pitchFamily="18" charset="0"/>
                <a:cs typeface="Times New Roman" panose="02020603050405020304" pitchFamily="18" charset="0"/>
              </a:rPr>
              <a:t>The merchant system might make extra checks with the customer's own bank computer.</a:t>
            </a:r>
          </a:p>
          <a:p>
            <a:pPr marL="514350" indent="-514350" algn="just">
              <a:spcBef>
                <a:spcPts val="300"/>
              </a:spcBef>
              <a:spcAft>
                <a:spcPts val="600"/>
              </a:spcAft>
              <a:buFont typeface="+mj-lt"/>
              <a:buAutoNum type="arabicParenR" startAt="5"/>
            </a:pPr>
            <a:r>
              <a:rPr lang="en-US" dirty="0">
                <a:latin typeface="Times New Roman" panose="02020603050405020304" pitchFamily="18" charset="0"/>
                <a:cs typeface="Times New Roman" panose="02020603050405020304" pitchFamily="18" charset="0"/>
              </a:rPr>
              <a:t>The bank computer confirms whether the customer has enough funds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*https://www.explainthatstuff.com/ecommerce.html</a:t>
            </a:r>
            <a:endParaRPr lang="cs-CZ" dirty="0" smtClean="0"/>
          </a:p>
        </p:txBody>
      </p:sp>
    </p:spTree>
    <p:extLst>
      <p:ext uri="{BB962C8B-B14F-4D97-AF65-F5344CB8AC3E}">
        <p14:creationId xmlns:p14="http://schemas.microsoft.com/office/powerpoint/2010/main" val="4014742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45518"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a:t>
            </a:r>
            <a:r>
              <a:rPr lang="cs-CZ" sz="3600" b="1" kern="0" dirty="0" smtClean="0">
                <a:solidFill>
                  <a:srgbClr val="307871"/>
                </a:solidFill>
                <a:latin typeface="Times New Roman"/>
                <a:ea typeface="+mj-ea"/>
                <a:cs typeface="+mj-cs"/>
              </a:rPr>
              <a:t>e-commerce*</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r>
              <a:rPr lang="en-US" dirty="0">
                <a:latin typeface="Times New Roman" panose="02020603050405020304" pitchFamily="18" charset="0"/>
                <a:cs typeface="Times New Roman" panose="02020603050405020304" pitchFamily="18" charset="0"/>
              </a:rPr>
              <a:t>The merchant system authorizes the transaction to go ahead, though funds will not be completely transferred until several days later.</a:t>
            </a:r>
          </a:p>
          <a:p>
            <a:pPr marL="514350" indent="-514350" algn="just">
              <a:spcBef>
                <a:spcPts val="300"/>
              </a:spcBef>
              <a:spcAft>
                <a:spcPts val="600"/>
              </a:spcAft>
              <a:buFont typeface="+mj-lt"/>
              <a:buAutoNum type="arabicParenR" startAt="9"/>
            </a:pPr>
            <a:r>
              <a:rPr lang="en-US" dirty="0">
                <a:latin typeface="Times New Roman" panose="02020603050405020304" pitchFamily="18" charset="0"/>
                <a:cs typeface="Times New Roman" panose="02020603050405020304" pitchFamily="18" charset="0"/>
              </a:rPr>
              <a:t>The order manager confirms that the transaction has been successfully processed and notifies the Web server.</a:t>
            </a:r>
          </a:p>
          <a:p>
            <a:pPr marL="514350" indent="-514350" algn="just">
              <a:spcBef>
                <a:spcPts val="300"/>
              </a:spcBef>
              <a:spcAft>
                <a:spcPts val="600"/>
              </a:spcAft>
              <a:buFont typeface="+mj-lt"/>
              <a:buAutoNum type="arabicParenR" startAt="9"/>
            </a:pPr>
            <a:r>
              <a:rPr lang="en-US" dirty="0">
                <a:latin typeface="Times New Roman" panose="02020603050405020304" pitchFamily="18" charset="0"/>
                <a:cs typeface="Times New Roman" panose="02020603050405020304" pitchFamily="18" charset="0"/>
              </a:rPr>
              <a:t>The Web server shows the customer a Web page confirming that her order has been processed and the transaction is complete.</a:t>
            </a:r>
          </a:p>
          <a:p>
            <a:pPr marL="514350" indent="-514350" algn="just">
              <a:spcBef>
                <a:spcPts val="300"/>
              </a:spcBef>
              <a:spcAft>
                <a:spcPts val="600"/>
              </a:spcAft>
              <a:buFont typeface="+mj-lt"/>
              <a:buAutoNum type="arabicParenR" startAt="9"/>
            </a:pPr>
            <a:r>
              <a:rPr lang="en-US" dirty="0">
                <a:latin typeface="Times New Roman" panose="02020603050405020304" pitchFamily="18" charset="0"/>
                <a:cs typeface="Times New Roman" panose="02020603050405020304" pitchFamily="18" charset="0"/>
              </a:rPr>
              <a:t>The order manager sends a request to the warehouse to dispatch the goods to the customer</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514350" indent="-514350" algn="just">
              <a:spcBef>
                <a:spcPts val="300"/>
              </a:spcBef>
              <a:spcAft>
                <a:spcPts val="600"/>
              </a:spcAft>
              <a:buFont typeface="+mj-lt"/>
              <a:buAutoNum type="arabicParenR" startAt="9"/>
            </a:pPr>
            <a:r>
              <a:rPr lang="en-US" dirty="0">
                <a:latin typeface="Times New Roman" panose="02020603050405020304" pitchFamily="18" charset="0"/>
                <a:cs typeface="Times New Roman" panose="02020603050405020304" pitchFamily="18" charset="0"/>
              </a:rPr>
              <a:t>A truck from a dispatch firm collects the goods from the warehouse and delivers them.</a:t>
            </a:r>
            <a:endParaRPr lang="cs-CZ"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*https://www.explainthatstuff.com/ecommerce.html</a:t>
            </a:r>
            <a:endParaRPr lang="cs-CZ" dirty="0" smtClean="0"/>
          </a:p>
        </p:txBody>
      </p:sp>
    </p:spTree>
    <p:extLst>
      <p:ext uri="{BB962C8B-B14F-4D97-AF65-F5344CB8AC3E}">
        <p14:creationId xmlns:p14="http://schemas.microsoft.com/office/powerpoint/2010/main" val="1184992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45518"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a:t>
            </a:r>
            <a:r>
              <a:rPr lang="cs-CZ" sz="3600" b="1" kern="0" dirty="0" smtClean="0">
                <a:solidFill>
                  <a:srgbClr val="307871"/>
                </a:solidFill>
                <a:latin typeface="Times New Roman"/>
                <a:ea typeface="+mj-ea"/>
                <a:cs typeface="+mj-cs"/>
              </a:rPr>
              <a:t>e-commerce*</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927253"/>
            <a:ext cx="997078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14"/>
            </a:pPr>
            <a:r>
              <a:rPr lang="en-US" dirty="0" smtClean="0">
                <a:latin typeface="Times New Roman" panose="02020603050405020304" pitchFamily="18" charset="0"/>
                <a:cs typeface="Times New Roman" panose="02020603050405020304" pitchFamily="18" charset="0"/>
              </a:rPr>
              <a:t>Once </a:t>
            </a:r>
            <a:r>
              <a:rPr lang="en-US" dirty="0">
                <a:latin typeface="Times New Roman" panose="02020603050405020304" pitchFamily="18" charset="0"/>
                <a:cs typeface="Times New Roman" panose="02020603050405020304" pitchFamily="18" charset="0"/>
              </a:rPr>
              <a:t>the goods have been dispatched, the warehouse computer e-mails the customer to confirm that her goods are on their way.</a:t>
            </a:r>
          </a:p>
          <a:p>
            <a:pPr marL="514350" indent="-514350" algn="just">
              <a:spcBef>
                <a:spcPts val="300"/>
              </a:spcBef>
              <a:spcAft>
                <a:spcPts val="600"/>
              </a:spcAft>
              <a:buFont typeface="+mj-lt"/>
              <a:buAutoNum type="arabicParenR" startAt="14"/>
            </a:pPr>
            <a:r>
              <a:rPr lang="en-US" dirty="0">
                <a:latin typeface="Times New Roman" panose="02020603050405020304" pitchFamily="18" charset="0"/>
                <a:cs typeface="Times New Roman" panose="02020603050405020304" pitchFamily="18" charset="0"/>
              </a:rPr>
              <a:t>The goods are delivered to the customer.</a:t>
            </a:r>
          </a:p>
        </p:txBody>
      </p:sp>
      <p:sp>
        <p:nvSpPr>
          <p:cNvPr id="6" name="TextovéPole 5"/>
          <p:cNvSpPr txBox="1"/>
          <p:nvPr/>
        </p:nvSpPr>
        <p:spPr>
          <a:xfrm>
            <a:off x="0" y="6261062"/>
            <a:ext cx="11809562" cy="615553"/>
          </a:xfrm>
          <a:prstGeom prst="rect">
            <a:avLst/>
          </a:prstGeom>
          <a:noFill/>
        </p:spPr>
        <p:txBody>
          <a:bodyPr wrap="square" rtlCol="0">
            <a:spAutoFit/>
          </a:bodyPr>
          <a:lstStyle/>
          <a:p>
            <a:r>
              <a:rPr lang="cs-CZ" dirty="0"/>
              <a:t>*https://</a:t>
            </a:r>
            <a:r>
              <a:rPr lang="cs-CZ" dirty="0" smtClean="0"/>
              <a:t>www.explainthatstuff.com/ecommerce.html</a:t>
            </a:r>
          </a:p>
          <a:p>
            <a:r>
              <a:rPr lang="cs-CZ" sz="1600" dirty="0"/>
              <a:t>**https://www.ibm.com/support/knowledgecenter/en/SSZLC2_7.0.0/com.ibm.commerce.user.business.doc/concepts/cosoflowext.htm</a:t>
            </a:r>
            <a:endParaRPr lang="cs-CZ" sz="1600"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5525" y="2215453"/>
            <a:ext cx="6424788" cy="4045609"/>
          </a:xfrm>
          <a:prstGeom prst="rect">
            <a:avLst/>
          </a:prstGeom>
        </p:spPr>
      </p:pic>
    </p:spTree>
    <p:extLst>
      <p:ext uri="{BB962C8B-B14F-4D97-AF65-F5344CB8AC3E}">
        <p14:creationId xmlns:p14="http://schemas.microsoft.com/office/powerpoint/2010/main" val="2000473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15097"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E-commerce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typical functions</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*https://www.engitel.com/en/products/spingo-commerce/typical-functions-of-ecommerce-system.html</a:t>
            </a:r>
            <a:endParaRPr lang="cs-CZ" dirty="0" smtClean="0"/>
          </a:p>
        </p:txBody>
      </p:sp>
      <p:sp>
        <p:nvSpPr>
          <p:cNvPr id="7" name="Zástupný symbol pro obsah 2"/>
          <p:cNvSpPr txBox="1">
            <a:spLocks/>
          </p:cNvSpPr>
          <p:nvPr/>
        </p:nvSpPr>
        <p:spPr>
          <a:xfrm>
            <a:off x="641581" y="1048018"/>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the typical functions of an e-commerce system available both on back office and front office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Registration;</a:t>
            </a:r>
            <a:endParaRPr lang="en-US"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Basket;</a:t>
            </a:r>
            <a:endParaRPr lang="en-US"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Payment;</a:t>
            </a:r>
            <a:endParaRPr lang="en-US"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Product management;</a:t>
            </a:r>
            <a:endParaRPr lang="en-US"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Orders management;</a:t>
            </a:r>
            <a:endParaRPr lang="en-US"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VAT </a:t>
            </a:r>
            <a:r>
              <a:rPr lang="en-US" dirty="0">
                <a:latin typeface="Times New Roman" panose="02020603050405020304" pitchFamily="18" charset="0"/>
                <a:cs typeface="Times New Roman" panose="02020603050405020304" pitchFamily="18" charset="0"/>
              </a:rPr>
              <a:t>and shipping </a:t>
            </a:r>
            <a:r>
              <a:rPr lang="en-US" dirty="0" smtClean="0">
                <a:latin typeface="Times New Roman" panose="02020603050405020304" pitchFamily="18" charset="0"/>
                <a:cs typeface="Times New Roman" panose="02020603050405020304" pitchFamily="18" charset="0"/>
              </a:rPr>
              <a:t>costs.</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793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15097"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E-commerce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typical functions</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*https://www.engitel.com/en/products/spingo-commerce/typical-functions-of-ecommerce-system.html</a:t>
            </a:r>
            <a:endParaRPr lang="cs-CZ" dirty="0" smtClean="0"/>
          </a:p>
        </p:txBody>
      </p:sp>
      <p:sp>
        <p:nvSpPr>
          <p:cNvPr id="7" name="Zástupný symbol pro obsah 2"/>
          <p:cNvSpPr txBox="1">
            <a:spLocks/>
          </p:cNvSpPr>
          <p:nvPr/>
        </p:nvSpPr>
        <p:spPr>
          <a:xfrm>
            <a:off x="641581" y="1048018"/>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Registration</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 order to make a purchase, users must register with the site, providing all the information needed for shipping and billing.</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data will be stored on a database and will be available from the back office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6700" indent="-266700" algn="just">
              <a:spcBef>
                <a:spcPts val="600"/>
              </a:spcBef>
              <a:spcAft>
                <a:spcPts val="600"/>
              </a:spcAft>
            </a:pPr>
            <a:r>
              <a:rPr lang="cs-CZ" dirty="0" smtClean="0">
                <a:latin typeface="Times New Roman" panose="02020603050405020304" pitchFamily="18" charset="0"/>
                <a:cs typeface="Times New Roman" panose="02020603050405020304" pitchFamily="18" charset="0"/>
              </a:rPr>
              <a:t>Basket</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basket is a tool that, like a shopping basket, allows users to select the products they want and then go to the checkout for payment.</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Managing the basket means:</a:t>
            </a:r>
          </a:p>
          <a:p>
            <a:pPr marL="1077913" lvl="2" indent="-163513" algn="just">
              <a:spcBef>
                <a:spcPts val="3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summarising</a:t>
            </a:r>
            <a:r>
              <a:rPr lang="en-US" sz="2100" dirty="0">
                <a:latin typeface="Times New Roman" panose="02020603050405020304" pitchFamily="18" charset="0"/>
                <a:cs typeface="Times New Roman" panose="02020603050405020304" pitchFamily="18" charset="0"/>
              </a:rPr>
              <a:t> user requests within the possibilities offered by the </a:t>
            </a:r>
            <a:r>
              <a:rPr lang="en-US" sz="2100" dirty="0" smtClean="0">
                <a:latin typeface="Times New Roman" panose="02020603050405020304" pitchFamily="18" charset="0"/>
                <a:cs typeface="Times New Roman" panose="02020603050405020304" pitchFamily="18" charset="0"/>
              </a:rPr>
              <a:t>catalogue;</a:t>
            </a:r>
            <a:endParaRPr lang="en-US" sz="2100" dirty="0">
              <a:latin typeface="Times New Roman" panose="02020603050405020304" pitchFamily="18" charset="0"/>
              <a:cs typeface="Times New Roman" panose="02020603050405020304" pitchFamily="18" charset="0"/>
            </a:endParaRPr>
          </a:p>
          <a:p>
            <a:pPr marL="1077913" lvl="2" indent="-163513" algn="just">
              <a:spcBef>
                <a:spcPts val="300"/>
              </a:spcBef>
              <a:spcAft>
                <a:spcPts val="600"/>
              </a:spcAft>
              <a:buFont typeface="Wingdings" panose="05000000000000000000" pitchFamily="2" charset="2"/>
              <a:buChar char="v"/>
            </a:pPr>
            <a:r>
              <a:rPr lang="en-US" sz="2100" dirty="0">
                <a:latin typeface="Times New Roman" panose="02020603050405020304" pitchFamily="18" charset="0"/>
                <a:cs typeface="Times New Roman" panose="02020603050405020304" pitchFamily="18" charset="0"/>
              </a:rPr>
              <a:t>    checking the basket and possibly cancel/modify the items placed in </a:t>
            </a:r>
            <a:r>
              <a:rPr lang="en-US" sz="2100" dirty="0" smtClean="0">
                <a:latin typeface="Times New Roman" panose="02020603050405020304" pitchFamily="18" charset="0"/>
                <a:cs typeface="Times New Roman" panose="02020603050405020304" pitchFamily="18" charset="0"/>
              </a:rPr>
              <a:t>it;</a:t>
            </a:r>
            <a:endParaRPr lang="en-US" sz="2100" dirty="0">
              <a:latin typeface="Times New Roman" panose="02020603050405020304" pitchFamily="18" charset="0"/>
              <a:cs typeface="Times New Roman" panose="02020603050405020304" pitchFamily="18" charset="0"/>
            </a:endParaRPr>
          </a:p>
          <a:p>
            <a:pPr marL="1077913" lvl="2" indent="-163513" algn="just">
              <a:spcBef>
                <a:spcPts val="300"/>
              </a:spcBef>
              <a:spcAft>
                <a:spcPts val="600"/>
              </a:spcAft>
              <a:buFont typeface="Wingdings" panose="05000000000000000000" pitchFamily="2" charset="2"/>
              <a:buChar char="v"/>
            </a:pPr>
            <a:r>
              <a:rPr lang="en-US" sz="2100" dirty="0">
                <a:latin typeface="Times New Roman" panose="02020603050405020304" pitchFamily="18" charset="0"/>
                <a:cs typeface="Times New Roman" panose="02020603050405020304" pitchFamily="18" charset="0"/>
              </a:rPr>
              <a:t>    starting the payment process for the selected </a:t>
            </a:r>
            <a:r>
              <a:rPr lang="en-US" sz="2100" dirty="0" smtClean="0">
                <a:latin typeface="Times New Roman" panose="02020603050405020304" pitchFamily="18" charset="0"/>
                <a:cs typeface="Times New Roman" panose="02020603050405020304" pitchFamily="18" charset="0"/>
              </a:rPr>
              <a:t>products.</a:t>
            </a:r>
            <a:endParaRPr lang="en-US" sz="2100" dirty="0">
              <a:latin typeface="Times New Roman" panose="02020603050405020304" pitchFamily="18" charset="0"/>
              <a:cs typeface="Times New Roman" panose="02020603050405020304" pitchFamily="18" charset="0"/>
            </a:endParaRPr>
          </a:p>
          <a:p>
            <a:pPr marL="266700" indent="-266700" algn="just">
              <a:spcBef>
                <a:spcPts val="1200"/>
              </a:spcBef>
              <a:spcAft>
                <a:spcPts val="600"/>
              </a:spcAft>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0848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922140"/>
            <a:ext cx="97676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en-US" b="1" dirty="0">
                <a:latin typeface="Times New Roman" panose="02020603050405020304" pitchFamily="18" charset="0"/>
                <a:cs typeface="Times New Roman" panose="02020603050405020304" pitchFamily="18" charset="0"/>
              </a:rPr>
              <a:t>E-business system </a:t>
            </a:r>
            <a:r>
              <a:rPr lang="en-US" b="1" dirty="0" smtClean="0">
                <a:latin typeface="Times New Roman" panose="02020603050405020304" pitchFamily="18" charset="0"/>
                <a:cs typeface="Times New Roman" panose="02020603050405020304" pitchFamily="18" charset="0"/>
              </a:rPr>
              <a:t>architecture</a:t>
            </a:r>
            <a:endParaRPr lang="cs-CZ" b="1" dirty="0" smtClean="0">
              <a:latin typeface="Times New Roman" panose="02020603050405020304" pitchFamily="18" charset="0"/>
              <a:cs typeface="Times New Roman" panose="02020603050405020304" pitchFamily="18" charset="0"/>
            </a:endParaRPr>
          </a:p>
          <a:p>
            <a:pPr>
              <a:spcAft>
                <a:spcPts val="1200"/>
              </a:spcAft>
            </a:pPr>
            <a:r>
              <a:rPr lang="en-US" b="1" dirty="0">
                <a:latin typeface="Times New Roman" panose="02020603050405020304" pitchFamily="18" charset="0"/>
                <a:cs typeface="Times New Roman" panose="02020603050405020304" pitchFamily="18" charset="0"/>
              </a:rPr>
              <a:t>Flows in E-Commerce System</a:t>
            </a:r>
            <a:endParaRPr lang="cs-CZ"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15097"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E-commerce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typical functions</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646331"/>
          </a:xfrm>
          <a:prstGeom prst="rect">
            <a:avLst/>
          </a:prstGeom>
          <a:noFill/>
        </p:spPr>
        <p:txBody>
          <a:bodyPr wrap="square" rtlCol="0">
            <a:spAutoFit/>
          </a:bodyPr>
          <a:lstStyle/>
          <a:p>
            <a:r>
              <a:rPr lang="cs-CZ" dirty="0"/>
              <a:t>*https://</a:t>
            </a:r>
            <a:r>
              <a:rPr lang="cs-CZ" dirty="0" smtClean="0"/>
              <a:t>www.engitel.com/en/products/spingo-commerce/typical-functions-of-ecommerce-system.html</a:t>
            </a:r>
          </a:p>
          <a:p>
            <a:r>
              <a:rPr lang="cs-CZ" dirty="0"/>
              <a:t>**http://www.liberaldictionary.com/ecash/</a:t>
            </a:r>
            <a:endParaRPr lang="cs-CZ" dirty="0" smtClean="0"/>
          </a:p>
        </p:txBody>
      </p:sp>
      <p:sp>
        <p:nvSpPr>
          <p:cNvPr id="7" name="Zástupný symbol pro obsah 2"/>
          <p:cNvSpPr txBox="1">
            <a:spLocks/>
          </p:cNvSpPr>
          <p:nvPr/>
        </p:nvSpPr>
        <p:spPr>
          <a:xfrm>
            <a:off x="641581" y="1048018"/>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Payment</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payment system is a mechanism that facilitates dialogue between the parties involved in financial </a:t>
            </a:r>
            <a:r>
              <a:rPr lang="en-US" dirty="0" smtClean="0">
                <a:latin typeface="Times New Roman" panose="02020603050405020304" pitchFamily="18" charset="0"/>
                <a:cs typeface="Times New Roman" panose="02020603050405020304" pitchFamily="18" charset="0"/>
              </a:rPr>
              <a:t>transactions:</a:t>
            </a:r>
            <a:endParaRPr lang="cs-CZ" dirty="0" smtClean="0">
              <a:latin typeface="Times New Roman" panose="02020603050405020304" pitchFamily="18" charset="0"/>
              <a:cs typeface="Times New Roman" panose="02020603050405020304" pitchFamily="18" charset="0"/>
            </a:endParaRPr>
          </a:p>
          <a:p>
            <a:pPr lvl="2" indent="-341313" algn="just">
              <a:spcBef>
                <a:spcPts val="3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the bank;</a:t>
            </a:r>
          </a:p>
          <a:p>
            <a:pPr lvl="2" indent="-341313" algn="just">
              <a:spcBef>
                <a:spcPts val="3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the store;</a:t>
            </a:r>
          </a:p>
          <a:p>
            <a:pPr lvl="2" indent="-341313" algn="just">
              <a:spcBef>
                <a:spcPts val="300"/>
              </a:spcBef>
              <a:spcAft>
                <a:spcPts val="600"/>
              </a:spcAft>
              <a:buFont typeface="Wingdings" panose="05000000000000000000" pitchFamily="2" charset="2"/>
              <a:buChar char="v"/>
            </a:pPr>
            <a:r>
              <a:rPr lang="cs-CZ" sz="2100" dirty="0" err="1" smtClean="0">
                <a:latin typeface="Times New Roman" panose="02020603050405020304" pitchFamily="18" charset="0"/>
                <a:cs typeface="Times New Roman" panose="02020603050405020304" pitchFamily="18" charset="0"/>
              </a:rPr>
              <a:t>buyer</a:t>
            </a:r>
            <a:r>
              <a:rPr lang="en-US" sz="2100" dirty="0" smtClean="0">
                <a:latin typeface="Times New Roman" panose="02020603050405020304" pitchFamily="18" charset="0"/>
                <a:cs typeface="Times New Roman" panose="02020603050405020304" pitchFamily="18" charset="0"/>
              </a:rPr>
              <a:t>.</a:t>
            </a:r>
          </a:p>
          <a:p>
            <a:pPr marL="266700" indent="-266700" algn="just">
              <a:spcBef>
                <a:spcPts val="1200"/>
              </a:spcBef>
              <a:spcAft>
                <a:spcPts val="600"/>
              </a:spcAft>
            </a:pPr>
            <a:endParaRPr lang="en-US"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3"/>
          <a:stretch>
            <a:fillRect/>
          </a:stretch>
        </p:blipFill>
        <p:spPr>
          <a:xfrm>
            <a:off x="4378726" y="2314358"/>
            <a:ext cx="4911923" cy="3971537"/>
          </a:xfrm>
          <a:prstGeom prst="rect">
            <a:avLst/>
          </a:prstGeom>
        </p:spPr>
      </p:pic>
    </p:spTree>
    <p:extLst>
      <p:ext uri="{BB962C8B-B14F-4D97-AF65-F5344CB8AC3E}">
        <p14:creationId xmlns:p14="http://schemas.microsoft.com/office/powerpoint/2010/main" val="2605313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15097"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E-commerce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typical functions</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*https://www.engitel.com/en/products/spingo-commerce/typical-functions-of-ecommerce-system.html</a:t>
            </a:r>
            <a:endParaRPr lang="cs-CZ" dirty="0" smtClean="0"/>
          </a:p>
        </p:txBody>
      </p:sp>
      <p:sp>
        <p:nvSpPr>
          <p:cNvPr id="7" name="Zástupný symbol pro obsah 2"/>
          <p:cNvSpPr txBox="1">
            <a:spLocks/>
          </p:cNvSpPr>
          <p:nvPr/>
        </p:nvSpPr>
        <p:spPr>
          <a:xfrm>
            <a:off x="641581" y="1048018"/>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Product management</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is the main part of the e-commerce system and provides all the features required for product placement, order fulfilment, etc</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cs-CZ"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his </a:t>
            </a:r>
            <a:r>
              <a:rPr lang="en-US" dirty="0">
                <a:latin typeface="Times New Roman" panose="02020603050405020304" pitchFamily="18" charset="0"/>
                <a:cs typeface="Times New Roman" panose="02020603050405020304" pitchFamily="18" charset="0"/>
              </a:rPr>
              <a:t>makes it possible to define a product via a set of standard fields:</a:t>
            </a:r>
          </a:p>
          <a:p>
            <a:pPr lvl="2" indent="-419100" algn="just">
              <a:spcBef>
                <a:spcPts val="1200"/>
              </a:spcBef>
              <a:spcAft>
                <a:spcPts val="600"/>
              </a:spcAft>
              <a:buFont typeface="Wingdings" panose="05000000000000000000" pitchFamily="2" charset="2"/>
              <a:buChar char="Ø"/>
            </a:pPr>
            <a:r>
              <a:rPr lang="en-US" sz="2100" dirty="0" smtClean="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product </a:t>
            </a:r>
            <a:r>
              <a:rPr lang="en-US" sz="2100" dirty="0" smtClean="0">
                <a:latin typeface="Times New Roman" panose="02020603050405020304" pitchFamily="18" charset="0"/>
                <a:cs typeface="Times New Roman" panose="02020603050405020304" pitchFamily="18" charset="0"/>
              </a:rPr>
              <a:t>code;</a:t>
            </a:r>
            <a:endParaRPr lang="en-US" sz="2100"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Ø"/>
            </a:pP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category;</a:t>
            </a:r>
            <a:endParaRPr lang="en-US" sz="2100"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Ø"/>
            </a:pP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subcategory;</a:t>
            </a:r>
            <a:endParaRPr lang="en-US" sz="2100"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Ø"/>
            </a:pPr>
            <a:r>
              <a:rPr lang="en-US" sz="2100" dirty="0">
                <a:latin typeface="Times New Roman" panose="02020603050405020304" pitchFamily="18" charset="0"/>
                <a:cs typeface="Times New Roman" panose="02020603050405020304" pitchFamily="18" charset="0"/>
              </a:rPr>
              <a:t>    product </a:t>
            </a:r>
            <a:r>
              <a:rPr lang="en-US" sz="2100" dirty="0" smtClean="0">
                <a:latin typeface="Times New Roman" panose="02020603050405020304" pitchFamily="18" charset="0"/>
                <a:cs typeface="Times New Roman" panose="02020603050405020304" pitchFamily="18" charset="0"/>
              </a:rPr>
              <a:t>name;</a:t>
            </a:r>
            <a:endParaRPr lang="en-US" sz="2100"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Ø"/>
            </a:pP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description;</a:t>
            </a:r>
            <a:endParaRPr lang="en-US" sz="2100" dirty="0">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4704374" y="3105682"/>
            <a:ext cx="461215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indent="-419100" algn="just">
              <a:spcBef>
                <a:spcPts val="1200"/>
              </a:spcBef>
              <a:spcAft>
                <a:spcPts val="600"/>
              </a:spcAft>
              <a:buFont typeface="Wingdings" panose="05000000000000000000" pitchFamily="2" charset="2"/>
              <a:buChar char="Ø"/>
            </a:pPr>
            <a:r>
              <a:rPr lang="en-US" sz="2100" dirty="0" smtClean="0">
                <a:latin typeface="Times New Roman" panose="02020603050405020304" pitchFamily="18" charset="0"/>
                <a:cs typeface="Times New Roman" panose="02020603050405020304" pitchFamily="18" charset="0"/>
              </a:rPr>
              <a:t>image</a:t>
            </a:r>
            <a:r>
              <a:rPr lang="en-US" sz="2100" dirty="0">
                <a:latin typeface="Times New Roman" panose="02020603050405020304" pitchFamily="18" charset="0"/>
                <a:cs typeface="Times New Roman" panose="02020603050405020304" pitchFamily="18" charset="0"/>
              </a:rPr>
              <a:t>, </a:t>
            </a:r>
            <a:r>
              <a:rPr lang="en-US" sz="2100" dirty="0" smtClean="0">
                <a:latin typeface="Times New Roman" panose="02020603050405020304" pitchFamily="18" charset="0"/>
                <a:cs typeface="Times New Roman" panose="02020603050405020304" pitchFamily="18" charset="0"/>
              </a:rPr>
              <a:t>zoom;</a:t>
            </a:r>
            <a:endParaRPr lang="en-US" sz="2100"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Ø"/>
            </a:pPr>
            <a:r>
              <a:rPr lang="en-US" sz="2100" dirty="0" smtClean="0">
                <a:latin typeface="Times New Roman" panose="02020603050405020304" pitchFamily="18" charset="0"/>
                <a:cs typeface="Times New Roman" panose="02020603050405020304" pitchFamily="18" charset="0"/>
              </a:rPr>
              <a:t>sizes available;</a:t>
            </a:r>
            <a:endParaRPr lang="en-US" sz="2100"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Ø"/>
            </a:pPr>
            <a:r>
              <a:rPr lang="en-US" sz="2100" dirty="0" smtClean="0">
                <a:latin typeface="Times New Roman" panose="02020603050405020304" pitchFamily="18" charset="0"/>
                <a:cs typeface="Times New Roman" panose="02020603050405020304" pitchFamily="18" charset="0"/>
              </a:rPr>
              <a:t>price in different currency;</a:t>
            </a:r>
            <a:endParaRPr lang="en-US" sz="2100"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Ø"/>
            </a:pPr>
            <a:r>
              <a:rPr lang="en-US" sz="2100" dirty="0" smtClean="0">
                <a:latin typeface="Times New Roman" panose="02020603050405020304" pitchFamily="18" charset="0"/>
                <a:cs typeface="Times New Roman" panose="02020603050405020304" pitchFamily="18" charset="0"/>
              </a:rPr>
              <a:t>'pieces</a:t>
            </a:r>
            <a:r>
              <a:rPr lang="en-US" sz="2100" dirty="0">
                <a:latin typeface="Times New Roman" panose="02020603050405020304" pitchFamily="18" charset="0"/>
                <a:cs typeface="Times New Roman" panose="02020603050405020304" pitchFamily="18" charset="0"/>
              </a:rPr>
              <a:t>' in </a:t>
            </a:r>
            <a:r>
              <a:rPr lang="en-US" sz="2100" dirty="0" smtClean="0">
                <a:latin typeface="Times New Roman" panose="02020603050405020304" pitchFamily="18" charset="0"/>
                <a:cs typeface="Times New Roman" panose="02020603050405020304" pitchFamily="18" charset="0"/>
              </a:rPr>
              <a:t>stock.</a:t>
            </a:r>
            <a:endParaRPr lang="en-US"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8388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15097"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E-commerce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typical functions</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*https://www.engitel.com/en/products/spingo-commerce/typical-functions-of-ecommerce-system.html</a:t>
            </a:r>
            <a:endParaRPr lang="cs-CZ" dirty="0" smtClean="0"/>
          </a:p>
        </p:txBody>
      </p:sp>
      <p:sp>
        <p:nvSpPr>
          <p:cNvPr id="7" name="Zástupný symbol pro obsah 2"/>
          <p:cNvSpPr txBox="1">
            <a:spLocks/>
          </p:cNvSpPr>
          <p:nvPr/>
        </p:nvSpPr>
        <p:spPr>
          <a:xfrm>
            <a:off x="641581" y="927251"/>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cs-CZ" dirty="0" err="1" smtClean="0">
                <a:latin typeface="Times New Roman" panose="02020603050405020304" pitchFamily="18" charset="0"/>
                <a:cs typeface="Times New Roman" panose="02020603050405020304" pitchFamily="18" charset="0"/>
              </a:rPr>
              <a:t>Order</a:t>
            </a:r>
            <a:r>
              <a:rPr lang="en-US" dirty="0" smtClean="0">
                <a:latin typeface="Times New Roman" panose="02020603050405020304" pitchFamily="18" charset="0"/>
                <a:cs typeface="Times New Roman" panose="02020603050405020304" pitchFamily="18" charset="0"/>
              </a:rPr>
              <a:t> management</a:t>
            </a:r>
          </a:p>
          <a:p>
            <a:pPr lvl="1" indent="-419100" algn="just">
              <a:spcBef>
                <a:spcPts val="1200"/>
              </a:spcBef>
              <a:spcAft>
                <a:spcPts val="600"/>
              </a:spcAft>
              <a:buFont typeface="Wingdings" panose="05000000000000000000" pitchFamily="2" charset="2"/>
              <a:buChar char="Ø"/>
            </a:pPr>
            <a:r>
              <a:rPr lang="cs-CZ"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order is the card that </a:t>
            </a:r>
            <a:r>
              <a:rPr lang="en-US" dirty="0" err="1">
                <a:latin typeface="Times New Roman" panose="02020603050405020304" pitchFamily="18" charset="0"/>
                <a:cs typeface="Times New Roman" panose="02020603050405020304" pitchFamily="18" charset="0"/>
              </a:rPr>
              <a:t>summarises</a:t>
            </a:r>
            <a:r>
              <a:rPr lang="en-US" dirty="0">
                <a:latin typeface="Times New Roman" panose="02020603050405020304" pitchFamily="18" charset="0"/>
                <a:cs typeface="Times New Roman" panose="02020603050405020304" pitchFamily="18" charset="0"/>
              </a:rPr>
              <a:t> all the delivery and order information to enable correct delivery. It includes:</a:t>
            </a:r>
          </a:p>
          <a:p>
            <a:pPr marL="1173163" lvl="2" indent="-449263" algn="just">
              <a:spcBef>
                <a:spcPts val="6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list </a:t>
            </a:r>
            <a:r>
              <a:rPr lang="en-US" sz="2100" dirty="0">
                <a:latin typeface="Times New Roman" panose="02020603050405020304" pitchFamily="18" charset="0"/>
                <a:cs typeface="Times New Roman" panose="02020603050405020304" pitchFamily="18" charset="0"/>
              </a:rPr>
              <a:t>of products </a:t>
            </a:r>
            <a:r>
              <a:rPr lang="en-US" sz="2100" dirty="0" smtClean="0">
                <a:latin typeface="Times New Roman" panose="02020603050405020304" pitchFamily="18" charset="0"/>
                <a:cs typeface="Times New Roman" panose="02020603050405020304" pitchFamily="18" charset="0"/>
              </a:rPr>
              <a:t>purchased</a:t>
            </a:r>
            <a:r>
              <a:rPr lang="en-US" sz="2100" dirty="0">
                <a:latin typeface="Times New Roman" panose="02020603050405020304" pitchFamily="18" charset="0"/>
                <a:cs typeface="Times New Roman" panose="02020603050405020304" pitchFamily="18" charset="0"/>
              </a:rPr>
              <a:t>;</a:t>
            </a:r>
          </a:p>
          <a:p>
            <a:pPr marL="1173163" lvl="2" indent="-449263" algn="just">
              <a:spcBef>
                <a:spcPts val="6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user information;</a:t>
            </a:r>
            <a:endParaRPr lang="en-US" sz="2100" dirty="0">
              <a:latin typeface="Times New Roman" panose="02020603050405020304" pitchFamily="18" charset="0"/>
              <a:cs typeface="Times New Roman" panose="02020603050405020304" pitchFamily="18" charset="0"/>
            </a:endParaRPr>
          </a:p>
          <a:p>
            <a:pPr marL="1173163" lvl="2" indent="-449263" algn="just">
              <a:spcBef>
                <a:spcPts val="6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details </a:t>
            </a:r>
            <a:r>
              <a:rPr lang="en-US" sz="2100" dirty="0">
                <a:latin typeface="Times New Roman" panose="02020603050405020304" pitchFamily="18" charset="0"/>
                <a:cs typeface="Times New Roman" panose="02020603050405020304" pitchFamily="18" charset="0"/>
              </a:rPr>
              <a:t>of place of </a:t>
            </a:r>
            <a:r>
              <a:rPr lang="en-US" sz="2100" dirty="0" smtClean="0">
                <a:latin typeface="Times New Roman" panose="02020603050405020304" pitchFamily="18" charset="0"/>
                <a:cs typeface="Times New Roman" panose="02020603050405020304" pitchFamily="18" charset="0"/>
              </a:rPr>
              <a:t>delivery;</a:t>
            </a:r>
            <a:endParaRPr lang="en-US" sz="2100" dirty="0">
              <a:latin typeface="Times New Roman" panose="02020603050405020304" pitchFamily="18" charset="0"/>
              <a:cs typeface="Times New Roman" panose="02020603050405020304" pitchFamily="18" charset="0"/>
            </a:endParaRPr>
          </a:p>
          <a:p>
            <a:pPr marL="1173163" lvl="2" indent="-449263" algn="just">
              <a:spcBef>
                <a:spcPts val="6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delivery </a:t>
            </a:r>
            <a:r>
              <a:rPr lang="en-US" sz="2100" dirty="0">
                <a:latin typeface="Times New Roman" panose="02020603050405020304" pitchFamily="18" charset="0"/>
                <a:cs typeface="Times New Roman" panose="02020603050405020304" pitchFamily="18" charset="0"/>
              </a:rPr>
              <a:t>time </a:t>
            </a:r>
            <a:r>
              <a:rPr lang="en-US" sz="2100" dirty="0" smtClean="0">
                <a:latin typeface="Times New Roman" panose="02020603050405020304" pitchFamily="18" charset="0"/>
                <a:cs typeface="Times New Roman" panose="02020603050405020304" pitchFamily="18" charset="0"/>
              </a:rPr>
              <a:t>information;</a:t>
            </a:r>
            <a:endParaRPr lang="en-US" sz="2100" dirty="0">
              <a:latin typeface="Times New Roman" panose="02020603050405020304" pitchFamily="18" charset="0"/>
              <a:cs typeface="Times New Roman" panose="02020603050405020304" pitchFamily="18" charset="0"/>
            </a:endParaRPr>
          </a:p>
          <a:p>
            <a:pPr marL="1173163" lvl="2" indent="-449263" algn="just">
              <a:spcBef>
                <a:spcPts val="6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payment information.</a:t>
            </a:r>
          </a:p>
          <a:p>
            <a:pPr lvl="1" indent="-419100" algn="just">
              <a:spcBef>
                <a:spcPts val="1200"/>
              </a:spcBef>
              <a:spcAft>
                <a:spcPts val="600"/>
              </a:spcAft>
              <a:buFont typeface="Wingdings" panose="05000000000000000000" pitchFamily="2" charset="2"/>
              <a:buChar char="Ø"/>
            </a:pPr>
            <a:r>
              <a:rPr lang="en-US" sz="2300" dirty="0" smtClean="0">
                <a:latin typeface="Times New Roman" panose="02020603050405020304" pitchFamily="18" charset="0"/>
                <a:cs typeface="Times New Roman" panose="02020603050405020304" pitchFamily="18" charset="0"/>
              </a:rPr>
              <a:t>Managing the order means crossing the information on the registration database, the data in the basket, the delivery information and verification data relating to the payment credit rating.</a:t>
            </a:r>
            <a:endParaRPr 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611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15097"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E-commerce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typical functions</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*https://www.engitel.com/en/products/spingo-commerce/typical-functions-of-ecommerce-system.html</a:t>
            </a:r>
            <a:endParaRPr lang="cs-CZ" dirty="0" smtClean="0"/>
          </a:p>
        </p:txBody>
      </p:sp>
      <p:sp>
        <p:nvSpPr>
          <p:cNvPr id="7" name="Zástupný symbol pro obsah 2"/>
          <p:cNvSpPr txBox="1">
            <a:spLocks/>
          </p:cNvSpPr>
          <p:nvPr/>
        </p:nvSpPr>
        <p:spPr>
          <a:xfrm>
            <a:off x="641581" y="103076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Listing </a:t>
            </a:r>
            <a:r>
              <a:rPr lang="en-US" dirty="0">
                <a:latin typeface="Times New Roman" panose="02020603050405020304" pitchFamily="18" charset="0"/>
                <a:cs typeface="Times New Roman" panose="02020603050405020304" pitchFamily="18" charset="0"/>
              </a:rPr>
              <a:t>orders and customer </a:t>
            </a:r>
            <a:r>
              <a:rPr lang="en-US" dirty="0" smtClean="0">
                <a:latin typeface="Times New Roman" panose="02020603050405020304" pitchFamily="18" charset="0"/>
                <a:cs typeface="Times New Roman" panose="02020603050405020304" pitchFamily="18" charset="0"/>
              </a:rPr>
              <a:t>details</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From the back office of the site you can search and sort orders by:</a:t>
            </a:r>
          </a:p>
          <a:p>
            <a:pPr marL="1431925" lvl="2" indent="-517525" algn="just">
              <a:spcBef>
                <a:spcPts val="12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customer</a:t>
            </a:r>
            <a:r>
              <a:rPr lang="en-US" sz="2100" dirty="0">
                <a:latin typeface="Times New Roman" panose="02020603050405020304" pitchFamily="18" charset="0"/>
                <a:cs typeface="Times New Roman" panose="02020603050405020304" pitchFamily="18" charset="0"/>
              </a:rPr>
              <a:t>;</a:t>
            </a:r>
          </a:p>
          <a:p>
            <a:pPr marL="1431925" lvl="2" indent="-517525" algn="just">
              <a:spcBef>
                <a:spcPts val="12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order status;</a:t>
            </a:r>
            <a:endParaRPr lang="en-US" sz="2100" dirty="0">
              <a:latin typeface="Times New Roman" panose="02020603050405020304" pitchFamily="18" charset="0"/>
              <a:cs typeface="Times New Roman" panose="02020603050405020304" pitchFamily="18" charset="0"/>
            </a:endParaRPr>
          </a:p>
          <a:p>
            <a:pPr marL="1431925" lvl="2" indent="-517525" algn="just">
              <a:spcBef>
                <a:spcPts val="12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date;</a:t>
            </a:r>
            <a:endParaRPr lang="en-US" sz="2100" dirty="0">
              <a:latin typeface="Times New Roman" panose="02020603050405020304" pitchFamily="18" charset="0"/>
              <a:cs typeface="Times New Roman" panose="02020603050405020304" pitchFamily="18" charset="0"/>
            </a:endParaRPr>
          </a:p>
          <a:p>
            <a:pPr marL="1431925" lvl="2" indent="-517525" algn="just">
              <a:spcBef>
                <a:spcPts val="1200"/>
              </a:spcBef>
              <a:spcAft>
                <a:spcPts val="600"/>
              </a:spcAft>
              <a:buFont typeface="Wingdings" panose="05000000000000000000" pitchFamily="2" charset="2"/>
              <a:buChar char="v"/>
            </a:pPr>
            <a:r>
              <a:rPr lang="en-US" sz="2100" dirty="0" smtClean="0">
                <a:latin typeface="Times New Roman" panose="02020603050405020304" pitchFamily="18" charset="0"/>
                <a:cs typeface="Times New Roman" panose="02020603050405020304" pitchFamily="18" charset="0"/>
              </a:rPr>
              <a:t>payment.</a:t>
            </a:r>
            <a:endParaRPr lang="en-US" sz="2100"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Orders </a:t>
            </a:r>
            <a:r>
              <a:rPr lang="en-US" dirty="0">
                <a:latin typeface="Times New Roman" panose="02020603050405020304" pitchFamily="18" charset="0"/>
                <a:cs typeface="Times New Roman" panose="02020603050405020304" pitchFamily="18" charset="0"/>
              </a:rPr>
              <a:t>may be printed for attachment to the shipment (packing list</a:t>
            </a:r>
            <a:r>
              <a:rPr lang="en-US"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All this information is </a:t>
            </a:r>
            <a:r>
              <a:rPr lang="en-US" dirty="0" err="1">
                <a:latin typeface="Times New Roman" panose="02020603050405020304" pitchFamily="18" charset="0"/>
                <a:cs typeface="Times New Roman" panose="02020603050405020304" pitchFamily="18" charset="0"/>
              </a:rPr>
              <a:t>summarised</a:t>
            </a:r>
            <a:r>
              <a:rPr lang="en-US" dirty="0">
                <a:latin typeface="Times New Roman" panose="02020603050405020304" pitchFamily="18" charset="0"/>
                <a:cs typeface="Times New Roman" panose="02020603050405020304" pitchFamily="18" charset="0"/>
              </a:rPr>
              <a:t> in a form identified by a number or reference code (order number).</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52212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15097"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E-commerce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 </a:t>
            </a:r>
            <a:r>
              <a:rPr lang="en-US" sz="3600" b="1" kern="0" dirty="0" smtClean="0">
                <a:solidFill>
                  <a:srgbClr val="307871"/>
                </a:solidFill>
                <a:latin typeface="Times New Roman"/>
                <a:ea typeface="+mj-ea"/>
                <a:cs typeface="+mj-cs"/>
              </a:rPr>
              <a:t>typical functions</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*https://www.engitel.com/en/products/spingo-commerce/typical-functions-of-ecommerce-system.html</a:t>
            </a:r>
            <a:endParaRPr lang="cs-CZ" dirty="0" smtClean="0"/>
          </a:p>
        </p:txBody>
      </p:sp>
      <p:sp>
        <p:nvSpPr>
          <p:cNvPr id="7" name="Zástupný symbol pro obsah 2"/>
          <p:cNvSpPr txBox="1">
            <a:spLocks/>
          </p:cNvSpPr>
          <p:nvPr/>
        </p:nvSpPr>
        <p:spPr>
          <a:xfrm>
            <a:off x="641581" y="110839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VAT </a:t>
            </a:r>
            <a:r>
              <a:rPr lang="en-US" dirty="0">
                <a:latin typeface="Times New Roman" panose="02020603050405020304" pitchFamily="18" charset="0"/>
                <a:cs typeface="Times New Roman" panose="02020603050405020304" pitchFamily="18" charset="0"/>
              </a:rPr>
              <a:t>and shipping </a:t>
            </a:r>
            <a:r>
              <a:rPr lang="en-US" dirty="0" smtClean="0">
                <a:latin typeface="Times New Roman" panose="02020603050405020304" pitchFamily="18" charset="0"/>
                <a:cs typeface="Times New Roman" panose="02020603050405020304" pitchFamily="18" charset="0"/>
              </a:rPr>
              <a:t>costs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 addition to the cost of products purchased, the system manages the VAT and the shipping charges.</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e-commerce module is able to manage VAT rates in countries within and outside the EU.</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Shipping costs both fixed and variable based on the weight and volume of the shipment</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6700" indent="-266700" algn="just">
              <a:spcBef>
                <a:spcPts val="1200"/>
              </a:spcBef>
              <a:spcAft>
                <a:spcPts val="600"/>
              </a:spcAft>
            </a:pPr>
            <a:r>
              <a:rPr lang="en-US" dirty="0">
                <a:latin typeface="Times New Roman" panose="02020603050405020304" pitchFamily="18" charset="0"/>
                <a:cs typeface="Times New Roman" panose="02020603050405020304" pitchFamily="18" charset="0"/>
              </a:rPr>
              <a:t>Discounts</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Discounts and promotions are managed for a single product or product category.</a:t>
            </a: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4011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558206"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Flows in E-Commerce System</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*https://www.storehippo.com/blog/flows-in-e-commerce-system</a:t>
            </a:r>
            <a:endParaRPr lang="cs-CZ" dirty="0" smtClean="0"/>
          </a:p>
        </p:txBody>
      </p:sp>
      <p:sp>
        <p:nvSpPr>
          <p:cNvPr id="7" name="Zástupný symbol pro obsah 2"/>
          <p:cNvSpPr txBox="1">
            <a:spLocks/>
          </p:cNvSpPr>
          <p:nvPr/>
        </p:nvSpPr>
        <p:spPr>
          <a:xfrm>
            <a:off x="641581" y="110839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Product </a:t>
            </a:r>
            <a:r>
              <a:rPr lang="cs-CZ" dirty="0" smtClean="0">
                <a:latin typeface="Times New Roman" panose="02020603050405020304" pitchFamily="18" charset="0"/>
                <a:cs typeface="Times New Roman" panose="02020603050405020304" pitchFamily="18" charset="0"/>
              </a:rPr>
              <a:t>f</a:t>
            </a:r>
            <a:r>
              <a:rPr lang="en-US" dirty="0" smtClean="0">
                <a:latin typeface="Times New Roman" panose="02020603050405020304" pitchFamily="18" charset="0"/>
                <a:cs typeface="Times New Roman" panose="02020603050405020304" pitchFamily="18" charset="0"/>
              </a:rPr>
              <a:t>low</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refers to the movement of the goods from the suppliers to the </a:t>
            </a:r>
            <a:r>
              <a:rPr lang="en-US" dirty="0" smtClean="0">
                <a:latin typeface="Times New Roman" panose="02020603050405020304" pitchFamily="18" charset="0"/>
                <a:cs typeface="Times New Roman" panose="02020603050405020304" pitchFamily="18" charset="0"/>
              </a:rPr>
              <a:t>customers.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Logistics </a:t>
            </a:r>
            <a:r>
              <a:rPr lang="en-US" dirty="0">
                <a:latin typeface="Times New Roman" panose="02020603050405020304" pitchFamily="18" charset="0"/>
                <a:cs typeface="Times New Roman" panose="02020603050405020304" pitchFamily="18" charset="0"/>
              </a:rPr>
              <a:t>players play a key role in moving products through this chain. </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fact, Logistics takes the primary onus for success of an e-commerce </a:t>
            </a:r>
            <a:r>
              <a:rPr lang="en-US" dirty="0" smtClean="0">
                <a:latin typeface="Times New Roman" panose="02020603050405020304" pitchFamily="18" charset="0"/>
                <a:cs typeface="Times New Roman" panose="02020603050405020304" pitchFamily="18" charset="0"/>
              </a:rPr>
              <a:t>entity.</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products and services have to reach at the right time and the right place and in the right </a:t>
            </a:r>
            <a:r>
              <a:rPr lang="en-US" dirty="0" smtClean="0">
                <a:latin typeface="Times New Roman" panose="02020603050405020304" pitchFamily="18" charset="0"/>
                <a:cs typeface="Times New Roman" panose="02020603050405020304" pitchFamily="18" charset="0"/>
              </a:rPr>
              <a:t>condition!</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Usually </a:t>
            </a:r>
            <a:r>
              <a:rPr lang="en-US" dirty="0">
                <a:latin typeface="Times New Roman" panose="02020603050405020304" pitchFamily="18" charset="0"/>
                <a:cs typeface="Times New Roman" panose="02020603050405020304" pitchFamily="18" charset="0"/>
              </a:rPr>
              <a:t>the retailers tie up with a reputed logistics provider for the supply of goods.</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4641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558206"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Flows in E-Commerce System</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*https://www.storehippo.com/blog/flows-in-e-commerce-system</a:t>
            </a:r>
            <a:endParaRPr lang="cs-CZ" dirty="0" smtClean="0"/>
          </a:p>
        </p:txBody>
      </p:sp>
      <p:sp>
        <p:nvSpPr>
          <p:cNvPr id="7" name="Zástupný symbol pro obsah 2"/>
          <p:cNvSpPr txBox="1">
            <a:spLocks/>
          </p:cNvSpPr>
          <p:nvPr/>
        </p:nvSpPr>
        <p:spPr>
          <a:xfrm>
            <a:off x="641581" y="110839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cs-CZ" dirty="0" smtClean="0">
                <a:latin typeface="Times New Roman" panose="02020603050405020304" pitchFamily="18" charset="0"/>
                <a:cs typeface="Times New Roman" panose="02020603050405020304" pitchFamily="18" charset="0"/>
              </a:rPr>
              <a:t>Cash</a:t>
            </a:r>
            <a:r>
              <a:rPr lang="en-US"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f</a:t>
            </a:r>
            <a:r>
              <a:rPr lang="en-US" dirty="0" smtClean="0">
                <a:latin typeface="Times New Roman" panose="02020603050405020304" pitchFamily="18" charset="0"/>
                <a:cs typeface="Times New Roman" panose="02020603050405020304" pitchFamily="18" charset="0"/>
              </a:rPr>
              <a:t>low</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Naturally, when you purchase a product or a service, you pay for it. So, the cash flow is from the customers back to </a:t>
            </a:r>
            <a:r>
              <a:rPr lang="en-US" dirty="0" smtClean="0">
                <a:latin typeface="Times New Roman" panose="02020603050405020304" pitchFamily="18" charset="0"/>
                <a:cs typeface="Times New Roman" panose="02020603050405020304" pitchFamily="18" charset="0"/>
              </a:rPr>
              <a:t>Suppliers.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happens through multiple </a:t>
            </a:r>
            <a:r>
              <a:rPr lang="en-US" dirty="0" smtClean="0">
                <a:latin typeface="Times New Roman" panose="02020603050405020304" pitchFamily="18" charset="0"/>
                <a:cs typeface="Times New Roman" panose="02020603050405020304" pitchFamily="18" charset="0"/>
              </a:rPr>
              <a:t>channels.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customers chose offline mode of payment i.e. Cash on </a:t>
            </a:r>
            <a:r>
              <a:rPr lang="en-US" dirty="0" smtClean="0">
                <a:latin typeface="Times New Roman" panose="02020603050405020304" pitchFamily="18" charset="0"/>
                <a:cs typeface="Times New Roman" panose="02020603050405020304" pitchFamily="18" charset="0"/>
              </a:rPr>
              <a:t>Delivery.</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case the logistics player collects the amount from the customer’s place and transfers it to the </a:t>
            </a:r>
            <a:r>
              <a:rPr lang="en-US" dirty="0" err="1">
                <a:latin typeface="Times New Roman" panose="02020603050405020304" pitchFamily="18" charset="0"/>
                <a:cs typeface="Times New Roman" panose="02020603050405020304" pitchFamily="18" charset="0"/>
              </a:rPr>
              <a:t>suplliers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account.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other hand, some customers pay online with their debit/credit cards and suppliers receive the amount </a:t>
            </a:r>
            <a:r>
              <a:rPr lang="en-US" dirty="0" smtClean="0">
                <a:latin typeface="Times New Roman" panose="02020603050405020304" pitchFamily="18" charset="0"/>
                <a:cs typeface="Times New Roman" panose="02020603050405020304" pitchFamily="18" charset="0"/>
              </a:rPr>
              <a:t>accordingly.</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are many other ways to pay online like Internet Banking, E-Gift Voucher and Wallet.</a:t>
            </a:r>
          </a:p>
          <a:p>
            <a:pPr lvl="1" indent="-419100" algn="just">
              <a:spcBef>
                <a:spcPts val="1200"/>
              </a:spcBef>
              <a:spcAft>
                <a:spcPts val="6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1811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558206"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Flows in E-Commerce System</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*https://www.storehippo.com/blog/flows-in-e-commerce-system</a:t>
            </a:r>
            <a:endParaRPr lang="cs-CZ" dirty="0" smtClean="0"/>
          </a:p>
        </p:txBody>
      </p:sp>
      <p:sp>
        <p:nvSpPr>
          <p:cNvPr id="7" name="Zástupný symbol pro obsah 2"/>
          <p:cNvSpPr txBox="1">
            <a:spLocks/>
          </p:cNvSpPr>
          <p:nvPr/>
        </p:nvSpPr>
        <p:spPr>
          <a:xfrm>
            <a:off x="641581" y="110839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Information flow</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information flow happens in both the </a:t>
            </a:r>
            <a:r>
              <a:rPr lang="en-US" dirty="0" smtClean="0">
                <a:latin typeface="Times New Roman" panose="02020603050405020304" pitchFamily="18" charset="0"/>
                <a:cs typeface="Times New Roman" panose="02020603050405020304" pitchFamily="18" charset="0"/>
              </a:rPr>
              <a:t>directions.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flow of information is necessary for the proper functioning of all the activities in an E-Commerce </a:t>
            </a:r>
            <a:r>
              <a:rPr lang="en-US" dirty="0" smtClean="0">
                <a:latin typeface="Times New Roman" panose="02020603050405020304" pitchFamily="18" charset="0"/>
                <a:cs typeface="Times New Roman" panose="02020603050405020304" pitchFamily="18" charset="0"/>
              </a:rPr>
              <a:t>model.</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Customers </a:t>
            </a:r>
            <a:r>
              <a:rPr lang="en-US" dirty="0">
                <a:latin typeface="Times New Roman" panose="02020603050405020304" pitchFamily="18" charset="0"/>
                <a:cs typeface="Times New Roman" panose="02020603050405020304" pitchFamily="18" charset="0"/>
              </a:rPr>
              <a:t>ask for information and likewise the retailer also requires information from the </a:t>
            </a:r>
            <a:r>
              <a:rPr lang="en-US" dirty="0" smtClean="0">
                <a:latin typeface="Times New Roman" panose="02020603050405020304" pitchFamily="18" charset="0"/>
                <a:cs typeface="Times New Roman" panose="02020603050405020304" pitchFamily="18" charset="0"/>
              </a:rPr>
              <a:t>customer.</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Since</a:t>
            </a:r>
            <a:r>
              <a:rPr lang="en-US" dirty="0">
                <a:latin typeface="Times New Roman" panose="02020603050405020304" pitchFamily="18" charset="0"/>
                <a:cs typeface="Times New Roman" panose="02020603050405020304" pitchFamily="18" charset="0"/>
              </a:rPr>
              <a:t>, the process is basically online, this flow is important for a smooth transaction and seamless working of the stores.</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70297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558206"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Flows in E-Commerce System</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251519" y="1039393"/>
            <a:ext cx="1020082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spcBef>
                <a:spcPts val="300"/>
              </a:spcBef>
              <a:spcAft>
                <a:spcPts val="600"/>
              </a:spcAft>
              <a:buFont typeface="+mj-lt"/>
              <a:buAutoNum type="arabicParenR" startAt="9"/>
            </a:pPr>
            <a:endParaRPr lang="en-US" dirty="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*https://www.storehippo.com/blog/flows-in-e-commerce-system</a:t>
            </a:r>
            <a:endParaRPr lang="cs-CZ" dirty="0" smtClean="0"/>
          </a:p>
        </p:txBody>
      </p:sp>
      <p:sp>
        <p:nvSpPr>
          <p:cNvPr id="7" name="Zástupný symbol pro obsah 2"/>
          <p:cNvSpPr txBox="1">
            <a:spLocks/>
          </p:cNvSpPr>
          <p:nvPr/>
        </p:nvSpPr>
        <p:spPr>
          <a:xfrm>
            <a:off x="641581" y="110839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Reverse product flow</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This refers to the product return which has to be picked from the customer and returned to the retailer through the E-Commerce </a:t>
            </a:r>
            <a:r>
              <a:rPr lang="en-US" dirty="0" smtClean="0">
                <a:latin typeface="Times New Roman" panose="02020603050405020304" pitchFamily="18" charset="0"/>
                <a:cs typeface="Times New Roman" panose="02020603050405020304" pitchFamily="18" charset="0"/>
              </a:rPr>
              <a:t>player.</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a customer is not fully satisfied with the product or finds it in a damaged/defective condition, the customer can conveniently initiate the return online and ask for replacement or exchange or refund as per the policies of the e-commerce player which varies from product to product.</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8949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96775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E-business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sz="2700" dirty="0" smtClean="0">
                <a:latin typeface="Times New Roman" panose="02020603050405020304" pitchFamily="18" charset="0"/>
                <a:cs typeface="Times New Roman" panose="02020603050405020304" pitchFamily="18" charset="0"/>
              </a:rPr>
              <a:t>E-business </a:t>
            </a:r>
            <a:r>
              <a:rPr lang="en-US" sz="2700" dirty="0">
                <a:latin typeface="Times New Roman" panose="02020603050405020304" pitchFamily="18" charset="0"/>
                <a:cs typeface="Times New Roman" panose="02020603050405020304" pitchFamily="18" charset="0"/>
              </a:rPr>
              <a:t>systems are a set of online technologies, equipment and tools that a business uses to conduct business via the Internet</a:t>
            </a:r>
            <a:r>
              <a:rPr lang="en-US" sz="2700" dirty="0" smtClean="0">
                <a:latin typeface="Times New Roman" panose="02020603050405020304" pitchFamily="18" charset="0"/>
                <a:cs typeface="Times New Roman" panose="02020603050405020304" pitchFamily="18" charset="0"/>
              </a:rPr>
              <a:t>.</a:t>
            </a:r>
            <a:r>
              <a:rPr lang="cs-CZ" sz="2700" dirty="0" smtClean="0">
                <a:latin typeface="Times New Roman" panose="02020603050405020304" pitchFamily="18" charset="0"/>
                <a:cs typeface="Times New Roman" panose="02020603050405020304" pitchFamily="18" charset="0"/>
              </a:rPr>
              <a:t>*</a:t>
            </a:r>
            <a:r>
              <a:rPr lang="en-US" sz="2700" dirty="0" smtClean="0">
                <a:latin typeface="Times New Roman" panose="02020603050405020304" pitchFamily="18" charset="0"/>
                <a:cs typeface="Times New Roman" panose="02020603050405020304" pitchFamily="18" charset="0"/>
              </a:rPr>
              <a:t> </a:t>
            </a:r>
            <a:endParaRPr lang="cs-CZ" sz="2700"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sz="2700" dirty="0" smtClean="0">
                <a:latin typeface="Times New Roman" panose="02020603050405020304" pitchFamily="18" charset="0"/>
                <a:cs typeface="Times New Roman" panose="02020603050405020304" pitchFamily="18" charset="0"/>
              </a:rPr>
              <a:t>These </a:t>
            </a:r>
            <a:r>
              <a:rPr lang="en-US" sz="2700" dirty="0">
                <a:latin typeface="Times New Roman" panose="02020603050405020304" pitchFamily="18" charset="0"/>
                <a:cs typeface="Times New Roman" panose="02020603050405020304" pitchFamily="18" charset="0"/>
              </a:rPr>
              <a:t>systems help a company connect with customers, process orders and manage information</a:t>
            </a:r>
            <a:r>
              <a:rPr lang="en-US" sz="2700" dirty="0" smtClean="0">
                <a:latin typeface="Times New Roman" panose="02020603050405020304" pitchFamily="18" charset="0"/>
                <a:cs typeface="Times New Roman" panose="02020603050405020304" pitchFamily="18" charset="0"/>
              </a:rPr>
              <a:t>.</a:t>
            </a:r>
            <a:r>
              <a:rPr lang="cs-CZ" sz="2700"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sz="2700" dirty="0" smtClean="0">
                <a:latin typeface="Times New Roman" panose="02020603050405020304" pitchFamily="18" charset="0"/>
                <a:cs typeface="Times New Roman" panose="02020603050405020304" pitchFamily="18" charset="0"/>
              </a:rPr>
              <a:t>For </a:t>
            </a:r>
            <a:r>
              <a:rPr lang="en-US" sz="2700" dirty="0">
                <a:latin typeface="Times New Roman" panose="02020603050405020304" pitchFamily="18" charset="0"/>
                <a:cs typeface="Times New Roman" panose="02020603050405020304" pitchFamily="18" charset="0"/>
              </a:rPr>
              <a:t>instance, one high-profit e-business system is a web-based retail store where customers can purchase products online.</a:t>
            </a:r>
            <a:r>
              <a:rPr lang="cs-CZ" sz="2700"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sz="2700" dirty="0">
                <a:latin typeface="Times New Roman" panose="02020603050405020304" pitchFamily="18" charset="0"/>
                <a:cs typeface="Times New Roman" panose="02020603050405020304" pitchFamily="18" charset="0"/>
              </a:rPr>
              <a:t>At the very center of an e-business system is a website (domain and web hosting account), email account (which commonly comes with the web hosting account), and an Internet connection</a:t>
            </a:r>
            <a:r>
              <a:rPr lang="en-US" sz="2700" dirty="0" smtClean="0">
                <a:latin typeface="Times New Roman" panose="02020603050405020304" pitchFamily="18" charset="0"/>
                <a:cs typeface="Times New Roman" panose="02020603050405020304" pitchFamily="18" charset="0"/>
              </a:rPr>
              <a:t>.</a:t>
            </a:r>
            <a:r>
              <a:rPr lang="cs-CZ" sz="2700" dirty="0" smtClean="0">
                <a:latin typeface="Times New Roman" panose="02020603050405020304" pitchFamily="18" charset="0"/>
                <a:cs typeface="Times New Roman" panose="02020603050405020304" pitchFamily="18" charset="0"/>
              </a:rPr>
              <a:t>*</a:t>
            </a:r>
            <a:r>
              <a:rPr lang="en-US" sz="2700" dirty="0" smtClean="0">
                <a:latin typeface="Times New Roman" panose="02020603050405020304" pitchFamily="18" charset="0"/>
                <a:cs typeface="Times New Roman" panose="02020603050405020304" pitchFamily="18" charset="0"/>
              </a:rPr>
              <a:t> </a:t>
            </a:r>
            <a:endParaRPr lang="cs-CZ" sz="2700"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sz="2700" dirty="0" smtClean="0">
                <a:latin typeface="Times New Roman" panose="02020603050405020304" pitchFamily="18" charset="0"/>
                <a:cs typeface="Times New Roman" panose="02020603050405020304" pitchFamily="18" charset="0"/>
              </a:rPr>
              <a:t>These </a:t>
            </a:r>
            <a:r>
              <a:rPr lang="en-US" sz="2700" dirty="0">
                <a:latin typeface="Times New Roman" panose="02020603050405020304" pitchFamily="18" charset="0"/>
                <a:cs typeface="Times New Roman" panose="02020603050405020304" pitchFamily="18" charset="0"/>
              </a:rPr>
              <a:t>three tools form the base of an e-business system, allow the integration of all other e-business tools and allow the user to connect to the World Wide Web to publish information</a:t>
            </a:r>
            <a:r>
              <a:rPr lang="en-US" sz="2700" dirty="0" smtClean="0">
                <a:latin typeface="Times New Roman" panose="02020603050405020304" pitchFamily="18" charset="0"/>
                <a:cs typeface="Times New Roman" panose="02020603050405020304" pitchFamily="18" charset="0"/>
              </a:rPr>
              <a:t>.</a:t>
            </a:r>
            <a:r>
              <a:rPr lang="cs-CZ" sz="2700" dirty="0" smtClean="0">
                <a:latin typeface="Times New Roman" panose="02020603050405020304" pitchFamily="18" charset="0"/>
                <a:cs typeface="Times New Roman" panose="02020603050405020304" pitchFamily="18" charset="0"/>
              </a:rPr>
              <a:t>*</a:t>
            </a:r>
            <a:r>
              <a:rPr lang="en-US" sz="2700" dirty="0" smtClean="0">
                <a:latin typeface="Times New Roman" panose="02020603050405020304" pitchFamily="18" charset="0"/>
                <a:cs typeface="Times New Roman" panose="02020603050405020304" pitchFamily="18" charset="0"/>
              </a:rPr>
              <a:t> </a:t>
            </a:r>
            <a:endParaRPr lang="cs-CZ" sz="2700"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*https://smallbusiness.chron.com/e-business-systems-5270.html</a:t>
            </a:r>
            <a:endParaRPr lang="cs-CZ" dirty="0" smtClean="0"/>
          </a:p>
        </p:txBody>
      </p:sp>
    </p:spTree>
    <p:extLst>
      <p:ext uri="{BB962C8B-B14F-4D97-AF65-F5344CB8AC3E}">
        <p14:creationId xmlns:p14="http://schemas.microsoft.com/office/powerpoint/2010/main" val="42735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96775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E-business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e-business system is composed of more than just an Internet account and intangible online </a:t>
            </a:r>
            <a:r>
              <a:rPr lang="en-US" dirty="0" smtClean="0">
                <a:latin typeface="Times New Roman" panose="02020603050405020304" pitchFamily="18" charset="0"/>
                <a:cs typeface="Times New Roman" panose="02020603050405020304" pitchFamily="18" charset="0"/>
              </a:rPr>
              <a:t>accounts.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also need tangible equipment to access and utilize the system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Other </a:t>
            </a:r>
            <a:r>
              <a:rPr lang="en-US" dirty="0">
                <a:latin typeface="Times New Roman" panose="02020603050405020304" pitchFamily="18" charset="0"/>
                <a:cs typeface="Times New Roman" panose="02020603050405020304" pitchFamily="18" charset="0"/>
              </a:rPr>
              <a:t>important e-business tools include computers, Internet modems, Internet adapters, dedicated servers, and Ethernet cabling if you want to establish an online intranet (interoffice) system where employees communicate with each other </a:t>
            </a:r>
            <a:r>
              <a:rPr lang="en-US" dirty="0" smtClean="0">
                <a:latin typeface="Times New Roman" panose="02020603050405020304" pitchFamily="18" charset="0"/>
                <a:cs typeface="Times New Roman" panose="02020603050405020304" pitchFamily="18" charset="0"/>
              </a:rPr>
              <a:t>securely.</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addition to physical equipment, you may also need database, Internet security and shopping cart software to establish a professional e-business system.</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p:txBody>
      </p:sp>
      <p:sp>
        <p:nvSpPr>
          <p:cNvPr id="6" name="TextovéPole 5"/>
          <p:cNvSpPr txBox="1"/>
          <p:nvPr/>
        </p:nvSpPr>
        <p:spPr>
          <a:xfrm>
            <a:off x="569343" y="6271404"/>
            <a:ext cx="10584612" cy="369332"/>
          </a:xfrm>
          <a:prstGeom prst="rect">
            <a:avLst/>
          </a:prstGeom>
          <a:noFill/>
        </p:spPr>
        <p:txBody>
          <a:bodyPr wrap="square" rtlCol="0">
            <a:spAutoFit/>
          </a:bodyPr>
          <a:lstStyle/>
          <a:p>
            <a:r>
              <a:rPr lang="cs-CZ" dirty="0"/>
              <a:t>*https://smallbusiness.chron.com/e-business-systems-5270.html</a:t>
            </a:r>
            <a:endParaRPr lang="cs-CZ" dirty="0" smtClean="0"/>
          </a:p>
        </p:txBody>
      </p:sp>
    </p:spTree>
    <p:extLst>
      <p:ext uri="{BB962C8B-B14F-4D97-AF65-F5344CB8AC3E}">
        <p14:creationId xmlns:p14="http://schemas.microsoft.com/office/powerpoint/2010/main" val="3236821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967753"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E-business </a:t>
            </a:r>
            <a:r>
              <a:rPr lang="en-US" sz="3600" b="1" kern="0" dirty="0" smtClean="0">
                <a:solidFill>
                  <a:srgbClr val="307871"/>
                </a:solidFill>
                <a:latin typeface="Times New Roman"/>
                <a:ea typeface="+mj-ea"/>
                <a:cs typeface="+mj-cs"/>
              </a:rPr>
              <a:t>system</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a small business owner may choose to manage the e-business system on her own, she may find success by allowing contractors or dedicated employees to take care of those duties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instance, one element of a successful e-business system is the proper design of the online system so that it's simple for visitors and employees to </a:t>
            </a:r>
            <a:r>
              <a:rPr lang="en-US" dirty="0" smtClean="0">
                <a:latin typeface="Times New Roman" panose="02020603050405020304" pitchFamily="18" charset="0"/>
                <a:cs typeface="Times New Roman" panose="02020603050405020304" pitchFamily="18" charset="0"/>
              </a:rPr>
              <a:t>navigate.</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small business owner may hire computer programmers and Web architects to take care of these important duties.</a:t>
            </a:r>
            <a:r>
              <a:rPr lang="cs-CZ" dirty="0" smtClean="0">
                <a:latin typeface="Times New Roman" panose="02020603050405020304" pitchFamily="18" charset="0"/>
                <a:cs typeface="Times New Roman" panose="02020603050405020304" pitchFamily="18" charset="0"/>
              </a:rPr>
              <a:t>*</a:t>
            </a:r>
          </a:p>
        </p:txBody>
      </p:sp>
      <p:sp>
        <p:nvSpPr>
          <p:cNvPr id="7" name="TextovéPole 6"/>
          <p:cNvSpPr txBox="1"/>
          <p:nvPr/>
        </p:nvSpPr>
        <p:spPr>
          <a:xfrm>
            <a:off x="569343" y="6271404"/>
            <a:ext cx="10584612" cy="369332"/>
          </a:xfrm>
          <a:prstGeom prst="rect">
            <a:avLst/>
          </a:prstGeom>
          <a:noFill/>
        </p:spPr>
        <p:txBody>
          <a:bodyPr wrap="square" rtlCol="0">
            <a:spAutoFit/>
          </a:bodyPr>
          <a:lstStyle/>
          <a:p>
            <a:r>
              <a:rPr lang="cs-CZ" dirty="0"/>
              <a:t>*https://smallbusiness.chron.com/e-business-systems-5270.html</a:t>
            </a:r>
            <a:endParaRPr lang="cs-CZ" dirty="0" smtClean="0"/>
          </a:p>
        </p:txBody>
      </p:sp>
    </p:spTree>
    <p:extLst>
      <p:ext uri="{BB962C8B-B14F-4D97-AF65-F5344CB8AC3E}">
        <p14:creationId xmlns:p14="http://schemas.microsoft.com/office/powerpoint/2010/main" val="384401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7935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important components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569343" y="6271404"/>
            <a:ext cx="10584612" cy="369332"/>
          </a:xfrm>
          <a:prstGeom prst="rect">
            <a:avLst/>
          </a:prstGeom>
          <a:noFill/>
        </p:spPr>
        <p:txBody>
          <a:bodyPr wrap="square" rtlCol="0">
            <a:spAutoFit/>
          </a:bodyPr>
          <a:lstStyle/>
          <a:p>
            <a:r>
              <a:rPr lang="cs-CZ" dirty="0"/>
              <a:t>*https://netonomy.net/2013/10/16/most-important-components-ecommerce-stores-ignored/</a:t>
            </a:r>
            <a:endParaRPr lang="cs-CZ" dirty="0" smtClean="0"/>
          </a:p>
        </p:txBody>
      </p:sp>
      <p:sp>
        <p:nvSpPr>
          <p:cNvPr id="6" name="Zástupný symbol pro obsah 2"/>
          <p:cNvSpPr txBox="1">
            <a:spLocks/>
          </p:cNvSpPr>
          <p:nvPr/>
        </p:nvSpPr>
        <p:spPr>
          <a:xfrm>
            <a:off x="641581" y="11515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Suppliers </a:t>
            </a:r>
            <a:r>
              <a:rPr lang="en-US" b="1" dirty="0">
                <a:latin typeface="Times New Roman" panose="02020603050405020304" pitchFamily="18" charset="0"/>
                <a:cs typeface="Times New Roman" panose="02020603050405020304" pitchFamily="18" charset="0"/>
              </a:rPr>
              <a:t>and supply chain </a:t>
            </a:r>
            <a:r>
              <a:rPr lang="en-US" b="1" dirty="0" smtClean="0">
                <a:latin typeface="Times New Roman" panose="02020603050405020304" pitchFamily="18" charset="0"/>
                <a:cs typeface="Times New Roman" panose="02020603050405020304" pitchFamily="18" charset="0"/>
              </a:rPr>
              <a:t>management</a:t>
            </a:r>
            <a:endParaRPr lang="cs-CZ" b="1"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Before starting an ecommerce operation make sure:*</a:t>
            </a:r>
          </a:p>
          <a:p>
            <a:pPr lvl="1" algn="just">
              <a:spcBef>
                <a:spcPts val="1200"/>
              </a:spcBef>
              <a:spcAft>
                <a:spcPts val="600"/>
              </a:spcAft>
            </a:pPr>
            <a:r>
              <a:rPr lang="en-US" dirty="0" smtClean="0">
                <a:latin typeface="Times New Roman" panose="02020603050405020304" pitchFamily="18" charset="0"/>
                <a:cs typeface="Times New Roman" panose="02020603050405020304" pitchFamily="18" charset="0"/>
              </a:rPr>
              <a:t>you have enough and the right merchandise suppliers;</a:t>
            </a:r>
          </a:p>
          <a:p>
            <a:pPr lvl="1"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are financially and operational </a:t>
            </a:r>
            <a:r>
              <a:rPr lang="en-US" dirty="0" smtClean="0">
                <a:latin typeface="Times New Roman" panose="02020603050405020304" pitchFamily="18" charset="0"/>
                <a:cs typeface="Times New Roman" panose="02020603050405020304" pitchFamily="18" charset="0"/>
              </a:rPr>
              <a:t>safe;</a:t>
            </a:r>
            <a:endParaRPr lang="en-US" dirty="0">
              <a:latin typeface="Times New Roman" panose="02020603050405020304" pitchFamily="18" charset="0"/>
              <a:cs typeface="Times New Roman" panose="02020603050405020304" pitchFamily="18" charset="0"/>
            </a:endParaRPr>
          </a:p>
          <a:p>
            <a:pPr lvl="1"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are able to provide real-time stock </a:t>
            </a:r>
            <a:r>
              <a:rPr lang="en-US" dirty="0" smtClean="0">
                <a:latin typeface="Times New Roman" panose="02020603050405020304" pitchFamily="18" charset="0"/>
                <a:cs typeface="Times New Roman" panose="02020603050405020304" pitchFamily="18" charset="0"/>
              </a:rPr>
              <a:t>inventory;</a:t>
            </a:r>
            <a:endParaRPr lang="en-US" dirty="0">
              <a:latin typeface="Times New Roman" panose="02020603050405020304" pitchFamily="18" charset="0"/>
              <a:cs typeface="Times New Roman" panose="02020603050405020304" pitchFamily="18" charset="0"/>
            </a:endParaRPr>
          </a:p>
          <a:p>
            <a:pPr lvl="1"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are able to deliver purchased products </a:t>
            </a:r>
            <a:r>
              <a:rPr lang="en-US" dirty="0" smtClean="0">
                <a:latin typeface="Times New Roman" panose="02020603050405020304" pitchFamily="18" charset="0"/>
                <a:cs typeface="Times New Roman" panose="02020603050405020304" pitchFamily="18" charset="0"/>
              </a:rPr>
              <a:t>fast. </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919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7935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important components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569343" y="6271404"/>
            <a:ext cx="10584612" cy="369332"/>
          </a:xfrm>
          <a:prstGeom prst="rect">
            <a:avLst/>
          </a:prstGeom>
          <a:noFill/>
        </p:spPr>
        <p:txBody>
          <a:bodyPr wrap="square" rtlCol="0">
            <a:spAutoFit/>
          </a:bodyPr>
          <a:lstStyle/>
          <a:p>
            <a:r>
              <a:rPr lang="cs-CZ" dirty="0"/>
              <a:t>*https://netonomy.net/2013/10/16/most-important-components-ecommerce-stores-ignored/</a:t>
            </a:r>
            <a:endParaRPr lang="cs-CZ" dirty="0" smtClean="0"/>
          </a:p>
        </p:txBody>
      </p:sp>
      <p:sp>
        <p:nvSpPr>
          <p:cNvPr id="6" name="Zástupný symbol pro obsah 2"/>
          <p:cNvSpPr txBox="1">
            <a:spLocks/>
          </p:cNvSpPr>
          <p:nvPr/>
        </p:nvSpPr>
        <p:spPr>
          <a:xfrm>
            <a:off x="641581" y="11515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a:latin typeface="Times New Roman" panose="02020603050405020304" pitchFamily="18" charset="0"/>
                <a:cs typeface="Times New Roman" panose="02020603050405020304" pitchFamily="18" charset="0"/>
              </a:rPr>
              <a:t>Warehouse </a:t>
            </a:r>
            <a:r>
              <a:rPr lang="en-US" b="1" dirty="0" smtClean="0">
                <a:latin typeface="Times New Roman" panose="02020603050405020304" pitchFamily="18" charset="0"/>
                <a:cs typeface="Times New Roman" panose="02020603050405020304" pitchFamily="18" charset="0"/>
              </a:rPr>
              <a:t>operations*</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Technology </a:t>
            </a:r>
            <a:r>
              <a:rPr lang="en-US" dirty="0">
                <a:latin typeface="Times New Roman" panose="02020603050405020304" pitchFamily="18" charset="0"/>
                <a:cs typeface="Times New Roman" panose="02020603050405020304" pitchFamily="18" charset="0"/>
              </a:rPr>
              <a:t>is the key – all 3PL service providers use technology (warehouse management systems) to know at all times where the products are, what’s the most efficient way to pick those products, who should be the person in charge for each package and </a:t>
            </a:r>
            <a:r>
              <a:rPr lang="en-US" dirty="0" smtClean="0">
                <a:latin typeface="Times New Roman" panose="02020603050405020304" pitchFamily="18" charset="0"/>
                <a:cs typeface="Times New Roman" panose="02020603050405020304" pitchFamily="18" charset="0"/>
              </a:rPr>
              <a:t>others</a:t>
            </a:r>
            <a:r>
              <a:rPr lang="en-US" dirty="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Think </a:t>
            </a:r>
            <a:r>
              <a:rPr lang="en-US" dirty="0">
                <a:latin typeface="Times New Roman" panose="02020603050405020304" pitchFamily="18" charset="0"/>
                <a:cs typeface="Times New Roman" panose="02020603050405020304" pitchFamily="18" charset="0"/>
              </a:rPr>
              <a:t>about the season – some seasons (such as the Holidays) are more operationally intensive then others. Be ready to employ temporary workforce to fulfill your </a:t>
            </a:r>
            <a:r>
              <a:rPr lang="en-US" dirty="0" smtClean="0">
                <a:latin typeface="Times New Roman" panose="02020603050405020304" pitchFamily="18" charset="0"/>
                <a:cs typeface="Times New Roman" panose="02020603050405020304" pitchFamily="18" charset="0"/>
              </a:rPr>
              <a:t>orders;</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Everything </a:t>
            </a:r>
            <a:r>
              <a:rPr lang="en-US" dirty="0">
                <a:latin typeface="Times New Roman" panose="02020603050405020304" pitchFamily="18" charset="0"/>
                <a:cs typeface="Times New Roman" panose="02020603050405020304" pitchFamily="18" charset="0"/>
              </a:rPr>
              <a:t>needs to be tracked and monitored – security and accountability are the key to handling large numbers of orders and </a:t>
            </a:r>
            <a:r>
              <a:rPr lang="en-US" dirty="0" smtClean="0">
                <a:latin typeface="Times New Roman" panose="02020603050405020304" pitchFamily="18" charset="0"/>
                <a:cs typeface="Times New Roman" panose="02020603050405020304" pitchFamily="18" charset="0"/>
              </a:rPr>
              <a:t>workforce.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796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7935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important components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569343" y="6271404"/>
            <a:ext cx="10584612" cy="369332"/>
          </a:xfrm>
          <a:prstGeom prst="rect">
            <a:avLst/>
          </a:prstGeom>
          <a:noFill/>
        </p:spPr>
        <p:txBody>
          <a:bodyPr wrap="square" rtlCol="0">
            <a:spAutoFit/>
          </a:bodyPr>
          <a:lstStyle/>
          <a:p>
            <a:r>
              <a:rPr lang="cs-CZ" dirty="0"/>
              <a:t>*https://netonomy.net/2013/10/16/most-important-components-ecommerce-stores-ignored/</a:t>
            </a:r>
            <a:endParaRPr lang="cs-CZ" dirty="0" smtClean="0"/>
          </a:p>
        </p:txBody>
      </p:sp>
      <p:sp>
        <p:nvSpPr>
          <p:cNvPr id="6" name="Zástupný symbol pro obsah 2"/>
          <p:cNvSpPr txBox="1">
            <a:spLocks/>
          </p:cNvSpPr>
          <p:nvPr/>
        </p:nvSpPr>
        <p:spPr>
          <a:xfrm>
            <a:off x="641581" y="11515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Shipping </a:t>
            </a:r>
            <a:r>
              <a:rPr lang="en-US" b="1" dirty="0">
                <a:latin typeface="Times New Roman" panose="02020603050405020304" pitchFamily="18" charset="0"/>
                <a:cs typeface="Times New Roman" panose="02020603050405020304" pitchFamily="18" charset="0"/>
              </a:rPr>
              <a:t>and returns</a:t>
            </a:r>
            <a:r>
              <a:rPr lang="en-US" b="1"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Hire </a:t>
            </a:r>
            <a:r>
              <a:rPr lang="en-US" dirty="0">
                <a:latin typeface="Times New Roman" panose="02020603050405020304" pitchFamily="18" charset="0"/>
                <a:cs typeface="Times New Roman" panose="02020603050405020304" pitchFamily="18" charset="0"/>
              </a:rPr>
              <a:t>a shipping </a:t>
            </a:r>
            <a:r>
              <a:rPr lang="en-US" dirty="0" smtClean="0">
                <a:latin typeface="Times New Roman" panose="02020603050405020304" pitchFamily="18" charset="0"/>
                <a:cs typeface="Times New Roman" panose="02020603050405020304" pitchFamily="18" charset="0"/>
              </a:rPr>
              <a:t>provider</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It’s </a:t>
            </a:r>
            <a:r>
              <a:rPr lang="en-US" dirty="0">
                <a:latin typeface="Times New Roman" panose="02020603050405020304" pitchFamily="18" charset="0"/>
                <a:cs typeface="Times New Roman" panose="02020603050405020304" pitchFamily="18" charset="0"/>
              </a:rPr>
              <a:t>probably not worth it to have a shipping service of your </a:t>
            </a:r>
            <a:r>
              <a:rPr lang="en-US" dirty="0" smtClean="0">
                <a:latin typeface="Times New Roman" panose="02020603050405020304" pitchFamily="18" charset="0"/>
                <a:cs typeface="Times New Roman" panose="02020603050405020304" pitchFamily="18" charset="0"/>
              </a:rPr>
              <a:t>own</a:t>
            </a:r>
            <a:r>
              <a:rPr lang="en-US" dirty="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Pay </a:t>
            </a:r>
            <a:r>
              <a:rPr lang="en-US" dirty="0">
                <a:latin typeface="Times New Roman" panose="02020603050405020304" pitchFamily="18" charset="0"/>
                <a:cs typeface="Times New Roman" panose="02020603050405020304" pitchFamily="18" charset="0"/>
              </a:rPr>
              <a:t>attention to systems integrations when it comes to online store – warehouse – shipping </a:t>
            </a:r>
            <a:r>
              <a:rPr lang="en-US" dirty="0" smtClean="0">
                <a:latin typeface="Times New Roman" panose="02020603050405020304" pitchFamily="18" charset="0"/>
                <a:cs typeface="Times New Roman" panose="02020603050405020304" pitchFamily="18" charset="0"/>
              </a:rPr>
              <a:t>flow</a:t>
            </a:r>
            <a:r>
              <a:rPr lang="en-US" dirty="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Handle </a:t>
            </a:r>
            <a:r>
              <a:rPr lang="en-US" dirty="0">
                <a:latin typeface="Times New Roman" panose="02020603050405020304" pitchFamily="18" charset="0"/>
                <a:cs typeface="Times New Roman" panose="02020603050405020304" pitchFamily="18" charset="0"/>
              </a:rPr>
              <a:t>your returns as gracefully as </a:t>
            </a:r>
            <a:r>
              <a:rPr lang="en-US" dirty="0" smtClean="0">
                <a:latin typeface="Times New Roman" panose="02020603050405020304" pitchFamily="18" charset="0"/>
                <a:cs typeface="Times New Roman" panose="02020603050405020304" pitchFamily="18" charset="0"/>
              </a:rPr>
              <a:t>possible</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may mean the difference between an unsatisfied customer and a lifetime brand </a:t>
            </a:r>
            <a:r>
              <a:rPr lang="en-US" dirty="0" smtClean="0">
                <a:latin typeface="Times New Roman" panose="02020603050405020304" pitchFamily="18" charset="0"/>
                <a:cs typeface="Times New Roman" panose="02020603050405020304" pitchFamily="18" charset="0"/>
              </a:rPr>
              <a:t>ambassador.</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3033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7935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E-business system – important components  </a:t>
            </a:r>
            <a:endParaRPr kumimoji="0" lang="en-US"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912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7" name="TextovéPole 6"/>
          <p:cNvSpPr txBox="1"/>
          <p:nvPr/>
        </p:nvSpPr>
        <p:spPr>
          <a:xfrm>
            <a:off x="569343" y="6271404"/>
            <a:ext cx="10584612" cy="369332"/>
          </a:xfrm>
          <a:prstGeom prst="rect">
            <a:avLst/>
          </a:prstGeom>
          <a:noFill/>
        </p:spPr>
        <p:txBody>
          <a:bodyPr wrap="square" rtlCol="0">
            <a:spAutoFit/>
          </a:bodyPr>
          <a:lstStyle/>
          <a:p>
            <a:r>
              <a:rPr lang="cs-CZ" dirty="0"/>
              <a:t>*https://netonomy.net/2013/10/16/most-important-components-ecommerce-stores-ignored/</a:t>
            </a:r>
            <a:endParaRPr lang="cs-CZ" dirty="0" smtClean="0"/>
          </a:p>
        </p:txBody>
      </p:sp>
      <p:sp>
        <p:nvSpPr>
          <p:cNvPr id="6" name="Zástupný symbol pro obsah 2"/>
          <p:cNvSpPr txBox="1">
            <a:spLocks/>
          </p:cNvSpPr>
          <p:nvPr/>
        </p:nvSpPr>
        <p:spPr>
          <a:xfrm>
            <a:off x="641581" y="102213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Client </a:t>
            </a:r>
            <a:r>
              <a:rPr lang="en-US" b="1" dirty="0">
                <a:latin typeface="Times New Roman" panose="02020603050405020304" pitchFamily="18" charset="0"/>
                <a:cs typeface="Times New Roman" panose="02020603050405020304" pitchFamily="18" charset="0"/>
              </a:rPr>
              <a:t>Relationship Management (</a:t>
            </a:r>
            <a:r>
              <a:rPr lang="en-US" b="1" dirty="0" smtClean="0">
                <a:latin typeface="Times New Roman" panose="02020603050405020304" pitchFamily="18" charset="0"/>
                <a:cs typeface="Times New Roman" panose="02020603050405020304" pitchFamily="18" charset="0"/>
              </a:rPr>
              <a:t>CRM)*</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CRM </a:t>
            </a:r>
            <a:r>
              <a:rPr lang="en-US" dirty="0">
                <a:latin typeface="Times New Roman" panose="02020603050405020304" pitchFamily="18" charset="0"/>
                <a:cs typeface="Times New Roman" panose="02020603050405020304" pitchFamily="18" charset="0"/>
              </a:rPr>
              <a:t>is not just </a:t>
            </a:r>
            <a:r>
              <a:rPr lang="en-US" dirty="0" smtClean="0">
                <a:latin typeface="Times New Roman" panose="02020603050405020304" pitchFamily="18" charset="0"/>
                <a:cs typeface="Times New Roman" panose="02020603050405020304" pitchFamily="18" charset="0"/>
              </a:rPr>
              <a:t>software</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it’s </a:t>
            </a:r>
            <a:r>
              <a:rPr lang="en-US" dirty="0">
                <a:latin typeface="Times New Roman" panose="02020603050405020304" pitchFamily="18" charset="0"/>
                <a:cs typeface="Times New Roman" panose="02020603050405020304" pitchFamily="18" charset="0"/>
              </a:rPr>
              <a:t>a company policy on how to treat </a:t>
            </a:r>
            <a:r>
              <a:rPr lang="en-US" dirty="0" smtClean="0">
                <a:latin typeface="Times New Roman" panose="02020603050405020304" pitchFamily="18" charset="0"/>
                <a:cs typeface="Times New Roman" panose="02020603050405020304" pitchFamily="18" charset="0"/>
              </a:rPr>
              <a:t>clients</a:t>
            </a:r>
            <a:r>
              <a:rPr lang="en-US" dirty="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Profiling </a:t>
            </a:r>
            <a:r>
              <a:rPr lang="en-US" dirty="0">
                <a:latin typeface="Times New Roman" panose="02020603050405020304" pitchFamily="18" charset="0"/>
                <a:cs typeface="Times New Roman" panose="02020603050405020304" pitchFamily="18" charset="0"/>
              </a:rPr>
              <a:t>is a </a:t>
            </a:r>
            <a:r>
              <a:rPr lang="en-US" dirty="0" smtClean="0">
                <a:latin typeface="Times New Roman" panose="02020603050405020304" pitchFamily="18" charset="0"/>
                <a:cs typeface="Times New Roman" panose="02020603050405020304" pitchFamily="18" charset="0"/>
              </a:rPr>
              <a:t>must</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understand </a:t>
            </a:r>
            <a:r>
              <a:rPr lang="en-US" dirty="0">
                <a:latin typeface="Times New Roman" panose="02020603050405020304" pitchFamily="18" charset="0"/>
                <a:cs typeface="Times New Roman" panose="02020603050405020304" pitchFamily="18" charset="0"/>
              </a:rPr>
              <a:t>as much as possible about your customer so you can serve </a:t>
            </a:r>
            <a:r>
              <a:rPr lang="en-US" dirty="0" smtClean="0">
                <a:latin typeface="Times New Roman" panose="02020603050405020304" pitchFamily="18" charset="0"/>
                <a:cs typeface="Times New Roman" panose="02020603050405020304" pitchFamily="18" charset="0"/>
              </a:rPr>
              <a:t>better;</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Customer-centric” is not a buzz-word – it’s common </a:t>
            </a:r>
            <a:r>
              <a:rPr lang="en-US" dirty="0" smtClean="0">
                <a:latin typeface="Times New Roman" panose="02020603050405020304" pitchFamily="18" charset="0"/>
                <a:cs typeface="Times New Roman" panose="02020603050405020304" pitchFamily="18" charset="0"/>
              </a:rPr>
              <a:t>sense;</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is no “client service </a:t>
            </a:r>
            <a:r>
              <a:rPr lang="en-US" dirty="0" smtClean="0">
                <a:latin typeface="Times New Roman" panose="02020603050405020304" pitchFamily="18" charset="0"/>
                <a:cs typeface="Times New Roman" panose="02020603050405020304" pitchFamily="18" charset="0"/>
              </a:rPr>
              <a:t>department”</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Everybody </a:t>
            </a:r>
            <a:r>
              <a:rPr lang="en-US" dirty="0">
                <a:latin typeface="Times New Roman" panose="02020603050405020304" pitchFamily="18" charset="0"/>
                <a:cs typeface="Times New Roman" panose="02020603050405020304" pitchFamily="18" charset="0"/>
              </a:rPr>
              <a:t>working in an ecommerce store needs to know who the client is, record interactions and treat customers </a:t>
            </a:r>
            <a:r>
              <a:rPr lang="en-US" dirty="0" smtClean="0">
                <a:latin typeface="Times New Roman" panose="02020603050405020304" pitchFamily="18" charset="0"/>
                <a:cs typeface="Times New Roman" panose="02020603050405020304" pitchFamily="18" charset="0"/>
              </a:rPr>
              <a:t>accordingly.</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671744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1352</TotalTime>
  <Words>2346</Words>
  <Application>Microsoft Office PowerPoint</Application>
  <PresentationFormat>Širokoúhlá obrazovka</PresentationFormat>
  <Paragraphs>213</Paragraphs>
  <Slides>29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29</vt:i4>
      </vt:variant>
    </vt:vector>
  </HeadingPairs>
  <TitlesOfParts>
    <vt:vector size="35" baseType="lpstr">
      <vt:lpstr>Arial</vt:lpstr>
      <vt:lpstr>Calibri</vt:lpstr>
      <vt:lpstr>Calibri Light</vt:lpstr>
      <vt:lpstr>Times New Roman</vt:lpstr>
      <vt:lpstr>Wingdings</vt:lpstr>
      <vt:lpstr>Motiv Office</vt:lpstr>
      <vt:lpstr>E-business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271</cp:revision>
  <dcterms:created xsi:type="dcterms:W3CDTF">2016-11-25T20:36:16Z</dcterms:created>
  <dcterms:modified xsi:type="dcterms:W3CDTF">2019-10-31T20:25:59Z</dcterms:modified>
</cp:coreProperties>
</file>