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84" r:id="rId5"/>
    <p:sldId id="285" r:id="rId6"/>
    <p:sldId id="286" r:id="rId7"/>
    <p:sldId id="287" r:id="rId8"/>
    <p:sldId id="288" r:id="rId9"/>
    <p:sldId id="289" r:id="rId10"/>
    <p:sldId id="290" r:id="rId11"/>
    <p:sldId id="291" r:id="rId12"/>
    <p:sldId id="292" r:id="rId13"/>
    <p:sldId id="293" r:id="rId14"/>
    <p:sldId id="294" r:id="rId15"/>
    <p:sldId id="295" r:id="rId16"/>
    <p:sldId id="296" r:id="rId17"/>
    <p:sldId id="297" r:id="rId18"/>
    <p:sldId id="298" r:id="rId19"/>
    <p:sldId id="299" r:id="rId20"/>
    <p:sldId id="300" r:id="rId21"/>
    <p:sldId id="301" r:id="rId22"/>
    <p:sldId id="302" r:id="rId23"/>
    <p:sldId id="303" r:id="rId24"/>
    <p:sldId id="283" r:id="rId2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E9BAEC6-A37A-4403-B919-4854A6448652}" type="datetimeFigureOut">
              <a:rPr lang="cs-CZ" smtClean="0"/>
              <a:t>31.10.2019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E9BAEC6-A37A-4403-B919-4854A6448652}" type="datetimeFigureOut">
              <a:rPr lang="cs-CZ" smtClean="0"/>
              <a:t>31.10.2019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E9BAEC6-A37A-4403-B919-4854A6448652}" type="datetimeFigureOut">
              <a:rPr lang="cs-CZ" smtClean="0"/>
              <a:t>31.10.2019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31.10.2019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31.10.2019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31.10.2019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8.jpg"/></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2364705"/>
            <a:ext cx="6816757" cy="827066"/>
          </a:xfrm>
          <a:prstGeom prst="rect">
            <a:avLst/>
          </a:prstGeom>
        </p:spPr>
        <p:txBody>
          <a:bodyPr anchor="t">
            <a:noAutofit/>
          </a:bodyPr>
          <a:lstStyle/>
          <a:p>
            <a:pPr algn="ctr"/>
            <a:r>
              <a:rPr lang="en-GB" sz="6000" b="1" dirty="0">
                <a:solidFill>
                  <a:schemeClr val="bg1"/>
                </a:solidFill>
                <a:latin typeface="Times New Roman" panose="02020603050405020304" pitchFamily="18" charset="0"/>
                <a:cs typeface="Times New Roman" panose="02020603050405020304" pitchFamily="18" charset="0"/>
              </a:rPr>
              <a:t>E-business</a:t>
            </a:r>
            <a:endParaRPr lang="en-GB" sz="6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406105" y="3652502"/>
            <a:ext cx="5469147" cy="1056117"/>
          </a:xfrm>
          <a:prstGeom prst="rect">
            <a:avLst/>
          </a:prstGeom>
        </p:spPr>
        <p:txBody>
          <a:bodyPr>
            <a:normAutofit/>
          </a:bodyPr>
          <a:lstStyle/>
          <a:p>
            <a:pPr marL="0" indent="0" algn="ctr">
              <a:buNone/>
            </a:pPr>
            <a:r>
              <a:rPr lang="cs-CZ" dirty="0" smtClean="0">
                <a:solidFill>
                  <a:schemeClr val="bg1"/>
                </a:solidFill>
                <a:latin typeface="Times New Roman" panose="02020603050405020304" pitchFamily="18" charset="0"/>
                <a:cs typeface="Times New Roman" panose="02020603050405020304" pitchFamily="18" charset="0"/>
              </a:rPr>
              <a:t>E-business </a:t>
            </a:r>
            <a:r>
              <a:rPr lang="cs-CZ" dirty="0" err="1" smtClean="0">
                <a:solidFill>
                  <a:schemeClr val="bg1"/>
                </a:solidFill>
                <a:latin typeface="Times New Roman" panose="02020603050405020304" pitchFamily="18" charset="0"/>
                <a:cs typeface="Times New Roman" panose="02020603050405020304" pitchFamily="18" charset="0"/>
              </a:rPr>
              <a:t>system</a:t>
            </a:r>
            <a:r>
              <a:rPr lang="cs-CZ" dirty="0" smtClean="0">
                <a:solidFill>
                  <a:schemeClr val="bg1"/>
                </a:solidFill>
                <a:latin typeface="Times New Roman" panose="02020603050405020304" pitchFamily="18" charset="0"/>
                <a:cs typeface="Times New Roman" panose="02020603050405020304" pitchFamily="18" charset="0"/>
              </a:rPr>
              <a:t> - II</a:t>
            </a:r>
            <a:endParaRPr lang="en-GB"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962845" y="4965171"/>
            <a:ext cx="3000183"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400" b="1" dirty="0" smtClean="0">
                <a:solidFill>
                  <a:srgbClr val="307871"/>
                </a:solidFill>
                <a:latin typeface="Times New Roman" panose="02020603050405020304" pitchFamily="18" charset="0"/>
                <a:cs typeface="Times New Roman" panose="02020603050405020304" pitchFamily="18" charset="0"/>
              </a:rPr>
              <a:t>Petr Suchánek</a:t>
            </a:r>
            <a:endParaRPr lang="en-GB" altLang="cs-CZ" sz="2400" b="1" dirty="0" smtClean="0">
              <a:solidFill>
                <a:srgbClr val="307871"/>
              </a:solidFill>
              <a:latin typeface="Times New Roman" panose="02020603050405020304" pitchFamily="18" charset="0"/>
              <a:cs typeface="Times New Roman" panose="02020603050405020304" pitchFamily="18" charset="0"/>
            </a:endParaRPr>
          </a:p>
          <a:p>
            <a:pPr algn="r"/>
            <a:r>
              <a:rPr lang="cs-CZ" altLang="cs-CZ" sz="2400" dirty="0">
                <a:solidFill>
                  <a:srgbClr val="307871"/>
                </a:solidFill>
                <a:latin typeface="Times New Roman" panose="02020603050405020304" pitchFamily="18" charset="0"/>
                <a:cs typeface="Times New Roman" panose="02020603050405020304" pitchFamily="18" charset="0"/>
              </a:rPr>
              <a:t>E-business</a:t>
            </a:r>
            <a:endParaRPr lang="en-GB" altLang="cs-CZ" sz="2400" dirty="0" smtClean="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262705"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CRM - components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59511"/>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GB" b="1" dirty="0">
                <a:latin typeface="Times New Roman" panose="02020603050405020304" pitchFamily="18" charset="0"/>
                <a:cs typeface="Times New Roman" panose="02020603050405020304" pitchFamily="18" charset="0"/>
              </a:rPr>
              <a:t>Lead Management</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Lead Management as the name suggests, refers to keeping the track of the sales leads as well as their </a:t>
            </a:r>
            <a:r>
              <a:rPr lang="en-US" dirty="0" smtClean="0">
                <a:latin typeface="Times New Roman" panose="02020603050405020304" pitchFamily="18" charset="0"/>
                <a:cs typeface="Times New Roman" panose="02020603050405020304" pitchFamily="18" charset="0"/>
              </a:rPr>
              <a:t>distribution.</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business that are benefitted by this component of CRM the most are the sales industries, marketing firms and customer executive </a:t>
            </a:r>
            <a:r>
              <a:rPr lang="en-US" dirty="0" err="1" smtClean="0">
                <a:latin typeface="Times New Roman" panose="02020603050405020304" pitchFamily="18" charset="0"/>
                <a:cs typeface="Times New Roman" panose="02020603050405020304" pitchFamily="18" charset="0"/>
              </a:rPr>
              <a:t>centres</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involves an efficient management of the campaigns, designing customized forms, finalizing the mailing lists and several other elements. </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An </a:t>
            </a:r>
            <a:r>
              <a:rPr lang="en-US" dirty="0">
                <a:latin typeface="Times New Roman" panose="02020603050405020304" pitchFamily="18" charset="0"/>
                <a:cs typeface="Times New Roman" panose="02020603050405020304" pitchFamily="18" charset="0"/>
              </a:rPr>
              <a:t>extensive study of the purchase patterns of the customers as well as potential sales leads helps to capture the maximum number of sales leads to improve the sales.</a:t>
            </a:r>
            <a:endParaRPr lang="en-US" dirty="0" smtClean="0">
              <a:latin typeface="Times New Roman" panose="02020603050405020304" pitchFamily="18" charset="0"/>
              <a:cs typeface="Times New Roman" panose="02020603050405020304" pitchFamily="18" charset="0"/>
            </a:endParaRPr>
          </a:p>
          <a:p>
            <a:pPr algn="just">
              <a:spcBef>
                <a:spcPts val="600"/>
              </a:spcBef>
              <a:spcAft>
                <a:spcPts val="600"/>
              </a:spcAft>
            </a:pPr>
            <a:endParaRPr lang="en-US" sz="23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smtClean="0"/>
              <a:t>*https</a:t>
            </a:r>
            <a:r>
              <a:rPr lang="cs-CZ" dirty="0"/>
              <a:t>://crm.walkme.com/components-customer-relationship-management/</a:t>
            </a:r>
            <a:endParaRPr lang="en-US" dirty="0" smtClean="0"/>
          </a:p>
        </p:txBody>
      </p:sp>
    </p:spTree>
    <p:extLst>
      <p:ext uri="{BB962C8B-B14F-4D97-AF65-F5344CB8AC3E}">
        <p14:creationId xmlns:p14="http://schemas.microsoft.com/office/powerpoint/2010/main" val="888807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262705"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CRM - components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59511"/>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GB" b="1" dirty="0">
                <a:latin typeface="Times New Roman" panose="02020603050405020304" pitchFamily="18" charset="0"/>
                <a:cs typeface="Times New Roman" panose="02020603050405020304" pitchFamily="18" charset="0"/>
              </a:rPr>
              <a:t>Customer Service</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Customer Relationship Management emphasizes on collecting customer information and data, their purchase </a:t>
            </a:r>
            <a:r>
              <a:rPr lang="en-US" dirty="0" err="1">
                <a:latin typeface="Times New Roman" panose="02020603050405020304" pitchFamily="18" charset="0"/>
                <a:cs typeface="Times New Roman" panose="02020603050405020304" pitchFamily="18" charset="0"/>
              </a:rPr>
              <a:t>informations</a:t>
            </a:r>
            <a:r>
              <a:rPr lang="en-US" dirty="0">
                <a:latin typeface="Times New Roman" panose="02020603050405020304" pitchFamily="18" charset="0"/>
                <a:cs typeface="Times New Roman" panose="02020603050405020304" pitchFamily="18" charset="0"/>
              </a:rPr>
              <a:t> and patterns as well as involves providing the collected information to the necessary and concerned departments</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sz="2300" dirty="0">
                <a:latin typeface="Times New Roman" panose="02020603050405020304" pitchFamily="18" charset="0"/>
                <a:cs typeface="Times New Roman" panose="02020603050405020304" pitchFamily="18" charset="0"/>
              </a:rPr>
              <a:t>Almost all the major departments including the sales department, marketing team and the management personnel are required to take steps to develop their awareness and understanding of the customer needs as well as </a:t>
            </a:r>
            <a:r>
              <a:rPr lang="en-US" sz="2300" dirty="0" smtClean="0">
                <a:latin typeface="Times New Roman" panose="02020603050405020304" pitchFamily="18" charset="0"/>
                <a:cs typeface="Times New Roman" panose="02020603050405020304" pitchFamily="18" charset="0"/>
              </a:rPr>
              <a:t>complaints.</a:t>
            </a:r>
            <a:endParaRPr lang="cs-CZ" sz="2300"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sz="2300" dirty="0" smtClean="0">
                <a:latin typeface="Times New Roman" panose="02020603050405020304" pitchFamily="18" charset="0"/>
                <a:cs typeface="Times New Roman" panose="02020603050405020304" pitchFamily="18" charset="0"/>
              </a:rPr>
              <a:t>This </a:t>
            </a:r>
            <a:r>
              <a:rPr lang="en-US" sz="2300" dirty="0">
                <a:latin typeface="Times New Roman" panose="02020603050405020304" pitchFamily="18" charset="0"/>
                <a:cs typeface="Times New Roman" panose="02020603050405020304" pitchFamily="18" charset="0"/>
              </a:rPr>
              <a:t>undoubtedly makes the business or the company to deliver quick and perfect solutions and assistance to the customers as well as cater to their needs which increases the dependability and trust of the customers and people on the organization.</a:t>
            </a:r>
            <a:endParaRPr lang="en-US" sz="23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smtClean="0"/>
              <a:t>*https</a:t>
            </a:r>
            <a:r>
              <a:rPr lang="cs-CZ" dirty="0"/>
              <a:t>://crm.walkme.com/components-customer-relationship-management/</a:t>
            </a:r>
            <a:endParaRPr lang="en-US" dirty="0" smtClean="0"/>
          </a:p>
        </p:txBody>
      </p:sp>
    </p:spTree>
    <p:extLst>
      <p:ext uri="{BB962C8B-B14F-4D97-AF65-F5344CB8AC3E}">
        <p14:creationId xmlns:p14="http://schemas.microsoft.com/office/powerpoint/2010/main" val="1949764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262705"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CRM - components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59511"/>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cs-CZ" b="1" dirty="0" smtClean="0">
                <a:latin typeface="Times New Roman" panose="02020603050405020304" pitchFamily="18" charset="0"/>
                <a:cs typeface="Times New Roman" panose="02020603050405020304" pitchFamily="18" charset="0"/>
              </a:rPr>
              <a:t>Marketing</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1" indent="-419100" algn="just">
              <a:spcBef>
                <a:spcPts val="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Marketing is one of the most significant component of Customer Relationship Management and it refers to the promotional activities that are adopted by a company in order to promote their </a:t>
            </a:r>
            <a:r>
              <a:rPr lang="en-US" dirty="0" smtClean="0">
                <a:latin typeface="Times New Roman" panose="02020603050405020304" pitchFamily="18" charset="0"/>
                <a:cs typeface="Times New Roman" panose="02020603050405020304" pitchFamily="18" charset="0"/>
              </a:rPr>
              <a:t>products.</a:t>
            </a:r>
            <a:endParaRPr lang="cs-CZ" dirty="0" smtClean="0">
              <a:latin typeface="Times New Roman" panose="02020603050405020304" pitchFamily="18" charset="0"/>
              <a:cs typeface="Times New Roman" panose="02020603050405020304" pitchFamily="18" charset="0"/>
            </a:endParaRPr>
          </a:p>
          <a:p>
            <a:pPr lvl="1" indent="-419100" algn="just">
              <a:spcBef>
                <a:spcPts val="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marketing could be targeted to a particular group of people as well as to the general </a:t>
            </a:r>
            <a:r>
              <a:rPr lang="en-US" dirty="0" smtClean="0">
                <a:latin typeface="Times New Roman" panose="02020603050405020304" pitchFamily="18" charset="0"/>
                <a:cs typeface="Times New Roman" panose="02020603050405020304" pitchFamily="18" charset="0"/>
              </a:rPr>
              <a:t>crowd.</a:t>
            </a:r>
            <a:endParaRPr lang="cs-CZ" dirty="0" smtClean="0">
              <a:latin typeface="Times New Roman" panose="02020603050405020304" pitchFamily="18" charset="0"/>
              <a:cs typeface="Times New Roman" panose="02020603050405020304" pitchFamily="18" charset="0"/>
            </a:endParaRPr>
          </a:p>
          <a:p>
            <a:pPr lvl="1" indent="-419100" algn="just">
              <a:spcBef>
                <a:spcPts val="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Marketing </a:t>
            </a:r>
            <a:r>
              <a:rPr lang="en-US" dirty="0">
                <a:latin typeface="Times New Roman" panose="02020603050405020304" pitchFamily="18" charset="0"/>
                <a:cs typeface="Times New Roman" panose="02020603050405020304" pitchFamily="18" charset="0"/>
              </a:rPr>
              <a:t>involves crafting and implementing strategies in order to sell the product. </a:t>
            </a:r>
            <a:r>
              <a:rPr lang="cs-CZ" dirty="0" smtClean="0">
                <a:latin typeface="Times New Roman" panose="02020603050405020304" pitchFamily="18" charset="0"/>
                <a:cs typeface="Times New Roman" panose="02020603050405020304" pitchFamily="18" charset="0"/>
              </a:rPr>
              <a:t>CRM </a:t>
            </a:r>
            <a:r>
              <a:rPr lang="en-US" dirty="0" smtClean="0">
                <a:latin typeface="Times New Roman" panose="02020603050405020304" pitchFamily="18" charset="0"/>
                <a:cs typeface="Times New Roman" panose="02020603050405020304" pitchFamily="18" charset="0"/>
              </a:rPr>
              <a:t>assists </a:t>
            </a:r>
            <a:r>
              <a:rPr lang="en-US" dirty="0">
                <a:latin typeface="Times New Roman" panose="02020603050405020304" pitchFamily="18" charset="0"/>
                <a:cs typeface="Times New Roman" panose="02020603050405020304" pitchFamily="18" charset="0"/>
              </a:rPr>
              <a:t>in the marketing process by enhancing and improving the effectiveness of the strategies used for marketing and promotion</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1" indent="-419100" algn="just">
              <a:spcBef>
                <a:spcPts val="0"/>
              </a:spcBef>
              <a:spcAft>
                <a:spcPts val="600"/>
              </a:spcAft>
              <a:buFont typeface="Wingdings" panose="05000000000000000000" pitchFamily="2" charset="2"/>
              <a:buChar char="Ø"/>
            </a:pPr>
            <a:r>
              <a:rPr lang="en-US" sz="2300" dirty="0">
                <a:latin typeface="Times New Roman" panose="02020603050405020304" pitchFamily="18" charset="0"/>
                <a:cs typeface="Times New Roman" panose="02020603050405020304" pitchFamily="18" charset="0"/>
              </a:rPr>
              <a:t>This is done by making an observation and study of the potential customers</a:t>
            </a:r>
            <a:r>
              <a:rPr lang="en-US" sz="2300" dirty="0" smtClean="0">
                <a:latin typeface="Times New Roman" panose="02020603050405020304" pitchFamily="18" charset="0"/>
                <a:cs typeface="Times New Roman" panose="02020603050405020304" pitchFamily="18" charset="0"/>
              </a:rPr>
              <a:t>.</a:t>
            </a:r>
            <a:endParaRPr lang="cs-CZ" sz="2300" dirty="0" smtClean="0">
              <a:latin typeface="Times New Roman" panose="02020603050405020304" pitchFamily="18" charset="0"/>
              <a:cs typeface="Times New Roman" panose="02020603050405020304" pitchFamily="18" charset="0"/>
            </a:endParaRPr>
          </a:p>
          <a:p>
            <a:pPr lvl="1" indent="-419100" algn="just">
              <a:spcBef>
                <a:spcPts val="0"/>
              </a:spcBef>
              <a:spcAft>
                <a:spcPts val="600"/>
              </a:spcAft>
              <a:buFont typeface="Wingdings" panose="05000000000000000000" pitchFamily="2" charset="2"/>
              <a:buChar char="Ø"/>
            </a:pPr>
            <a:r>
              <a:rPr lang="en-US" sz="2300" dirty="0">
                <a:latin typeface="Times New Roman" panose="02020603050405020304" pitchFamily="18" charset="0"/>
                <a:cs typeface="Times New Roman" panose="02020603050405020304" pitchFamily="18" charset="0"/>
              </a:rPr>
              <a:t>Some of the major elements of marketing are List Management, Campaign Management, Activity Management, Document Management, Call Management, Mass Emails and Reporting.</a:t>
            </a:r>
            <a:endParaRPr lang="en-US" sz="23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smtClean="0"/>
              <a:t>*https</a:t>
            </a:r>
            <a:r>
              <a:rPr lang="cs-CZ" dirty="0"/>
              <a:t>://crm.walkme.com/components-customer-relationship-management/</a:t>
            </a:r>
            <a:endParaRPr lang="en-US" dirty="0" smtClean="0"/>
          </a:p>
        </p:txBody>
      </p:sp>
    </p:spTree>
    <p:extLst>
      <p:ext uri="{BB962C8B-B14F-4D97-AF65-F5344CB8AC3E}">
        <p14:creationId xmlns:p14="http://schemas.microsoft.com/office/powerpoint/2010/main" val="2010969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262705"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CRM - components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59511"/>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GB" b="1" dirty="0" smtClean="0">
                <a:latin typeface="Times New Roman" panose="02020603050405020304" pitchFamily="18" charset="0"/>
                <a:cs typeface="Times New Roman" panose="02020603050405020304" pitchFamily="18" charset="0"/>
              </a:rPr>
              <a:t>Workflow Automation</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A number of processes run simultaneously when it comes to the management and this requires an efficient cost cutting as well as the streamlining of all the processes</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phenomenon of doing so is known as Workflow </a:t>
            </a:r>
            <a:r>
              <a:rPr lang="en-US" dirty="0" smtClean="0">
                <a:latin typeface="Times New Roman" panose="02020603050405020304" pitchFamily="18" charset="0"/>
                <a:cs typeface="Times New Roman" panose="02020603050405020304" pitchFamily="18" charset="0"/>
              </a:rPr>
              <a:t>Automation.</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not only reduces the excess expenditure but also prevents the repetition of a particular task by different people by reducing the work and work force that is getting wasted for avoidable </a:t>
            </a:r>
            <a:r>
              <a:rPr lang="en-US" dirty="0" smtClean="0">
                <a:latin typeface="Times New Roman" panose="02020603050405020304" pitchFamily="18" charset="0"/>
                <a:cs typeface="Times New Roman" panose="02020603050405020304" pitchFamily="18" charset="0"/>
              </a:rPr>
              <a:t>jobs.</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Routing </a:t>
            </a:r>
            <a:r>
              <a:rPr lang="en-US" dirty="0">
                <a:latin typeface="Times New Roman" panose="02020603050405020304" pitchFamily="18" charset="0"/>
                <a:cs typeface="Times New Roman" panose="02020603050405020304" pitchFamily="18" charset="0"/>
              </a:rPr>
              <a:t>out the paperwork and form filling are some of the elements of the process and it aims at preventing the loss of time and excess effort.</a:t>
            </a:r>
            <a:endParaRPr lang="en-US" sz="23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smtClean="0"/>
              <a:t>*https</a:t>
            </a:r>
            <a:r>
              <a:rPr lang="cs-CZ" dirty="0"/>
              <a:t>://crm.walkme.com/components-customer-relationship-management/</a:t>
            </a:r>
            <a:endParaRPr lang="en-US" dirty="0" smtClean="0"/>
          </a:p>
        </p:txBody>
      </p:sp>
    </p:spTree>
    <p:extLst>
      <p:ext uri="{BB962C8B-B14F-4D97-AF65-F5344CB8AC3E}">
        <p14:creationId xmlns:p14="http://schemas.microsoft.com/office/powerpoint/2010/main" val="872233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262705"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CRM - components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129"/>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GB" b="1" dirty="0">
                <a:latin typeface="Times New Roman" panose="02020603050405020304" pitchFamily="18" charset="0"/>
                <a:cs typeface="Times New Roman" panose="02020603050405020304" pitchFamily="18" charset="0"/>
              </a:rPr>
              <a:t>Business Reporting</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CRM comes with a management of sales, customer care reports and marketing. </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cs-CZ" dirty="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he </a:t>
            </a:r>
            <a:r>
              <a:rPr lang="en-US" dirty="0">
                <a:latin typeface="Times New Roman" panose="02020603050405020304" pitchFamily="18" charset="0"/>
                <a:cs typeface="Times New Roman" panose="02020603050405020304" pitchFamily="18" charset="0"/>
              </a:rPr>
              <a:t>customer care reports assist the executives of a company to gain an insight into their daily work management and operations</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enables one to know the </a:t>
            </a:r>
            <a:r>
              <a:rPr lang="en-US" dirty="0" smtClean="0">
                <a:latin typeface="Times New Roman" panose="02020603050405020304" pitchFamily="18" charset="0"/>
                <a:cs typeface="Times New Roman" panose="02020603050405020304" pitchFamily="18" charset="0"/>
              </a:rPr>
              <a:t>precise </a:t>
            </a:r>
            <a:r>
              <a:rPr lang="en-US" dirty="0">
                <a:latin typeface="Times New Roman" panose="02020603050405020304" pitchFamily="18" charset="0"/>
                <a:cs typeface="Times New Roman" panose="02020603050405020304" pitchFamily="18" charset="0"/>
              </a:rPr>
              <a:t>position of the company at any particular </a:t>
            </a:r>
            <a:r>
              <a:rPr lang="en-US" dirty="0" smtClean="0">
                <a:latin typeface="Times New Roman" panose="02020603050405020304" pitchFamily="18" charset="0"/>
                <a:cs typeface="Times New Roman" panose="02020603050405020304" pitchFamily="18" charset="0"/>
              </a:rPr>
              <a:t>instance.</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CRM </a:t>
            </a:r>
            <a:r>
              <a:rPr lang="en-US" dirty="0">
                <a:latin typeface="Times New Roman" panose="02020603050405020304" pitchFamily="18" charset="0"/>
                <a:cs typeface="Times New Roman" panose="02020603050405020304" pitchFamily="18" charset="0"/>
              </a:rPr>
              <a:t>provides the reports on the business and that makes it play a major role </a:t>
            </a:r>
            <a:r>
              <a:rPr lang="en-US" dirty="0" smtClean="0">
                <a:latin typeface="Times New Roman" panose="02020603050405020304" pitchFamily="18" charset="0"/>
                <a:cs typeface="Times New Roman" panose="02020603050405020304" pitchFamily="18" charset="0"/>
              </a:rPr>
              <a:t>here.</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is ensured that the reports are accurate as well as precise. Another significant feature is the forecasting and the ability to export the business reports on other </a:t>
            </a:r>
            <a:r>
              <a:rPr lang="en-US" dirty="0" smtClean="0">
                <a:latin typeface="Times New Roman" panose="02020603050405020304" pitchFamily="18" charset="0"/>
                <a:cs typeface="Times New Roman" panose="02020603050405020304" pitchFamily="18" charset="0"/>
              </a:rPr>
              <a:t>systems.</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order to make comparisons, one can save historical data as well.</a:t>
            </a:r>
            <a:endParaRPr lang="en-US" sz="23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smtClean="0"/>
              <a:t>*https</a:t>
            </a:r>
            <a:r>
              <a:rPr lang="cs-CZ" dirty="0"/>
              <a:t>://crm.walkme.com/components-customer-relationship-management/</a:t>
            </a:r>
            <a:endParaRPr lang="en-US" dirty="0" smtClean="0"/>
          </a:p>
        </p:txBody>
      </p:sp>
    </p:spTree>
    <p:extLst>
      <p:ext uri="{BB962C8B-B14F-4D97-AF65-F5344CB8AC3E}">
        <p14:creationId xmlns:p14="http://schemas.microsoft.com/office/powerpoint/2010/main" val="795708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262705"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CRM - components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129"/>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GB" b="1" dirty="0" smtClean="0">
                <a:latin typeface="Times New Roman" panose="02020603050405020304" pitchFamily="18" charset="0"/>
                <a:cs typeface="Times New Roman" panose="02020603050405020304" pitchFamily="18" charset="0"/>
              </a:rPr>
              <a:t>Analytics</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Analytics is the process of studying and representing the data in order to observe the trends in the </a:t>
            </a:r>
            <a:r>
              <a:rPr lang="en-US" dirty="0" smtClean="0">
                <a:latin typeface="Times New Roman" panose="02020603050405020304" pitchFamily="18" charset="0"/>
                <a:cs typeface="Times New Roman" panose="02020603050405020304" pitchFamily="18" charset="0"/>
              </a:rPr>
              <a:t>market.</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Creating </a:t>
            </a:r>
            <a:r>
              <a:rPr lang="en-US" dirty="0">
                <a:latin typeface="Times New Roman" panose="02020603050405020304" pitchFamily="18" charset="0"/>
                <a:cs typeface="Times New Roman" panose="02020603050405020304" pitchFamily="18" charset="0"/>
              </a:rPr>
              <a:t>graphical representations of the data in the form of histograms, charts, figures and diagrams utilizing the current data as well as the one generated in the past is essential to achieve a detailed understanding and study of the </a:t>
            </a:r>
            <a:r>
              <a:rPr lang="en-US" dirty="0" smtClean="0">
                <a:latin typeface="Times New Roman" panose="02020603050405020304" pitchFamily="18" charset="0"/>
                <a:cs typeface="Times New Roman" panose="02020603050405020304" pitchFamily="18" charset="0"/>
              </a:rPr>
              <a:t>trends.</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Analytics </a:t>
            </a:r>
            <a:r>
              <a:rPr lang="en-US" dirty="0">
                <a:latin typeface="Times New Roman" panose="02020603050405020304" pitchFamily="18" charset="0"/>
                <a:cs typeface="Times New Roman" panose="02020603050405020304" pitchFamily="18" charset="0"/>
              </a:rPr>
              <a:t>is an extremely significant element of Customer Relationship Management as it allows to make in-depth study of information that is required to calculate the progress in the business.</a:t>
            </a:r>
            <a:endParaRPr lang="en-US" sz="23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smtClean="0"/>
              <a:t>*https</a:t>
            </a:r>
            <a:r>
              <a:rPr lang="cs-CZ" dirty="0"/>
              <a:t>://crm.walkme.com/components-customer-relationship-management/</a:t>
            </a:r>
            <a:endParaRPr lang="en-US" dirty="0" smtClean="0"/>
          </a:p>
        </p:txBody>
      </p:sp>
    </p:spTree>
    <p:extLst>
      <p:ext uri="{BB962C8B-B14F-4D97-AF65-F5344CB8AC3E}">
        <p14:creationId xmlns:p14="http://schemas.microsoft.com/office/powerpoint/2010/main" val="2818683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262705"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CRM - components  </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569343" y="6271404"/>
            <a:ext cx="10584612" cy="646331"/>
          </a:xfrm>
          <a:prstGeom prst="rect">
            <a:avLst/>
          </a:prstGeom>
          <a:noFill/>
        </p:spPr>
        <p:txBody>
          <a:bodyPr wrap="square" rtlCol="0">
            <a:spAutoFit/>
          </a:bodyPr>
          <a:lstStyle/>
          <a:p>
            <a:r>
              <a:rPr lang="cs-CZ" dirty="0"/>
              <a:t>* https://www.nexell.net/en/services/crm-services-2.html</a:t>
            </a:r>
            <a:endParaRPr lang="cs-CZ" dirty="0" smtClean="0"/>
          </a:p>
          <a:p>
            <a:r>
              <a:rPr lang="cs-CZ" dirty="0"/>
              <a:t>** http://jisc.cetis.ac.uk/crm-tools/what-is-crm.html</a:t>
            </a:r>
            <a:endParaRPr lang="en-US" dirty="0" smtClean="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1062837"/>
            <a:ext cx="5198097" cy="5155138"/>
          </a:xfrm>
          <a:prstGeom prst="rect">
            <a:avLst/>
          </a:prstGeom>
        </p:spPr>
      </p:pic>
      <p:pic>
        <p:nvPicPr>
          <p:cNvPr id="7" name="Obrázek 6"/>
          <p:cNvPicPr>
            <a:picLocks noChangeAspect="1"/>
          </p:cNvPicPr>
          <p:nvPr/>
        </p:nvPicPr>
        <p:blipFill>
          <a:blip r:embed="rId4"/>
          <a:stretch>
            <a:fillRect/>
          </a:stretch>
        </p:blipFill>
        <p:spPr>
          <a:xfrm>
            <a:off x="5642034" y="1318762"/>
            <a:ext cx="4528509" cy="4528509"/>
          </a:xfrm>
          <a:prstGeom prst="rect">
            <a:avLst/>
          </a:prstGeom>
        </p:spPr>
      </p:pic>
    </p:spTree>
    <p:extLst>
      <p:ext uri="{BB962C8B-B14F-4D97-AF65-F5344CB8AC3E}">
        <p14:creationId xmlns:p14="http://schemas.microsoft.com/office/powerpoint/2010/main" val="19792950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467890"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CRM - collaborative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5088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a:latin typeface="Times New Roman" panose="02020603050405020304" pitchFamily="18" charset="0"/>
                <a:cs typeface="Times New Roman" panose="02020603050405020304" pitchFamily="18" charset="0"/>
              </a:rPr>
              <a:t>Collaborative CRM is a method in Customer Relationship Management (CRM) where various departments (like Sales, Marketing, Service, Finance) within an organization share customer information to maximize profitability, increase customer satisfaction and </a:t>
            </a:r>
            <a:r>
              <a:rPr lang="en-US" dirty="0" smtClean="0">
                <a:latin typeface="Times New Roman" panose="02020603050405020304" pitchFamily="18" charset="0"/>
                <a:cs typeface="Times New Roman" panose="02020603050405020304" pitchFamily="18" charset="0"/>
              </a:rPr>
              <a:t>loyalty.</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purpose of collaboration is to enhance the quality of service and customer satisfaction</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a:latin typeface="Times New Roman" panose="02020603050405020304" pitchFamily="18" charset="0"/>
                <a:cs typeface="Times New Roman" panose="02020603050405020304" pitchFamily="18" charset="0"/>
              </a:rPr>
              <a:t>Feedback from a customer, gathered by technical support team could help marketing team to suggest more suitable products or services to the customer.</a:t>
            </a:r>
          </a:p>
          <a:p>
            <a:pPr algn="just">
              <a:spcBef>
                <a:spcPts val="600"/>
              </a:spcBef>
              <a:spcAft>
                <a:spcPts val="600"/>
              </a:spcAft>
            </a:pPr>
            <a:r>
              <a:rPr lang="cs-CZ" dirty="0" smtClean="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wo </a:t>
            </a:r>
            <a:r>
              <a:rPr lang="en-US" dirty="0">
                <a:latin typeface="Times New Roman" panose="02020603050405020304" pitchFamily="18" charset="0"/>
                <a:cs typeface="Times New Roman" panose="02020603050405020304" pitchFamily="18" charset="0"/>
              </a:rPr>
              <a:t>major parts in Collaborative CRM </a:t>
            </a:r>
            <a:r>
              <a:rPr lang="cs-CZ" dirty="0" smtClean="0">
                <a:latin typeface="Times New Roman" panose="02020603050405020304" pitchFamily="18" charset="0"/>
                <a:cs typeface="Times New Roman" panose="02020603050405020304" pitchFamily="18" charset="0"/>
              </a:rPr>
              <a:t>are </a:t>
            </a:r>
            <a:r>
              <a:rPr lang="en-US" b="1" dirty="0" smtClean="0">
                <a:latin typeface="Times New Roman" panose="02020603050405020304" pitchFamily="18" charset="0"/>
                <a:cs typeface="Times New Roman" panose="02020603050405020304" pitchFamily="18" charset="0"/>
              </a:rPr>
              <a:t>Interaction </a:t>
            </a:r>
            <a:r>
              <a:rPr lang="en-US" b="1" dirty="0">
                <a:latin typeface="Times New Roman" panose="02020603050405020304" pitchFamily="18" charset="0"/>
                <a:cs typeface="Times New Roman" panose="02020603050405020304" pitchFamily="18" charset="0"/>
              </a:rPr>
              <a:t>Management</a:t>
            </a:r>
            <a:r>
              <a:rPr lang="en-US" dirty="0">
                <a:latin typeface="Times New Roman" panose="02020603050405020304" pitchFamily="18" charset="0"/>
                <a:cs typeface="Times New Roman" panose="02020603050405020304" pitchFamily="18" charset="0"/>
              </a:rPr>
              <a:t> and </a:t>
            </a:r>
            <a:r>
              <a:rPr lang="en-US" b="1" dirty="0">
                <a:latin typeface="Times New Roman" panose="02020603050405020304" pitchFamily="18" charset="0"/>
                <a:cs typeface="Times New Roman" panose="02020603050405020304" pitchFamily="18" charset="0"/>
              </a:rPr>
              <a:t>Channel </a:t>
            </a:r>
            <a:r>
              <a:rPr lang="en-US" b="1" dirty="0" smtClean="0">
                <a:latin typeface="Times New Roman" panose="02020603050405020304" pitchFamily="18" charset="0"/>
                <a:cs typeface="Times New Roman" panose="02020603050405020304" pitchFamily="18" charset="0"/>
              </a:rPr>
              <a:t>Management</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*https://techonestop.com/what-is-collaborative-crm-strategy</a:t>
            </a:r>
            <a:endParaRPr lang="en-US" dirty="0" smtClean="0"/>
          </a:p>
        </p:txBody>
      </p:sp>
    </p:spTree>
    <p:extLst>
      <p:ext uri="{BB962C8B-B14F-4D97-AF65-F5344CB8AC3E}">
        <p14:creationId xmlns:p14="http://schemas.microsoft.com/office/powerpoint/2010/main" val="1269799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467890"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CRM - collaborative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178632" y="964625"/>
            <a:ext cx="6299808"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Interaction Management</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This process is responsible to manage all interactions between the organization and its </a:t>
            </a:r>
            <a:r>
              <a:rPr lang="en-US" dirty="0" smtClean="0">
                <a:latin typeface="Times New Roman" panose="02020603050405020304" pitchFamily="18" charset="0"/>
                <a:cs typeface="Times New Roman" panose="02020603050405020304" pitchFamily="18" charset="0"/>
              </a:rPr>
              <a:t>customers.</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Some </a:t>
            </a:r>
            <a:r>
              <a:rPr lang="en-US" dirty="0">
                <a:latin typeface="Times New Roman" panose="02020603050405020304" pitchFamily="18" charset="0"/>
                <a:cs typeface="Times New Roman" panose="02020603050405020304" pitchFamily="18" charset="0"/>
              </a:rPr>
              <a:t>customers may prefer paper less communication like email or phone call or social media, some may prefer face-to-face interaction or physical </a:t>
            </a:r>
            <a:r>
              <a:rPr lang="en-US" dirty="0" smtClean="0">
                <a:latin typeface="Times New Roman" panose="02020603050405020304" pitchFamily="18" charset="0"/>
                <a:cs typeface="Times New Roman" panose="02020603050405020304" pitchFamily="18" charset="0"/>
              </a:rPr>
              <a:t>letter.</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Whatever </a:t>
            </a:r>
            <a:r>
              <a:rPr lang="en-US" dirty="0">
                <a:latin typeface="Times New Roman" panose="02020603050405020304" pitchFamily="18" charset="0"/>
                <a:cs typeface="Times New Roman" panose="02020603050405020304" pitchFamily="18" charset="0"/>
              </a:rPr>
              <a:t>the communication channel is, it is important for an organization to reach customers via their preferred channels only. </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Interaction </a:t>
            </a:r>
            <a:r>
              <a:rPr lang="en-US" dirty="0">
                <a:latin typeface="Times New Roman" panose="02020603050405020304" pitchFamily="18" charset="0"/>
                <a:cs typeface="Times New Roman" panose="02020603050405020304" pitchFamily="18" charset="0"/>
              </a:rPr>
              <a:t>management system handles all these communications across various channels.</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*https://techonestop.com/what-is-collaborative-crm-strategy</a:t>
            </a:r>
            <a:endParaRPr lang="en-US" dirty="0" smtClean="0"/>
          </a:p>
        </p:txBody>
      </p:sp>
      <p:pic>
        <p:nvPicPr>
          <p:cNvPr id="6" name="Obráze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33712" y="1406106"/>
            <a:ext cx="5046453" cy="4865298"/>
          </a:xfrm>
          <a:prstGeom prst="rect">
            <a:avLst/>
          </a:prstGeom>
        </p:spPr>
      </p:pic>
    </p:spTree>
    <p:extLst>
      <p:ext uri="{BB962C8B-B14F-4D97-AF65-F5344CB8AC3E}">
        <p14:creationId xmlns:p14="http://schemas.microsoft.com/office/powerpoint/2010/main" val="2273920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929281"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CRM - operational</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*https://techonestop.com/what-is-operational-crm</a:t>
            </a:r>
            <a:endParaRPr lang="en-US" dirty="0" smtClean="0"/>
          </a:p>
        </p:txBody>
      </p:sp>
      <p:sp>
        <p:nvSpPr>
          <p:cNvPr id="7" name="Zástupný symbol pro obsah 2"/>
          <p:cNvSpPr txBox="1">
            <a:spLocks/>
          </p:cNvSpPr>
          <p:nvPr/>
        </p:nvSpPr>
        <p:spPr>
          <a:xfrm>
            <a:off x="489181" y="105088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a:latin typeface="Times New Roman" panose="02020603050405020304" pitchFamily="18" charset="0"/>
                <a:cs typeface="Times New Roman" panose="02020603050405020304" pitchFamily="18" charset="0"/>
              </a:rPr>
              <a:t>Operational CRM streamlines the business process of an </a:t>
            </a:r>
            <a:r>
              <a:rPr lang="en-US" dirty="0" smtClean="0">
                <a:latin typeface="Times New Roman" panose="02020603050405020304" pitchFamily="18" charset="0"/>
                <a:cs typeface="Times New Roman" panose="02020603050405020304" pitchFamily="18" charset="0"/>
              </a:rPr>
              <a:t>organization.</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mainly focuses on automation and improvement of customer facing and customer touching business </a:t>
            </a:r>
            <a:r>
              <a:rPr lang="en-US" dirty="0" smtClean="0">
                <a:latin typeface="Times New Roman" panose="02020603050405020304" pitchFamily="18" charset="0"/>
                <a:cs typeface="Times New Roman" panose="02020603050405020304" pitchFamily="18" charset="0"/>
              </a:rPr>
              <a:t>processes.</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includes Sales automation, Marketing automation and Service </a:t>
            </a:r>
            <a:r>
              <a:rPr lang="en-US" dirty="0" smtClean="0">
                <a:latin typeface="Times New Roman" panose="02020603050405020304" pitchFamily="18" charset="0"/>
                <a:cs typeface="Times New Roman" panose="02020603050405020304" pitchFamily="18" charset="0"/>
              </a:rPr>
              <a:t>automation.</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Main </a:t>
            </a:r>
            <a:r>
              <a:rPr lang="en-US" dirty="0">
                <a:latin typeface="Times New Roman" panose="02020603050405020304" pitchFamily="18" charset="0"/>
                <a:cs typeface="Times New Roman" panose="02020603050405020304" pitchFamily="18" charset="0"/>
              </a:rPr>
              <a:t>purpose of Operational CRM system is to generate leads, convert them into contacts, capture all required details and provide support throughout customer lifecycle</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157606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37812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Outline of the lecture</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922140"/>
            <a:ext cx="9767626"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1200"/>
              </a:spcAft>
            </a:pPr>
            <a:r>
              <a:rPr lang="cs-CZ" b="1" dirty="0" smtClean="0">
                <a:latin typeface="Times New Roman" panose="02020603050405020304" pitchFamily="18" charset="0"/>
                <a:cs typeface="Times New Roman" panose="02020603050405020304" pitchFamily="18" charset="0"/>
              </a:rPr>
              <a:t>CRM in e-business</a:t>
            </a: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929281"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CRM - operational</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*https://techonestop.com/what-is-operational-crm</a:t>
            </a:r>
            <a:endParaRPr lang="en-US" dirty="0" smtClean="0"/>
          </a:p>
        </p:txBody>
      </p:sp>
      <p:sp>
        <p:nvSpPr>
          <p:cNvPr id="7" name="Zástupný symbol pro obsah 2"/>
          <p:cNvSpPr txBox="1">
            <a:spLocks/>
          </p:cNvSpPr>
          <p:nvPr/>
        </p:nvSpPr>
        <p:spPr>
          <a:xfrm>
            <a:off x="489181" y="105088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a:latin typeface="Times New Roman" panose="02020603050405020304" pitchFamily="18" charset="0"/>
                <a:cs typeface="Times New Roman" panose="02020603050405020304" pitchFamily="18" charset="0"/>
              </a:rPr>
              <a:t>Sales Force Automation</a:t>
            </a:r>
            <a:r>
              <a:rPr lang="cs-CZ" dirty="0" smtClean="0">
                <a:latin typeface="Times New Roman" panose="02020603050405020304" pitchFamily="18" charset="0"/>
                <a:cs typeface="Times New Roman" panose="02020603050405020304" pitchFamily="18" charset="0"/>
              </a:rPr>
              <a:t>*</a:t>
            </a: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Lead </a:t>
            </a:r>
            <a:r>
              <a:rPr lang="en-US" dirty="0">
                <a:latin typeface="Times New Roman" panose="02020603050405020304" pitchFamily="18" charset="0"/>
                <a:cs typeface="Times New Roman" panose="02020603050405020304" pitchFamily="18" charset="0"/>
              </a:rPr>
              <a:t>Management</a:t>
            </a: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Contact </a:t>
            </a:r>
            <a:r>
              <a:rPr lang="en-US" dirty="0">
                <a:latin typeface="Times New Roman" panose="02020603050405020304" pitchFamily="18" charset="0"/>
                <a:cs typeface="Times New Roman" panose="02020603050405020304" pitchFamily="18" charset="0"/>
              </a:rPr>
              <a:t>Management</a:t>
            </a: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Account </a:t>
            </a:r>
            <a:r>
              <a:rPr lang="en-US" dirty="0">
                <a:latin typeface="Times New Roman" panose="02020603050405020304" pitchFamily="18" charset="0"/>
                <a:cs typeface="Times New Roman" panose="02020603050405020304" pitchFamily="18" charset="0"/>
              </a:rPr>
              <a:t>Management</a:t>
            </a: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Tracking </a:t>
            </a:r>
            <a:r>
              <a:rPr lang="en-US" dirty="0">
                <a:latin typeface="Times New Roman" panose="02020603050405020304" pitchFamily="18" charset="0"/>
                <a:cs typeface="Times New Roman" panose="02020603050405020304" pitchFamily="18" charset="0"/>
              </a:rPr>
              <a:t>Customer Preferences</a:t>
            </a: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Performance </a:t>
            </a:r>
            <a:r>
              <a:rPr lang="en-US" dirty="0">
                <a:latin typeface="Times New Roman" panose="02020603050405020304" pitchFamily="18" charset="0"/>
                <a:cs typeface="Times New Roman" panose="02020603050405020304" pitchFamily="18" charset="0"/>
              </a:rPr>
              <a:t>Management</a:t>
            </a: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Quote-to-Order </a:t>
            </a:r>
            <a:r>
              <a:rPr lang="en-US" dirty="0">
                <a:latin typeface="Times New Roman" panose="02020603050405020304" pitchFamily="18" charset="0"/>
                <a:cs typeface="Times New Roman" panose="02020603050405020304" pitchFamily="18" charset="0"/>
              </a:rPr>
              <a:t>management</a:t>
            </a: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Sales </a:t>
            </a:r>
            <a:r>
              <a:rPr lang="en-US" dirty="0">
                <a:latin typeface="Times New Roman" panose="02020603050405020304" pitchFamily="18" charset="0"/>
                <a:cs typeface="Times New Roman" panose="02020603050405020304" pitchFamily="18" charset="0"/>
              </a:rPr>
              <a:t>Forecasting</a:t>
            </a:r>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14358" y="2102688"/>
            <a:ext cx="5677619" cy="3747229"/>
          </a:xfrm>
          <a:prstGeom prst="rect">
            <a:avLst/>
          </a:prstGeom>
        </p:spPr>
      </p:pic>
    </p:spTree>
    <p:extLst>
      <p:ext uri="{BB962C8B-B14F-4D97-AF65-F5344CB8AC3E}">
        <p14:creationId xmlns:p14="http://schemas.microsoft.com/office/powerpoint/2010/main" val="7871047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929281"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CRM - operational</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*https://techonestop.com/what-is-operational-crm</a:t>
            </a:r>
            <a:endParaRPr lang="en-US" dirty="0" smtClean="0"/>
          </a:p>
        </p:txBody>
      </p:sp>
      <p:sp>
        <p:nvSpPr>
          <p:cNvPr id="7" name="Zástupný symbol pro obsah 2"/>
          <p:cNvSpPr txBox="1">
            <a:spLocks/>
          </p:cNvSpPr>
          <p:nvPr/>
        </p:nvSpPr>
        <p:spPr>
          <a:xfrm>
            <a:off x="489181" y="1050886"/>
            <a:ext cx="4445128" cy="54500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a:latin typeface="Times New Roman" panose="02020603050405020304" pitchFamily="18" charset="0"/>
                <a:cs typeface="Times New Roman" panose="02020603050405020304" pitchFamily="18" charset="0"/>
              </a:rPr>
              <a:t>Marketing Automation</a:t>
            </a:r>
            <a:r>
              <a:rPr lang="cs-CZ" dirty="0" smtClean="0">
                <a:latin typeface="Times New Roman" panose="02020603050405020304" pitchFamily="18" charset="0"/>
                <a:cs typeface="Times New Roman" panose="02020603050405020304" pitchFamily="18" charset="0"/>
              </a:rPr>
              <a:t>*</a:t>
            </a:r>
          </a:p>
        </p:txBody>
      </p:sp>
      <p:sp>
        <p:nvSpPr>
          <p:cNvPr id="8" name="Zástupný symbol pro obsah 2"/>
          <p:cNvSpPr txBox="1">
            <a:spLocks/>
          </p:cNvSpPr>
          <p:nvPr/>
        </p:nvSpPr>
        <p:spPr>
          <a:xfrm>
            <a:off x="5938185" y="1048015"/>
            <a:ext cx="3844167" cy="54500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GB" dirty="0" smtClean="0">
                <a:latin typeface="Times New Roman" panose="02020603050405020304" pitchFamily="18" charset="0"/>
                <a:cs typeface="Times New Roman" panose="02020603050405020304" pitchFamily="18" charset="0"/>
              </a:rPr>
              <a:t>Service automation</a:t>
            </a:r>
            <a:r>
              <a:rPr lang="cs-CZ" dirty="0" smtClean="0">
                <a:latin typeface="Times New Roman" panose="02020603050405020304" pitchFamily="18" charset="0"/>
                <a:cs typeface="Times New Roman" panose="02020603050405020304" pitchFamily="18" charset="0"/>
              </a:rPr>
              <a:t>*</a:t>
            </a:r>
          </a:p>
        </p:txBody>
      </p:sp>
      <p:pic>
        <p:nvPicPr>
          <p:cNvPr id="6" name="Obráze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8053" y="1946325"/>
            <a:ext cx="4409971" cy="3833755"/>
          </a:xfrm>
          <a:prstGeom prst="rect">
            <a:avLst/>
          </a:prstGeom>
        </p:spPr>
      </p:pic>
      <p:pic>
        <p:nvPicPr>
          <p:cNvPr id="9" name="Obrázek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25520" y="1619509"/>
            <a:ext cx="4305203" cy="4440737"/>
          </a:xfrm>
          <a:prstGeom prst="rect">
            <a:avLst/>
          </a:prstGeom>
        </p:spPr>
      </p:pic>
    </p:spTree>
    <p:extLst>
      <p:ext uri="{BB962C8B-B14F-4D97-AF65-F5344CB8AC3E}">
        <p14:creationId xmlns:p14="http://schemas.microsoft.com/office/powerpoint/2010/main" val="32245218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595856"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CRM - analytical</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*https://techonestop.com/types-of-crm-operational-analytical-collaborative</a:t>
            </a:r>
            <a:endParaRPr lang="en-US" dirty="0" smtClean="0"/>
          </a:p>
        </p:txBody>
      </p:sp>
      <p:sp>
        <p:nvSpPr>
          <p:cNvPr id="7" name="Zástupný symbol pro obsah 2"/>
          <p:cNvSpPr txBox="1">
            <a:spLocks/>
          </p:cNvSpPr>
          <p:nvPr/>
        </p:nvSpPr>
        <p:spPr>
          <a:xfrm>
            <a:off x="489181" y="105088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a:latin typeface="Times New Roman" panose="02020603050405020304" pitchFamily="18" charset="0"/>
                <a:cs typeface="Times New Roman" panose="02020603050405020304" pitchFamily="18" charset="0"/>
              </a:rPr>
              <a:t>Analytical CRM helps top management, marketing, sales and support personnel to determine the better way to serve customers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Data </a:t>
            </a:r>
            <a:r>
              <a:rPr lang="en-US" dirty="0">
                <a:latin typeface="Times New Roman" panose="02020603050405020304" pitchFamily="18" charset="0"/>
                <a:cs typeface="Times New Roman" panose="02020603050405020304" pitchFamily="18" charset="0"/>
              </a:rPr>
              <a:t>analysis is the main function of this type of CRM </a:t>
            </a:r>
            <a:r>
              <a:rPr lang="en-US" dirty="0" smtClean="0">
                <a:latin typeface="Times New Roman" panose="02020603050405020304" pitchFamily="18" charset="0"/>
                <a:cs typeface="Times New Roman" panose="02020603050405020304" pitchFamily="18" charset="0"/>
              </a:rPr>
              <a:t>application.</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analyzes customer data, coming from various touch points, to get better insights about current status of an </a:t>
            </a:r>
            <a:r>
              <a:rPr lang="en-US" dirty="0" smtClean="0">
                <a:latin typeface="Times New Roman" panose="02020603050405020304" pitchFamily="18" charset="0"/>
                <a:cs typeface="Times New Roman" panose="02020603050405020304" pitchFamily="18" charset="0"/>
              </a:rPr>
              <a:t>organization.</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helps top management to take better decision, marketing executives to understand the campaign effectiveness, sales executives to increase sales and support personnel to improve quality of support and build strong customer relationship.</a:t>
            </a:r>
            <a:r>
              <a:rPr lang="cs-CZ"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8687926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595856"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CRM - analytical</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569343" y="6271404"/>
            <a:ext cx="10584612" cy="646331"/>
          </a:xfrm>
          <a:prstGeom prst="rect">
            <a:avLst/>
          </a:prstGeom>
          <a:noFill/>
        </p:spPr>
        <p:txBody>
          <a:bodyPr wrap="square" rtlCol="0">
            <a:spAutoFit/>
          </a:bodyPr>
          <a:lstStyle/>
          <a:p>
            <a:r>
              <a:rPr lang="cs-CZ" dirty="0"/>
              <a:t>*https://</a:t>
            </a:r>
            <a:r>
              <a:rPr lang="cs-CZ" dirty="0" smtClean="0"/>
              <a:t>techonestop.com/types-of-crm-operational-analytical-collaborative</a:t>
            </a:r>
          </a:p>
          <a:p>
            <a:r>
              <a:rPr lang="cs-CZ" dirty="0"/>
              <a:t>**http://effaamirah97.blogspot.com/2017/02/chapter-11-building-customer-centric.html</a:t>
            </a:r>
            <a:endParaRPr lang="en-US" dirty="0" smtClean="0"/>
          </a:p>
        </p:txBody>
      </p:sp>
      <p:sp>
        <p:nvSpPr>
          <p:cNvPr id="7" name="Zástupný symbol pro obsah 2"/>
          <p:cNvSpPr txBox="1">
            <a:spLocks/>
          </p:cNvSpPr>
          <p:nvPr/>
        </p:nvSpPr>
        <p:spPr>
          <a:xfrm>
            <a:off x="204510" y="1188905"/>
            <a:ext cx="5247384"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a:latin typeface="Times New Roman" panose="02020603050405020304" pitchFamily="18" charset="0"/>
                <a:cs typeface="Times New Roman" panose="02020603050405020304" pitchFamily="18" charset="0"/>
              </a:rPr>
              <a:t>Features of Analytical CRM</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1" algn="just">
              <a:spcBef>
                <a:spcPts val="600"/>
              </a:spcBef>
              <a:spcAft>
                <a:spcPts val="600"/>
              </a:spcAft>
            </a:pPr>
            <a:r>
              <a:rPr lang="en-US" dirty="0" smtClean="0">
                <a:latin typeface="Times New Roman" panose="02020603050405020304" pitchFamily="18" charset="0"/>
                <a:cs typeface="Times New Roman" panose="02020603050405020304" pitchFamily="18" charset="0"/>
              </a:rPr>
              <a:t>Gather </a:t>
            </a:r>
            <a:r>
              <a:rPr lang="en-US" dirty="0">
                <a:latin typeface="Times New Roman" panose="02020603050405020304" pitchFamily="18" charset="0"/>
                <a:cs typeface="Times New Roman" panose="02020603050405020304" pitchFamily="18" charset="0"/>
              </a:rPr>
              <a:t>customer’s information, coming from different channels and analyze data in a structured </a:t>
            </a:r>
            <a:r>
              <a:rPr lang="en-US" dirty="0" smtClean="0">
                <a:latin typeface="Times New Roman" panose="02020603050405020304" pitchFamily="18" charset="0"/>
                <a:cs typeface="Times New Roman" panose="02020603050405020304" pitchFamily="18" charset="0"/>
              </a:rPr>
              <a:t>way</a:t>
            </a:r>
            <a:r>
              <a:rPr lang="en-GB"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1" algn="just">
              <a:spcBef>
                <a:spcPts val="600"/>
              </a:spcBef>
              <a:spcAft>
                <a:spcPts val="600"/>
              </a:spcAft>
            </a:pPr>
            <a:r>
              <a:rPr lang="en-US" dirty="0" smtClean="0">
                <a:latin typeface="Times New Roman" panose="02020603050405020304" pitchFamily="18" charset="0"/>
                <a:cs typeface="Times New Roman" panose="02020603050405020304" pitchFamily="18" charset="0"/>
              </a:rPr>
              <a:t>Help </a:t>
            </a:r>
            <a:r>
              <a:rPr lang="en-US" dirty="0">
                <a:latin typeface="Times New Roman" panose="02020603050405020304" pitchFamily="18" charset="0"/>
                <a:cs typeface="Times New Roman" panose="02020603050405020304" pitchFamily="18" charset="0"/>
              </a:rPr>
              <a:t>organization to set business methodology in Sales, Marketing and Support to improve customer relationship and </a:t>
            </a:r>
            <a:r>
              <a:rPr lang="en-US" dirty="0" smtClean="0">
                <a:latin typeface="Times New Roman" panose="02020603050405020304" pitchFamily="18" charset="0"/>
                <a:cs typeface="Times New Roman" panose="02020603050405020304" pitchFamily="18" charset="0"/>
              </a:rPr>
              <a:t>loyalty;</a:t>
            </a:r>
            <a:endParaRPr lang="en-US" dirty="0">
              <a:latin typeface="Times New Roman" panose="02020603050405020304" pitchFamily="18" charset="0"/>
              <a:cs typeface="Times New Roman" panose="02020603050405020304" pitchFamily="18" charset="0"/>
            </a:endParaRPr>
          </a:p>
          <a:p>
            <a:pPr lvl="1" algn="just">
              <a:spcBef>
                <a:spcPts val="600"/>
              </a:spcBef>
              <a:spcAft>
                <a:spcPts val="600"/>
              </a:spcAft>
            </a:pPr>
            <a:r>
              <a:rPr lang="en-US" dirty="0" smtClean="0">
                <a:latin typeface="Times New Roman" panose="02020603050405020304" pitchFamily="18" charset="0"/>
                <a:cs typeface="Times New Roman" panose="02020603050405020304" pitchFamily="18" charset="0"/>
              </a:rPr>
              <a:t>Improve </a:t>
            </a:r>
            <a:r>
              <a:rPr lang="en-US" dirty="0">
                <a:latin typeface="Times New Roman" panose="02020603050405020304" pitchFamily="18" charset="0"/>
                <a:cs typeface="Times New Roman" panose="02020603050405020304" pitchFamily="18" charset="0"/>
              </a:rPr>
              <a:t>the CRM system effectiveness and analyze key performance indicators, set by </a:t>
            </a:r>
            <a:r>
              <a:rPr lang="en-US" dirty="0" smtClean="0">
                <a:latin typeface="Times New Roman" panose="02020603050405020304" pitchFamily="18" charset="0"/>
                <a:cs typeface="Times New Roman" panose="02020603050405020304" pitchFamily="18" charset="0"/>
              </a:rPr>
              <a:t>business.</a:t>
            </a:r>
            <a:endParaRPr lang="en-US" dirty="0">
              <a:latin typeface="Times New Roman" panose="02020603050405020304" pitchFamily="18" charset="0"/>
              <a:cs typeface="Times New Roman" panose="02020603050405020304" pitchFamily="18" charset="0"/>
            </a:endParaRPr>
          </a:p>
        </p:txBody>
      </p:sp>
      <p:pic>
        <p:nvPicPr>
          <p:cNvPr id="3" name="Obrázek 2"/>
          <p:cNvPicPr>
            <a:picLocks noChangeAspect="1"/>
          </p:cNvPicPr>
          <p:nvPr/>
        </p:nvPicPr>
        <p:blipFill>
          <a:blip r:embed="rId3"/>
          <a:stretch>
            <a:fillRect/>
          </a:stretch>
        </p:blipFill>
        <p:spPr>
          <a:xfrm>
            <a:off x="5547372" y="1708030"/>
            <a:ext cx="6480906" cy="3793286"/>
          </a:xfrm>
          <a:prstGeom prst="rect">
            <a:avLst/>
          </a:prstGeom>
        </p:spPr>
      </p:pic>
    </p:spTree>
    <p:extLst>
      <p:ext uri="{BB962C8B-B14F-4D97-AF65-F5344CB8AC3E}">
        <p14:creationId xmlns:p14="http://schemas.microsoft.com/office/powerpoint/2010/main" val="536293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903085"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The end </a:t>
            </a:r>
            <a:endParaRPr kumimoji="0" lang="en-GB" sz="3600" b="1" i="0" u="none" strike="noStrike" kern="0" cap="none" spc="0" normalizeH="0" baseline="0" dirty="0" smtClean="0">
              <a:ln>
                <a:noFill/>
              </a:ln>
              <a:solidFill>
                <a:sysClr val="windowText" lastClr="000000"/>
              </a:solidFill>
              <a:effectLst/>
              <a:uLnTx/>
              <a:uFillTx/>
            </a:endParaRPr>
          </a:p>
        </p:txBody>
      </p:sp>
      <p:sp>
        <p:nvSpPr>
          <p:cNvPr id="7" name="Obdélník 6"/>
          <p:cNvSpPr/>
          <p:nvPr/>
        </p:nvSpPr>
        <p:spPr>
          <a:xfrm>
            <a:off x="1030029" y="2725795"/>
            <a:ext cx="8670708" cy="1754326"/>
          </a:xfrm>
          <a:prstGeom prst="rect">
            <a:avLst/>
          </a:prstGeom>
          <a:noFill/>
        </p:spPr>
        <p:txBody>
          <a:bodyPr wrap="none" lIns="91440" tIns="45720" rIns="91440" bIns="45720">
            <a:spAutoFit/>
            <a:scene3d>
              <a:camera prst="orthographicFront"/>
              <a:lightRig rig="threePt" dir="t"/>
            </a:scene3d>
            <a:sp3d extrusionH="57150">
              <a:bevelT w="69850" h="38100" prst="cross"/>
            </a:sp3d>
          </a:bodyPr>
          <a:lstStyle/>
          <a:p>
            <a:pPr algn="ctr"/>
            <a:r>
              <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Thank you for your attention</a:t>
            </a:r>
            <a:r>
              <a:rPr lang="cs-CZ"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a:t>
            </a:r>
            <a:endPar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endParaRPr>
          </a:p>
          <a:p>
            <a:pPr algn="ctr"/>
            <a:r>
              <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Any questions?</a:t>
            </a:r>
            <a:endParaRPr lang="en-GB" sz="5400" b="1" dirty="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endParaRPr>
          </a:p>
        </p:txBody>
      </p:sp>
    </p:spTree>
    <p:extLst>
      <p:ext uri="{BB962C8B-B14F-4D97-AF65-F5344CB8AC3E}">
        <p14:creationId xmlns:p14="http://schemas.microsoft.com/office/powerpoint/2010/main" val="4204590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518364"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CRM </a:t>
            </a:r>
            <a:r>
              <a:rPr lang="en-US"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59511"/>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Customer </a:t>
            </a:r>
            <a:r>
              <a:rPr lang="en-US" dirty="0">
                <a:latin typeface="Times New Roman" panose="02020603050405020304" pitchFamily="18" charset="0"/>
                <a:cs typeface="Times New Roman" panose="02020603050405020304" pitchFamily="18" charset="0"/>
              </a:rPr>
              <a:t>relationship management (CRM) is the combination </a:t>
            </a:r>
            <a:r>
              <a:rPr lang="en-US" dirty="0" smtClean="0">
                <a:latin typeface="Times New Roman" panose="02020603050405020304" pitchFamily="18" charset="0"/>
                <a:cs typeface="Times New Roman" panose="02020603050405020304" pitchFamily="18" charset="0"/>
              </a:rPr>
              <a:t>of</a:t>
            </a:r>
            <a:endParaRPr lang="cs-CZ" dirty="0" smtClean="0">
              <a:latin typeface="Times New Roman" panose="02020603050405020304" pitchFamily="18" charset="0"/>
              <a:cs typeface="Times New Roman" panose="02020603050405020304" pitchFamily="18" charset="0"/>
            </a:endParaRPr>
          </a:p>
          <a:p>
            <a:pPr lvl="1" algn="just">
              <a:spcBef>
                <a:spcPts val="600"/>
              </a:spcBef>
              <a:spcAft>
                <a:spcPts val="600"/>
              </a:spcAft>
            </a:pPr>
            <a:r>
              <a:rPr lang="en-US" sz="2300" dirty="0" smtClean="0">
                <a:latin typeface="Times New Roman" panose="02020603050405020304" pitchFamily="18" charset="0"/>
                <a:cs typeface="Times New Roman" panose="02020603050405020304" pitchFamily="18" charset="0"/>
              </a:rPr>
              <a:t>practices,</a:t>
            </a:r>
          </a:p>
          <a:p>
            <a:pPr lvl="1" algn="just">
              <a:spcBef>
                <a:spcPts val="600"/>
              </a:spcBef>
              <a:spcAft>
                <a:spcPts val="600"/>
              </a:spcAft>
            </a:pPr>
            <a:r>
              <a:rPr lang="en-US" sz="2300" dirty="0" smtClean="0">
                <a:latin typeface="Times New Roman" panose="02020603050405020304" pitchFamily="18" charset="0"/>
                <a:cs typeface="Times New Roman" panose="02020603050405020304" pitchFamily="18" charset="0"/>
              </a:rPr>
              <a:t>strategies,</a:t>
            </a:r>
          </a:p>
          <a:p>
            <a:pPr lvl="1" algn="just">
              <a:spcBef>
                <a:spcPts val="600"/>
              </a:spcBef>
              <a:spcAft>
                <a:spcPts val="600"/>
              </a:spcAft>
            </a:pPr>
            <a:r>
              <a:rPr lang="en-US" sz="2300" dirty="0" smtClean="0">
                <a:latin typeface="Times New Roman" panose="02020603050405020304" pitchFamily="18" charset="0"/>
                <a:cs typeface="Times New Roman" panose="02020603050405020304" pitchFamily="18" charset="0"/>
              </a:rPr>
              <a:t>and technologies</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that </a:t>
            </a:r>
            <a:r>
              <a:rPr lang="en-US" dirty="0">
                <a:latin typeface="Times New Roman" panose="02020603050405020304" pitchFamily="18" charset="0"/>
                <a:cs typeface="Times New Roman" panose="02020603050405020304" pitchFamily="18" charset="0"/>
              </a:rPr>
              <a:t>companies use to manage and analyze customer interactions and data throughout the customer lifecycle, with the goal of improving customer service relationships and assisting in customer retention and driving sales growth</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a:latin typeface="Times New Roman" panose="02020603050405020304" pitchFamily="18" charset="0"/>
                <a:cs typeface="Times New Roman" panose="02020603050405020304" pitchFamily="18" charset="0"/>
              </a:rPr>
              <a:t>CRM systems compile customer data across different channels, or points of contact between the customer and the company, which could include the company's website, telephone, live chat, direct mail, marketing materials and social media</a:t>
            </a:r>
            <a:r>
              <a:rPr lang="en-US" dirty="0" smtClean="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*https://searchcustomerexperience.techtarget.com/definition/CRM-customer-relationship-management</a:t>
            </a:r>
            <a:endParaRPr lang="cs-CZ" dirty="0" smtClean="0"/>
          </a:p>
        </p:txBody>
      </p:sp>
    </p:spTree>
    <p:extLst>
      <p:ext uri="{BB962C8B-B14F-4D97-AF65-F5344CB8AC3E}">
        <p14:creationId xmlns:p14="http://schemas.microsoft.com/office/powerpoint/2010/main" val="4273505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518364"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CRM </a:t>
            </a:r>
            <a:r>
              <a:rPr lang="en-US"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129"/>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CRM </a:t>
            </a:r>
            <a:r>
              <a:rPr lang="en-US" dirty="0">
                <a:latin typeface="Times New Roman" panose="02020603050405020304" pitchFamily="18" charset="0"/>
                <a:cs typeface="Times New Roman" panose="02020603050405020304" pitchFamily="18" charset="0"/>
              </a:rPr>
              <a:t>systems can also give customer-facing staff detailed information on customers' personal information, purchase history, buying preferences and concerns</a:t>
            </a:r>
            <a:r>
              <a:rPr lang="en-US"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Customer </a:t>
            </a:r>
            <a:r>
              <a:rPr lang="en-US" dirty="0">
                <a:latin typeface="Times New Roman" panose="02020603050405020304" pitchFamily="18" charset="0"/>
                <a:cs typeface="Times New Roman" panose="02020603050405020304" pitchFamily="18" charset="0"/>
              </a:rPr>
              <a:t>relationship management includes the principles, practices, and guidelines an organization follows when interacting with its customers</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CRM </a:t>
            </a:r>
            <a:r>
              <a:rPr lang="en-US" dirty="0">
                <a:latin typeface="Times New Roman" panose="02020603050405020304" pitchFamily="18" charset="0"/>
                <a:cs typeface="Times New Roman" panose="02020603050405020304" pitchFamily="18" charset="0"/>
              </a:rPr>
              <a:t>is often used to refer to technology companies and systems that help manage external interactions with customers</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Major </a:t>
            </a:r>
            <a:r>
              <a:rPr lang="en-US" dirty="0">
                <a:latin typeface="Times New Roman" panose="02020603050405020304" pitchFamily="18" charset="0"/>
                <a:cs typeface="Times New Roman" panose="02020603050405020304" pitchFamily="18" charset="0"/>
              </a:rPr>
              <a:t>areas of growth in CRM technology include software, cloud computing, and artificial intelligence</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a:latin typeface="Times New Roman" panose="02020603050405020304" pitchFamily="18" charset="0"/>
                <a:cs typeface="Times New Roman" panose="02020603050405020304" pitchFamily="18" charset="0"/>
              </a:rPr>
              <a:t>Major areas of growth in CRM technology include software, </a:t>
            </a:r>
            <a:r>
              <a:rPr lang="en-US" b="1" dirty="0">
                <a:latin typeface="Times New Roman" panose="02020603050405020304" pitchFamily="18" charset="0"/>
                <a:cs typeface="Times New Roman" panose="02020603050405020304" pitchFamily="18" charset="0"/>
              </a:rPr>
              <a:t>cloud computing</a:t>
            </a:r>
            <a:r>
              <a:rPr lang="en-US" dirty="0">
                <a:latin typeface="Times New Roman" panose="02020603050405020304" pitchFamily="18" charset="0"/>
                <a:cs typeface="Times New Roman" panose="02020603050405020304" pitchFamily="18" charset="0"/>
              </a:rPr>
              <a:t>, and </a:t>
            </a:r>
            <a:r>
              <a:rPr lang="en-US" b="1" dirty="0">
                <a:latin typeface="Times New Roman" panose="02020603050405020304" pitchFamily="18" charset="0"/>
                <a:cs typeface="Times New Roman" panose="02020603050405020304" pitchFamily="18" charset="0"/>
              </a:rPr>
              <a:t>artificial intelligence</a:t>
            </a:r>
            <a:r>
              <a:rPr lang="en-US" dirty="0">
                <a:latin typeface="Times New Roman" panose="02020603050405020304" pitchFamily="18" charset="0"/>
                <a:cs typeface="Times New Roman" panose="02020603050405020304" pitchFamily="18" charset="0"/>
              </a:rPr>
              <a:t>.</a:t>
            </a:r>
          </a:p>
          <a:p>
            <a:pPr algn="just">
              <a:spcBef>
                <a:spcPts val="600"/>
              </a:spcBef>
              <a:spcAft>
                <a:spcPts val="600"/>
              </a:spcAft>
            </a:pP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endParaRPr lang="en-US" dirty="0" smtClean="0">
              <a:latin typeface="Times New Roman" panose="02020603050405020304" pitchFamily="18" charset="0"/>
              <a:cs typeface="Times New Roman" panose="02020603050405020304" pitchFamily="18" charset="0"/>
            </a:endParaRPr>
          </a:p>
          <a:p>
            <a:pPr algn="just">
              <a:spcBef>
                <a:spcPts val="600"/>
              </a:spcBef>
              <a:spcAft>
                <a:spcPts val="600"/>
              </a:spcAft>
            </a:pPr>
            <a:endParaRPr lang="en-US" sz="23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646331"/>
          </a:xfrm>
          <a:prstGeom prst="rect">
            <a:avLst/>
          </a:prstGeom>
          <a:noFill/>
        </p:spPr>
        <p:txBody>
          <a:bodyPr wrap="square" rtlCol="0">
            <a:spAutoFit/>
          </a:bodyPr>
          <a:lstStyle/>
          <a:p>
            <a:r>
              <a:rPr lang="cs-CZ" dirty="0"/>
              <a:t>*https://</a:t>
            </a:r>
            <a:r>
              <a:rPr lang="cs-CZ" dirty="0" smtClean="0"/>
              <a:t>searchcustomerexperience.techtarget.com/definition/CRM-customer-relationship-management</a:t>
            </a:r>
            <a:endParaRPr lang="en-US" dirty="0" smtClean="0"/>
          </a:p>
          <a:p>
            <a:r>
              <a:rPr lang="en-US" dirty="0"/>
              <a:t>**https://www.investopedia.com/terms/c/customer_relation_management.asp</a:t>
            </a:r>
            <a:endParaRPr lang="cs-CZ" dirty="0" smtClean="0"/>
          </a:p>
        </p:txBody>
      </p:sp>
    </p:spTree>
    <p:extLst>
      <p:ext uri="{BB962C8B-B14F-4D97-AF65-F5344CB8AC3E}">
        <p14:creationId xmlns:p14="http://schemas.microsoft.com/office/powerpoint/2010/main" val="996113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031873"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CRM - technology </a:t>
            </a:r>
            <a:r>
              <a:rPr lang="en-US"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59511"/>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b="1" dirty="0" smtClean="0">
                <a:latin typeface="Times New Roman" panose="02020603050405020304" pitchFamily="18" charset="0"/>
                <a:cs typeface="Times New Roman" panose="02020603050405020304" pitchFamily="18" charset="0"/>
              </a:rPr>
              <a:t>CRM</a:t>
            </a:r>
            <a:r>
              <a:rPr lang="cs-CZ" b="1" dirty="0" smtClean="0">
                <a:latin typeface="Times New Roman" panose="02020603050405020304" pitchFamily="18" charset="0"/>
                <a:cs typeface="Times New Roman" panose="02020603050405020304" pitchFamily="18" charset="0"/>
              </a:rPr>
              <a:t> Software</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1" indent="-419100" algn="just">
              <a:spcBef>
                <a:spcPts val="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Special CRM software aggregates customer information in one place to give businesses easy access to data, such as contact data, purchase history and any previous contact with customer service representatives. </a:t>
            </a:r>
            <a:endParaRPr lang="cs-CZ" dirty="0" smtClean="0">
              <a:latin typeface="Times New Roman" panose="02020603050405020304" pitchFamily="18" charset="0"/>
              <a:cs typeface="Times New Roman" panose="02020603050405020304" pitchFamily="18" charset="0"/>
            </a:endParaRPr>
          </a:p>
          <a:p>
            <a:pPr lvl="1" indent="-419100" algn="just">
              <a:spcBef>
                <a:spcPts val="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data helps employees interact with clients, anticipate customer needs, recognize customer updates and track performance goals when it comes to </a:t>
            </a:r>
            <a:r>
              <a:rPr lang="en-US" dirty="0" smtClean="0">
                <a:latin typeface="Times New Roman" panose="02020603050405020304" pitchFamily="18" charset="0"/>
                <a:cs typeface="Times New Roman" panose="02020603050405020304" pitchFamily="18" charset="0"/>
              </a:rPr>
              <a:t>sales.</a:t>
            </a:r>
            <a:endParaRPr lang="cs-CZ" dirty="0" smtClean="0">
              <a:latin typeface="Times New Roman" panose="02020603050405020304" pitchFamily="18" charset="0"/>
              <a:cs typeface="Times New Roman" panose="02020603050405020304" pitchFamily="18" charset="0"/>
            </a:endParaRPr>
          </a:p>
          <a:p>
            <a:pPr lvl="1" indent="-419100" algn="just">
              <a:spcBef>
                <a:spcPts val="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CRM </a:t>
            </a:r>
            <a:r>
              <a:rPr lang="en-US" dirty="0">
                <a:latin typeface="Times New Roman" panose="02020603050405020304" pitchFamily="18" charset="0"/>
                <a:cs typeface="Times New Roman" panose="02020603050405020304" pitchFamily="18" charset="0"/>
              </a:rPr>
              <a:t>software's main purpose is to make interactions more efficient and </a:t>
            </a:r>
            <a:r>
              <a:rPr lang="en-US" dirty="0" smtClean="0">
                <a:latin typeface="Times New Roman" panose="02020603050405020304" pitchFamily="18" charset="0"/>
                <a:cs typeface="Times New Roman" panose="02020603050405020304" pitchFamily="18" charset="0"/>
              </a:rPr>
              <a:t>productive.</a:t>
            </a:r>
            <a:endParaRPr lang="cs-CZ" dirty="0" smtClean="0">
              <a:latin typeface="Times New Roman" panose="02020603050405020304" pitchFamily="18" charset="0"/>
              <a:cs typeface="Times New Roman" panose="02020603050405020304" pitchFamily="18" charset="0"/>
            </a:endParaRPr>
          </a:p>
          <a:p>
            <a:pPr lvl="1" indent="-419100" algn="just">
              <a:spcBef>
                <a:spcPts val="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Automated </a:t>
            </a:r>
            <a:r>
              <a:rPr lang="en-US" dirty="0">
                <a:latin typeface="Times New Roman" panose="02020603050405020304" pitchFamily="18" charset="0"/>
                <a:cs typeface="Times New Roman" panose="02020603050405020304" pitchFamily="18" charset="0"/>
              </a:rPr>
              <a:t>procedures within a CRM module include sending sales team marketing materials based on a customer's selection of a product or </a:t>
            </a:r>
            <a:r>
              <a:rPr lang="en-US" dirty="0" smtClean="0">
                <a:latin typeface="Times New Roman" panose="02020603050405020304" pitchFamily="18" charset="0"/>
                <a:cs typeface="Times New Roman" panose="02020603050405020304" pitchFamily="18" charset="0"/>
              </a:rPr>
              <a:t>service.</a:t>
            </a:r>
            <a:endParaRPr lang="cs-CZ" dirty="0" smtClean="0">
              <a:latin typeface="Times New Roman" panose="02020603050405020304" pitchFamily="18" charset="0"/>
              <a:cs typeface="Times New Roman" panose="02020603050405020304" pitchFamily="18" charset="0"/>
            </a:endParaRPr>
          </a:p>
          <a:p>
            <a:pPr lvl="1" indent="-419100" algn="just">
              <a:spcBef>
                <a:spcPts val="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Programs </a:t>
            </a:r>
            <a:r>
              <a:rPr lang="en-US" dirty="0">
                <a:latin typeface="Times New Roman" panose="02020603050405020304" pitchFamily="18" charset="0"/>
                <a:cs typeface="Times New Roman" panose="02020603050405020304" pitchFamily="18" charset="0"/>
              </a:rPr>
              <a:t>also assess a customer's needs to reduce the time it takes to fulfill a request.</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endParaRPr lang="en-US" dirty="0" smtClean="0">
              <a:latin typeface="Times New Roman" panose="02020603050405020304" pitchFamily="18" charset="0"/>
              <a:cs typeface="Times New Roman" panose="02020603050405020304" pitchFamily="18" charset="0"/>
            </a:endParaRPr>
          </a:p>
          <a:p>
            <a:pPr algn="just">
              <a:spcBef>
                <a:spcPts val="600"/>
              </a:spcBef>
              <a:spcAft>
                <a:spcPts val="600"/>
              </a:spcAft>
            </a:pP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endParaRPr lang="en-US" dirty="0" smtClean="0">
              <a:latin typeface="Times New Roman" panose="02020603050405020304" pitchFamily="18" charset="0"/>
              <a:cs typeface="Times New Roman" panose="02020603050405020304" pitchFamily="18" charset="0"/>
            </a:endParaRPr>
          </a:p>
          <a:p>
            <a:pPr algn="just">
              <a:spcBef>
                <a:spcPts val="600"/>
              </a:spcBef>
              <a:spcAft>
                <a:spcPts val="600"/>
              </a:spcAft>
            </a:pPr>
            <a:endParaRPr lang="en-US" sz="23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*https://www.investopedia.com/terms/c/customer_relation_management.asp</a:t>
            </a:r>
            <a:endParaRPr lang="en-US" dirty="0" smtClean="0"/>
          </a:p>
        </p:txBody>
      </p:sp>
    </p:spTree>
    <p:extLst>
      <p:ext uri="{BB962C8B-B14F-4D97-AF65-F5344CB8AC3E}">
        <p14:creationId xmlns:p14="http://schemas.microsoft.com/office/powerpoint/2010/main" val="1589122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031873"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CRM - technology </a:t>
            </a:r>
            <a:r>
              <a:rPr lang="en-US"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59511"/>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b="1" dirty="0">
                <a:latin typeface="Times New Roman" panose="02020603050405020304" pitchFamily="18" charset="0"/>
                <a:cs typeface="Times New Roman" panose="02020603050405020304" pitchFamily="18" charset="0"/>
              </a:rPr>
              <a:t>CRM Cloud Solutions</a:t>
            </a:r>
            <a:r>
              <a:rPr lang="en-US" dirty="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Cloud-based systems provide real-time data to sales agents at the office and in the field as long as a computer, smartphone, laptop or tablet connects to the </a:t>
            </a:r>
            <a:r>
              <a:rPr lang="en-US" dirty="0" smtClean="0">
                <a:latin typeface="Times New Roman" panose="02020603050405020304" pitchFamily="18" charset="0"/>
                <a:cs typeface="Times New Roman" panose="02020603050405020304" pitchFamily="18" charset="0"/>
              </a:rPr>
              <a:t>internet.</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Such </a:t>
            </a:r>
            <a:r>
              <a:rPr lang="en-US" dirty="0">
                <a:latin typeface="Times New Roman" panose="02020603050405020304" pitchFamily="18" charset="0"/>
                <a:cs typeface="Times New Roman" panose="02020603050405020304" pitchFamily="18" charset="0"/>
              </a:rPr>
              <a:t>systems boast heightened accessibility to customer information and eliminate the sometimes-complicated installation process involved with other CRM products or software</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If a company goes out of business or faces an acquisition, access to customer information may become compromised</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A business might have compatibility issues when and if it migrates to a different vendor for this kind of </a:t>
            </a:r>
            <a:r>
              <a:rPr lang="en-US" dirty="0" smtClean="0">
                <a:latin typeface="Times New Roman" panose="02020603050405020304" pitchFamily="18" charset="0"/>
                <a:cs typeface="Times New Roman" panose="02020603050405020304" pitchFamily="18" charset="0"/>
              </a:rPr>
              <a:t>software.</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Also</a:t>
            </a:r>
            <a:r>
              <a:rPr lang="en-US" dirty="0">
                <a:latin typeface="Times New Roman" panose="02020603050405020304" pitchFamily="18" charset="0"/>
                <a:cs typeface="Times New Roman" panose="02020603050405020304" pitchFamily="18" charset="0"/>
              </a:rPr>
              <a:t>, cloud-based CRM programs typically cost more than in-house programs.</a:t>
            </a:r>
            <a:endParaRPr lang="en-US" dirty="0" smtClean="0">
              <a:latin typeface="Times New Roman" panose="02020603050405020304" pitchFamily="18" charset="0"/>
              <a:cs typeface="Times New Roman" panose="02020603050405020304" pitchFamily="18" charset="0"/>
            </a:endParaRPr>
          </a:p>
          <a:p>
            <a:pPr algn="just">
              <a:spcBef>
                <a:spcPts val="600"/>
              </a:spcBef>
              <a:spcAft>
                <a:spcPts val="600"/>
              </a:spcAft>
            </a:pP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endParaRPr lang="en-US" dirty="0" smtClean="0">
              <a:latin typeface="Times New Roman" panose="02020603050405020304" pitchFamily="18" charset="0"/>
              <a:cs typeface="Times New Roman" panose="02020603050405020304" pitchFamily="18" charset="0"/>
            </a:endParaRPr>
          </a:p>
          <a:p>
            <a:pPr algn="just">
              <a:spcBef>
                <a:spcPts val="600"/>
              </a:spcBef>
              <a:spcAft>
                <a:spcPts val="600"/>
              </a:spcAft>
            </a:pPr>
            <a:endParaRPr lang="en-US" sz="23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*https://www.investopedia.com/terms/c/customer_relation_management.asp</a:t>
            </a:r>
            <a:endParaRPr lang="en-US" dirty="0" smtClean="0"/>
          </a:p>
        </p:txBody>
      </p:sp>
    </p:spTree>
    <p:extLst>
      <p:ext uri="{BB962C8B-B14F-4D97-AF65-F5344CB8AC3E}">
        <p14:creationId xmlns:p14="http://schemas.microsoft.com/office/powerpoint/2010/main" val="1386557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031873"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CRM - technology </a:t>
            </a:r>
            <a:r>
              <a:rPr lang="en-US"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59511"/>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b="1" dirty="0">
                <a:latin typeface="Times New Roman" panose="02020603050405020304" pitchFamily="18" charset="0"/>
                <a:cs typeface="Times New Roman" panose="02020603050405020304" pitchFamily="18" charset="0"/>
              </a:rPr>
              <a:t>CRM Human Management and Artificial </a:t>
            </a:r>
            <a:r>
              <a:rPr lang="en-US" b="1" dirty="0" smtClean="0">
                <a:latin typeface="Times New Roman" panose="02020603050405020304" pitchFamily="18" charset="0"/>
                <a:cs typeface="Times New Roman" panose="02020603050405020304" pitchFamily="18" charset="0"/>
              </a:rPr>
              <a:t>Intelligence</a:t>
            </a:r>
            <a:r>
              <a:rPr lang="cs-CZ" b="1" dirty="0" smtClean="0">
                <a:latin typeface="Times New Roman" panose="02020603050405020304" pitchFamily="18" charset="0"/>
                <a:cs typeface="Times New Roman" panose="02020603050405020304" pitchFamily="18" charset="0"/>
              </a:rPr>
              <a:t> (AI)</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All of the computer software in the world to help with CRM means nothing without proper management and decision-making from humans. </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Plus</a:t>
            </a:r>
            <a:r>
              <a:rPr lang="en-US" dirty="0">
                <a:latin typeface="Times New Roman" panose="02020603050405020304" pitchFamily="18" charset="0"/>
                <a:cs typeface="Times New Roman" panose="02020603050405020304" pitchFamily="18" charset="0"/>
              </a:rPr>
              <a:t>, the best programs organize data in a way that humans can interpret readily and use to their </a:t>
            </a:r>
            <a:r>
              <a:rPr lang="en-US" dirty="0" smtClean="0">
                <a:latin typeface="Times New Roman" panose="02020603050405020304" pitchFamily="18" charset="0"/>
                <a:cs typeface="Times New Roman" panose="02020603050405020304" pitchFamily="18" charset="0"/>
              </a:rPr>
              <a:t>advantage.</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successful CRM, companies must learn to discern useful information and superfluous data and must weed out any duplicate and incomplete records that may give employees inaccurate information about customers</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AI is expected to strengthen CRM activities by speeding up sales cycles, optimizing pricing and distribution logistics, lowering costs of support calls, increasing resolution rates, and preventing loss through fraud detection.</a:t>
            </a:r>
          </a:p>
          <a:p>
            <a:pPr lvl="1" algn="just">
              <a:spcBef>
                <a:spcPts val="1200"/>
              </a:spcBef>
              <a:spcAft>
                <a:spcPts val="600"/>
              </a:spcAft>
            </a:pP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endParaRPr lang="en-US" dirty="0" smtClean="0">
              <a:latin typeface="Times New Roman" panose="02020603050405020304" pitchFamily="18" charset="0"/>
              <a:cs typeface="Times New Roman" panose="02020603050405020304" pitchFamily="18" charset="0"/>
            </a:endParaRPr>
          </a:p>
          <a:p>
            <a:pPr algn="just">
              <a:spcBef>
                <a:spcPts val="600"/>
              </a:spcBef>
              <a:spcAft>
                <a:spcPts val="600"/>
              </a:spcAft>
            </a:pPr>
            <a:endParaRPr lang="en-US" sz="23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*https://www.investopedia.com/terms/c/customer_relation_management.asp</a:t>
            </a:r>
            <a:endParaRPr lang="en-US" dirty="0" smtClean="0"/>
          </a:p>
        </p:txBody>
      </p:sp>
    </p:spTree>
    <p:extLst>
      <p:ext uri="{BB962C8B-B14F-4D97-AF65-F5344CB8AC3E}">
        <p14:creationId xmlns:p14="http://schemas.microsoft.com/office/powerpoint/2010/main" val="2893747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262705"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CRM - components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59511"/>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GB" b="1" dirty="0" smtClean="0">
                <a:latin typeface="Times New Roman" panose="02020603050405020304" pitchFamily="18" charset="0"/>
                <a:cs typeface="Times New Roman" panose="02020603050405020304" pitchFamily="18" charset="0"/>
              </a:rPr>
              <a:t>Sales</a:t>
            </a:r>
            <a:r>
              <a:rPr lang="cs-CZ" b="1" dirty="0" smtClean="0">
                <a:latin typeface="Times New Roman" panose="02020603050405020304" pitchFamily="18" charset="0"/>
                <a:cs typeface="Times New Roman" panose="02020603050405020304" pitchFamily="18" charset="0"/>
              </a:rPr>
              <a:t> </a:t>
            </a:r>
            <a:r>
              <a:rPr lang="en-GB" b="1" dirty="0" smtClean="0">
                <a:latin typeface="Times New Roman" panose="02020603050405020304" pitchFamily="18" charset="0"/>
                <a:cs typeface="Times New Roman" panose="02020603050405020304" pitchFamily="18" charset="0"/>
              </a:rPr>
              <a:t>Force Automation</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1" indent="-419100" algn="just">
              <a:spcBef>
                <a:spcPts val="0"/>
              </a:spcBef>
              <a:spcAft>
                <a:spcPts val="600"/>
              </a:spcAft>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This is </a:t>
            </a:r>
            <a:r>
              <a:rPr lang="en-US" sz="2200" dirty="0" smtClean="0">
                <a:latin typeface="Times New Roman" panose="02020603050405020304" pitchFamily="18" charset="0"/>
                <a:cs typeface="Times New Roman" panose="02020603050405020304" pitchFamily="18" charset="0"/>
              </a:rPr>
              <a:t>component </a:t>
            </a:r>
            <a:r>
              <a:rPr lang="en-US" sz="2200" dirty="0">
                <a:latin typeface="Times New Roman" panose="02020603050405020304" pitchFamily="18" charset="0"/>
                <a:cs typeface="Times New Roman" panose="02020603050405020304" pitchFamily="18" charset="0"/>
              </a:rPr>
              <a:t>that is undertaken by the maximum business </a:t>
            </a:r>
            <a:r>
              <a:rPr lang="en-US" sz="2200" dirty="0" smtClean="0">
                <a:latin typeface="Times New Roman" panose="02020603050405020304" pitchFamily="18" charset="0"/>
                <a:cs typeface="Times New Roman" panose="02020603050405020304" pitchFamily="18" charset="0"/>
              </a:rPr>
              <a:t>organizations.</a:t>
            </a:r>
            <a:endParaRPr lang="cs-CZ" sz="2200" dirty="0" smtClean="0">
              <a:latin typeface="Times New Roman" panose="02020603050405020304" pitchFamily="18" charset="0"/>
              <a:cs typeface="Times New Roman" panose="02020603050405020304" pitchFamily="18" charset="0"/>
            </a:endParaRPr>
          </a:p>
          <a:p>
            <a:pPr lvl="1" indent="-419100" algn="just">
              <a:spcBef>
                <a:spcPts val="0"/>
              </a:spcBef>
              <a:spcAft>
                <a:spcPts val="600"/>
              </a:spcAft>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It </a:t>
            </a:r>
            <a:r>
              <a:rPr lang="en-US" sz="2200" dirty="0">
                <a:latin typeface="Times New Roman" panose="02020603050405020304" pitchFamily="18" charset="0"/>
                <a:cs typeface="Times New Roman" panose="02020603050405020304" pitchFamily="18" charset="0"/>
              </a:rPr>
              <a:t>includes forecasting, recording sales processing as well as keeping a track of the potential interactions</a:t>
            </a:r>
            <a:r>
              <a:rPr lang="en-US" sz="2200" dirty="0" smtClean="0">
                <a:latin typeface="Times New Roman" panose="02020603050405020304" pitchFamily="18" charset="0"/>
                <a:cs typeface="Times New Roman" panose="02020603050405020304" pitchFamily="18" charset="0"/>
              </a:rPr>
              <a:t>.</a:t>
            </a:r>
            <a:endParaRPr lang="cs-CZ" sz="2200" dirty="0" smtClean="0">
              <a:latin typeface="Times New Roman" panose="02020603050405020304" pitchFamily="18" charset="0"/>
              <a:cs typeface="Times New Roman" panose="02020603050405020304" pitchFamily="18" charset="0"/>
            </a:endParaRPr>
          </a:p>
          <a:p>
            <a:pPr lvl="1" indent="-419100" algn="just">
              <a:spcBef>
                <a:spcPts val="0"/>
              </a:spcBef>
              <a:spcAft>
                <a:spcPts val="600"/>
              </a:spcAft>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It helps to know the revenue generation opportunities better and that makes it very </a:t>
            </a:r>
            <a:r>
              <a:rPr lang="en-US" sz="2200" dirty="0" smtClean="0">
                <a:latin typeface="Times New Roman" panose="02020603050405020304" pitchFamily="18" charset="0"/>
                <a:cs typeface="Times New Roman" panose="02020603050405020304" pitchFamily="18" charset="0"/>
              </a:rPr>
              <a:t>significant.</a:t>
            </a:r>
            <a:endParaRPr lang="cs-CZ" sz="2200" dirty="0" smtClean="0">
              <a:latin typeface="Times New Roman" panose="02020603050405020304" pitchFamily="18" charset="0"/>
              <a:cs typeface="Times New Roman" panose="02020603050405020304" pitchFamily="18" charset="0"/>
            </a:endParaRPr>
          </a:p>
          <a:p>
            <a:pPr lvl="1" indent="-419100" algn="just">
              <a:spcBef>
                <a:spcPts val="0"/>
              </a:spcBef>
              <a:spcAft>
                <a:spcPts val="600"/>
              </a:spcAft>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component also includes analyzing the </a:t>
            </a:r>
            <a:r>
              <a:rPr lang="en-US" sz="2200" dirty="0" err="1">
                <a:latin typeface="Times New Roman" panose="02020603050405020304" pitchFamily="18" charset="0"/>
                <a:cs typeface="Times New Roman" panose="02020603050405020304" pitchFamily="18" charset="0"/>
              </a:rPr>
              <a:t>salesforecasts</a:t>
            </a:r>
            <a:r>
              <a:rPr lang="en-US" sz="2200" dirty="0">
                <a:latin typeface="Times New Roman" panose="02020603050405020304" pitchFamily="18" charset="0"/>
                <a:cs typeface="Times New Roman" panose="02020603050405020304" pitchFamily="18" charset="0"/>
              </a:rPr>
              <a:t> and the performances by the </a:t>
            </a:r>
            <a:r>
              <a:rPr lang="en-US" sz="2200" dirty="0" smtClean="0">
                <a:latin typeface="Times New Roman" panose="02020603050405020304" pitchFamily="18" charset="0"/>
                <a:cs typeface="Times New Roman" panose="02020603050405020304" pitchFamily="18" charset="0"/>
              </a:rPr>
              <a:t>workforce.</a:t>
            </a:r>
            <a:endParaRPr lang="cs-CZ" sz="2200" dirty="0" smtClean="0">
              <a:latin typeface="Times New Roman" panose="02020603050405020304" pitchFamily="18" charset="0"/>
              <a:cs typeface="Times New Roman" panose="02020603050405020304" pitchFamily="18" charset="0"/>
            </a:endParaRPr>
          </a:p>
          <a:p>
            <a:pPr lvl="1" indent="-419100" algn="just">
              <a:spcBef>
                <a:spcPts val="0"/>
              </a:spcBef>
              <a:spcAft>
                <a:spcPts val="600"/>
              </a:spcAft>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To </a:t>
            </a:r>
            <a:r>
              <a:rPr lang="en-US" sz="2200" dirty="0">
                <a:latin typeface="Times New Roman" panose="02020603050405020304" pitchFamily="18" charset="0"/>
                <a:cs typeface="Times New Roman" panose="02020603050405020304" pitchFamily="18" charset="0"/>
              </a:rPr>
              <a:t>achieve an overall improvement in the development and growth of the industry, numerous components work hand in hand to form salesforce automation as a consequent </a:t>
            </a:r>
            <a:r>
              <a:rPr lang="en-US" sz="2200" dirty="0" smtClean="0">
                <a:latin typeface="Times New Roman" panose="02020603050405020304" pitchFamily="18" charset="0"/>
                <a:cs typeface="Times New Roman" panose="02020603050405020304" pitchFamily="18" charset="0"/>
              </a:rPr>
              <a:t>unit.</a:t>
            </a:r>
            <a:endParaRPr lang="cs-CZ" sz="2200" dirty="0" smtClean="0">
              <a:latin typeface="Times New Roman" panose="02020603050405020304" pitchFamily="18" charset="0"/>
              <a:cs typeface="Times New Roman" panose="02020603050405020304" pitchFamily="18" charset="0"/>
            </a:endParaRPr>
          </a:p>
          <a:p>
            <a:pPr lvl="1" indent="-419100" algn="just">
              <a:spcBef>
                <a:spcPts val="0"/>
              </a:spcBef>
              <a:spcAft>
                <a:spcPts val="600"/>
              </a:spcAft>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Some </a:t>
            </a:r>
            <a:r>
              <a:rPr lang="en-US" sz="2200" dirty="0">
                <a:latin typeface="Times New Roman" panose="02020603050405020304" pitchFamily="18" charset="0"/>
                <a:cs typeface="Times New Roman" panose="02020603050405020304" pitchFamily="18" charset="0"/>
              </a:rPr>
              <a:t>of the major elements of the same are Lead Management, Account Management, Opportunity Management, Forecasting, Pipeline Analysis, Contact Management, Activity Management, Email Management and Reporting.</a:t>
            </a:r>
            <a:endParaRPr lang="cs-CZ" sz="2200" dirty="0" smtClean="0">
              <a:latin typeface="Times New Roman" panose="02020603050405020304" pitchFamily="18" charset="0"/>
              <a:cs typeface="Times New Roman" panose="02020603050405020304" pitchFamily="18" charset="0"/>
            </a:endParaRPr>
          </a:p>
          <a:p>
            <a:pPr lvl="1" algn="just">
              <a:spcBef>
                <a:spcPts val="600"/>
              </a:spcBef>
              <a:spcAft>
                <a:spcPts val="600"/>
              </a:spcAft>
            </a:pP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endParaRPr lang="en-US" dirty="0" smtClean="0">
              <a:latin typeface="Times New Roman" panose="02020603050405020304" pitchFamily="18" charset="0"/>
              <a:cs typeface="Times New Roman" panose="02020603050405020304" pitchFamily="18" charset="0"/>
            </a:endParaRPr>
          </a:p>
          <a:p>
            <a:pPr algn="just">
              <a:spcBef>
                <a:spcPts val="600"/>
              </a:spcBef>
              <a:spcAft>
                <a:spcPts val="600"/>
              </a:spcAft>
            </a:pPr>
            <a:endParaRPr lang="en-US" sz="23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smtClean="0"/>
              <a:t>*https</a:t>
            </a:r>
            <a:r>
              <a:rPr lang="cs-CZ" dirty="0"/>
              <a:t>://crm.walkme.com/components-customer-relationship-management/</a:t>
            </a:r>
            <a:endParaRPr lang="en-US" dirty="0" smtClean="0"/>
          </a:p>
        </p:txBody>
      </p:sp>
    </p:spTree>
    <p:extLst>
      <p:ext uri="{BB962C8B-B14F-4D97-AF65-F5344CB8AC3E}">
        <p14:creationId xmlns:p14="http://schemas.microsoft.com/office/powerpoint/2010/main" val="245087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262705"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CRM - components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59511"/>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GB" b="1" dirty="0">
                <a:latin typeface="Times New Roman" panose="02020603050405020304" pitchFamily="18" charset="0"/>
                <a:cs typeface="Times New Roman" panose="02020603050405020304" pitchFamily="18" charset="0"/>
              </a:rPr>
              <a:t>Human Resource Management</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Human Resource Management involves the effective and correct use of human resource and skills at the specific moment and </a:t>
            </a:r>
            <a:r>
              <a:rPr lang="en-US" dirty="0" smtClean="0">
                <a:latin typeface="Times New Roman" panose="02020603050405020304" pitchFamily="18" charset="0"/>
                <a:cs typeface="Times New Roman" panose="02020603050405020304" pitchFamily="18" charset="0"/>
              </a:rPr>
              <a:t>situation.</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requires to be make sure that the skills and intellectual levels of the professionals match the tasks undertaken by them according to their job </a:t>
            </a:r>
            <a:r>
              <a:rPr lang="en-US" dirty="0" smtClean="0">
                <a:latin typeface="Times New Roman" panose="02020603050405020304" pitchFamily="18" charset="0"/>
                <a:cs typeface="Times New Roman" panose="02020603050405020304" pitchFamily="18" charset="0"/>
              </a:rPr>
              <a:t>profiles.</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is an essential component not only for the large scale corporations but the medium industries as </a:t>
            </a:r>
            <a:r>
              <a:rPr lang="en-US" dirty="0" smtClean="0">
                <a:latin typeface="Times New Roman" panose="02020603050405020304" pitchFamily="18" charset="0"/>
                <a:cs typeface="Times New Roman" panose="02020603050405020304" pitchFamily="18" charset="0"/>
              </a:rPr>
              <a:t>well.</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involves adopting an effective people strategy and studying the skills or the workforce and the growth being generated thereby designing and implementing the strategies needed accordingly with the aim of achieving development.</a:t>
            </a:r>
          </a:p>
          <a:p>
            <a:pPr algn="just">
              <a:spcBef>
                <a:spcPts val="600"/>
              </a:spcBef>
              <a:spcAft>
                <a:spcPts val="600"/>
              </a:spcAft>
            </a:pPr>
            <a:endParaRPr lang="en-US" dirty="0" smtClean="0">
              <a:latin typeface="Times New Roman" panose="02020603050405020304" pitchFamily="18" charset="0"/>
              <a:cs typeface="Times New Roman" panose="02020603050405020304" pitchFamily="18" charset="0"/>
            </a:endParaRPr>
          </a:p>
          <a:p>
            <a:pPr algn="just">
              <a:spcBef>
                <a:spcPts val="600"/>
              </a:spcBef>
              <a:spcAft>
                <a:spcPts val="600"/>
              </a:spcAft>
            </a:pPr>
            <a:endParaRPr lang="en-US" sz="23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smtClean="0"/>
              <a:t>*https</a:t>
            </a:r>
            <a:r>
              <a:rPr lang="cs-CZ" dirty="0"/>
              <a:t>://crm.walkme.com/components-customer-relationship-management/</a:t>
            </a:r>
            <a:endParaRPr lang="en-US" dirty="0" smtClean="0"/>
          </a:p>
        </p:txBody>
      </p:sp>
    </p:spTree>
    <p:extLst>
      <p:ext uri="{BB962C8B-B14F-4D97-AF65-F5344CB8AC3E}">
        <p14:creationId xmlns:p14="http://schemas.microsoft.com/office/powerpoint/2010/main" val="1068166460"/>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1621</TotalTime>
  <Words>2028</Words>
  <Application>Microsoft Office PowerPoint</Application>
  <PresentationFormat>Širokoúhlá obrazovka</PresentationFormat>
  <Paragraphs>162</Paragraphs>
  <Slides>24</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24</vt:i4>
      </vt:variant>
    </vt:vector>
  </HeadingPairs>
  <TitlesOfParts>
    <vt:vector size="30" baseType="lpstr">
      <vt:lpstr>Arial</vt:lpstr>
      <vt:lpstr>Calibri</vt:lpstr>
      <vt:lpstr>Calibri Light</vt:lpstr>
      <vt:lpstr>Times New Roman</vt:lpstr>
      <vt:lpstr>Wingdings</vt:lpstr>
      <vt:lpstr>Motiv Office</vt:lpstr>
      <vt:lpstr>E-business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suchanek</cp:lastModifiedBy>
  <cp:revision>298</cp:revision>
  <dcterms:created xsi:type="dcterms:W3CDTF">2016-11-25T20:36:16Z</dcterms:created>
  <dcterms:modified xsi:type="dcterms:W3CDTF">2019-10-31T20:26:21Z</dcterms:modified>
</cp:coreProperties>
</file>