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 id="284" r:id="rId5"/>
    <p:sldId id="290" r:id="rId6"/>
    <p:sldId id="285" r:id="rId7"/>
    <p:sldId id="286" r:id="rId8"/>
    <p:sldId id="287" r:id="rId9"/>
    <p:sldId id="288" r:id="rId10"/>
    <p:sldId id="289" r:id="rId11"/>
    <p:sldId id="291" r:id="rId12"/>
    <p:sldId id="292" r:id="rId13"/>
    <p:sldId id="293" r:id="rId14"/>
    <p:sldId id="294" r:id="rId15"/>
    <p:sldId id="296" r:id="rId16"/>
    <p:sldId id="297" r:id="rId17"/>
    <p:sldId id="295" r:id="rId18"/>
    <p:sldId id="283" r:id="rId1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31.10.2019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31.10.2019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31.10.2019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31.10.2019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31.10.2019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dium.com/@briannawillsss/18-major-benefits-of-e-commerce-business-for-retailers-customers-in-2015-63c5fc87f679" TargetMode="External"/><Relationship Id="rId7" Type="http://schemas.openxmlformats.org/officeDocument/2006/relationships/hyperlink" Target="https://factory.hr/blog/benefits-of-ecommerce-for-businesses-and-consumers"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www.tutorialspoint.com/e_commerce/e_commerce_advantages.htm" TargetMode="External"/><Relationship Id="rId5" Type="http://schemas.openxmlformats.org/officeDocument/2006/relationships/hyperlink" Target="https://www.aonerank.com/digital-marketing-learning/benefits-ecommerce-customers/" TargetMode="External"/><Relationship Id="rId4" Type="http://schemas.openxmlformats.org/officeDocument/2006/relationships/hyperlink" Target="https://www.adeogroup.co.uk/ecommerce-benefits/"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a:solidFill>
                  <a:schemeClr val="bg1"/>
                </a:solidFill>
                <a:latin typeface="Times New Roman" panose="02020603050405020304" pitchFamily="18" charset="0"/>
                <a:cs typeface="Times New Roman" panose="02020603050405020304" pitchFamily="18" charset="0"/>
              </a:rPr>
              <a:t>E-business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406105" y="3652502"/>
            <a:ext cx="5469147" cy="1056117"/>
          </a:xfrm>
          <a:prstGeom prst="rect">
            <a:avLst/>
          </a:prstGeom>
        </p:spPr>
        <p:txBody>
          <a:bodyPr>
            <a:normAutofit/>
          </a:bodyPr>
          <a:lstStyle/>
          <a:p>
            <a:pPr marL="0" indent="0" algn="ctr">
              <a:buNone/>
            </a:pPr>
            <a:r>
              <a:rPr lang="cs-CZ" dirty="0" smtClean="0">
                <a:solidFill>
                  <a:schemeClr val="bg1"/>
                </a:solidFill>
                <a:latin typeface="Times New Roman" panose="02020603050405020304" pitchFamily="18" charset="0"/>
                <a:cs typeface="Times New Roman" panose="02020603050405020304" pitchFamily="18" charset="0"/>
              </a:rPr>
              <a:t>E-business </a:t>
            </a:r>
            <a:r>
              <a:rPr lang="cs-CZ" dirty="0" err="1" smtClean="0">
                <a:solidFill>
                  <a:schemeClr val="bg1"/>
                </a:solidFill>
                <a:latin typeface="Times New Roman" panose="02020603050405020304" pitchFamily="18" charset="0"/>
                <a:cs typeface="Times New Roman" panose="02020603050405020304" pitchFamily="18" charset="0"/>
              </a:rPr>
              <a:t>system</a:t>
            </a:r>
            <a:r>
              <a:rPr lang="cs-CZ" dirty="0" smtClean="0">
                <a:solidFill>
                  <a:schemeClr val="bg1"/>
                </a:solidFill>
                <a:latin typeface="Times New Roman" panose="02020603050405020304" pitchFamily="18" charset="0"/>
                <a:cs typeface="Times New Roman" panose="02020603050405020304" pitchFamily="18" charset="0"/>
              </a:rPr>
              <a:t> </a:t>
            </a:r>
            <a:r>
              <a:rPr lang="cs-CZ" smtClean="0">
                <a:solidFill>
                  <a:schemeClr val="bg1"/>
                </a:solidFill>
                <a:latin typeface="Times New Roman" panose="02020603050405020304" pitchFamily="18" charset="0"/>
                <a:cs typeface="Times New Roman" panose="02020603050405020304" pitchFamily="18" charset="0"/>
              </a:rPr>
              <a:t>- III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962845" y="4965171"/>
            <a:ext cx="3000183"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cs-CZ" altLang="cs-CZ" sz="2400" dirty="0">
                <a:solidFill>
                  <a:srgbClr val="307871"/>
                </a:solidFill>
                <a:latin typeface="Times New Roman" panose="02020603050405020304" pitchFamily="18" charset="0"/>
                <a:cs typeface="Times New Roman" panose="02020603050405020304" pitchFamily="18" charset="0"/>
              </a:rPr>
              <a:t>E-business</a:t>
            </a:r>
            <a:endParaRPr lang="en-GB" altLang="cs-CZ" sz="2400" dirty="0" smtClean="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08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Evaluate your decision</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Once you've decided on a target market, be sure to consider these questions:</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Are </a:t>
            </a:r>
            <a:r>
              <a:rPr lang="en-US" dirty="0">
                <a:latin typeface="Times New Roman" panose="02020603050405020304" pitchFamily="18" charset="0"/>
                <a:cs typeface="Times New Roman" panose="02020603050405020304" pitchFamily="18" charset="0"/>
              </a:rPr>
              <a:t>there enough people who fit my criteria?</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Will </a:t>
            </a:r>
            <a:r>
              <a:rPr lang="en-US" dirty="0">
                <a:latin typeface="Times New Roman" panose="02020603050405020304" pitchFamily="18" charset="0"/>
                <a:cs typeface="Times New Roman" panose="02020603050405020304" pitchFamily="18" charset="0"/>
              </a:rPr>
              <a:t>my target really benefit from my product/service? Will they see a need for it?</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Do </a:t>
            </a:r>
            <a:r>
              <a:rPr lang="en-US" dirty="0">
                <a:latin typeface="Times New Roman" panose="02020603050405020304" pitchFamily="18" charset="0"/>
                <a:cs typeface="Times New Roman" panose="02020603050405020304" pitchFamily="18" charset="0"/>
              </a:rPr>
              <a:t>I understand what drives my target to make decisions?</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they afford my product/service?</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Can </a:t>
            </a:r>
            <a:r>
              <a:rPr lang="en-US" dirty="0">
                <a:latin typeface="Times New Roman" panose="02020603050405020304" pitchFamily="18" charset="0"/>
                <a:cs typeface="Times New Roman" panose="02020603050405020304" pitchFamily="18" charset="0"/>
              </a:rPr>
              <a:t>I reach them with my message? Are they easily accessible?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9146749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E-business advantages</a:t>
            </a:r>
            <a:r>
              <a:rPr lang="cs-CZ" sz="3600" b="1" kern="0" dirty="0" smtClean="0">
                <a:solidFill>
                  <a:srgbClr val="307871"/>
                </a:solidFill>
                <a:latin typeface="Times New Roman"/>
                <a:ea typeface="+mj-ea"/>
                <a:cs typeface="+mj-cs"/>
              </a:rPr>
              <a:t> to customer</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08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Wide range of products and services</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Electronic commerce through internet enables the customers to choose a product or service of their choice from any vendor anywhere in the </a:t>
            </a:r>
            <a:r>
              <a:rPr lang="en-US" dirty="0" smtClean="0">
                <a:latin typeface="Times New Roman" panose="02020603050405020304" pitchFamily="18" charset="0"/>
                <a:cs typeface="Times New Roman" panose="02020603050405020304" pitchFamily="18" charset="0"/>
              </a:rPr>
              <a:t>world.</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Due </a:t>
            </a:r>
            <a:r>
              <a:rPr lang="en-US" dirty="0">
                <a:latin typeface="Times New Roman" panose="02020603050405020304" pitchFamily="18" charset="0"/>
                <a:cs typeface="Times New Roman" panose="02020603050405020304" pitchFamily="18" charset="0"/>
              </a:rPr>
              <a:t>to space constraint, a vendor can stock only a minimum amount of goods in the physical store.</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virtual store enables a business organization to stock a lot of goods without considering the inventory </a:t>
            </a:r>
            <a:r>
              <a:rPr lang="en-US" dirty="0" smtClean="0">
                <a:latin typeface="Times New Roman" panose="02020603050405020304" pitchFamily="18" charset="0"/>
                <a:cs typeface="Times New Roman" panose="02020603050405020304" pitchFamily="18" charset="0"/>
              </a:rPr>
              <a:t>cost.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Hence</a:t>
            </a:r>
            <a:r>
              <a:rPr lang="en-US" dirty="0">
                <a:latin typeface="Times New Roman" panose="02020603050405020304" pitchFamily="18" charset="0"/>
                <a:cs typeface="Times New Roman" panose="02020603050405020304" pitchFamily="18" charset="0"/>
              </a:rPr>
              <a:t>, a business also provides a lot of choice to consumers to choose a product of his /her choice.</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*https://accountlearning.com/top-5-advantages-of-e-commerce-to-consumers/</a:t>
            </a:r>
            <a:endParaRPr lang="cs-CZ" dirty="0" smtClean="0"/>
          </a:p>
        </p:txBody>
      </p:sp>
    </p:spTree>
    <p:extLst>
      <p:ext uri="{BB962C8B-B14F-4D97-AF65-F5344CB8AC3E}">
        <p14:creationId xmlns:p14="http://schemas.microsoft.com/office/powerpoint/2010/main" val="4171788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E-business advantages</a:t>
            </a:r>
            <a:r>
              <a:rPr lang="cs-CZ" sz="3600" b="1" kern="0" dirty="0" smtClean="0">
                <a:solidFill>
                  <a:srgbClr val="307871"/>
                </a:solidFill>
                <a:latin typeface="Times New Roman"/>
                <a:ea typeface="+mj-ea"/>
                <a:cs typeface="+mj-cs"/>
              </a:rPr>
              <a:t> to customer</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08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spcAft>
                <a:spcPts val="600"/>
              </a:spcAft>
            </a:pPr>
            <a:r>
              <a:rPr lang="en-US" dirty="0">
                <a:latin typeface="Times New Roman" panose="02020603050405020304" pitchFamily="18" charset="0"/>
                <a:cs typeface="Times New Roman" panose="02020603050405020304" pitchFamily="18" charset="0"/>
              </a:rPr>
              <a:t>Convenience</a:t>
            </a:r>
            <a:r>
              <a:rPr lang="cs-CZ" dirty="0" smtClean="0">
                <a:latin typeface="Times New Roman" panose="02020603050405020304" pitchFamily="18" charset="0"/>
                <a:cs typeface="Times New Roman" panose="02020603050405020304" pitchFamily="18" charset="0"/>
              </a:rPr>
              <a:t>*</a:t>
            </a:r>
          </a:p>
          <a:p>
            <a:pPr lvl="1" indent="-419100" algn="just">
              <a:spcBef>
                <a:spcPts val="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Customers can buy any product from anywhere in the world without moving away from their workplace or home through </a:t>
            </a:r>
            <a:r>
              <a:rPr lang="en-US" dirty="0" smtClean="0">
                <a:latin typeface="Times New Roman" panose="02020603050405020304" pitchFamily="18" charset="0"/>
                <a:cs typeface="Times New Roman" panose="02020603050405020304" pitchFamily="18" charset="0"/>
              </a:rPr>
              <a:t>internet.</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Due </a:t>
            </a:r>
            <a:r>
              <a:rPr lang="en-US" dirty="0">
                <a:latin typeface="Times New Roman" panose="02020603050405020304" pitchFamily="18" charset="0"/>
                <a:cs typeface="Times New Roman" panose="02020603050405020304" pitchFamily="18" charset="0"/>
              </a:rPr>
              <a:t>to bad weather, people may restrict their shopping even if necessity </a:t>
            </a:r>
            <a:r>
              <a:rPr lang="en-US" dirty="0" smtClean="0">
                <a:latin typeface="Times New Roman" panose="02020603050405020304" pitchFamily="18" charset="0"/>
                <a:cs typeface="Times New Roman" panose="02020603050405020304" pitchFamily="18" charset="0"/>
              </a:rPr>
              <a:t>arises.</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E-commerce </a:t>
            </a:r>
            <a:r>
              <a:rPr lang="en-US" dirty="0">
                <a:latin typeface="Times New Roman" panose="02020603050405020304" pitchFamily="18" charset="0"/>
                <a:cs typeface="Times New Roman" panose="02020603050405020304" pitchFamily="18" charset="0"/>
              </a:rPr>
              <a:t>provides convenience to buy goods or services without causing any physical constraints to the consumers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a:latin typeface="Times New Roman" panose="02020603050405020304" pitchFamily="18" charset="0"/>
                <a:cs typeface="Times New Roman" panose="02020603050405020304" pitchFamily="18" charset="0"/>
              </a:rPr>
              <a:t>Saves </a:t>
            </a:r>
            <a:r>
              <a:rPr lang="en-US" dirty="0" smtClean="0">
                <a:latin typeface="Times New Roman" panose="02020603050405020304" pitchFamily="18" charset="0"/>
                <a:cs typeface="Times New Roman" panose="02020603050405020304" pitchFamily="18" charset="0"/>
              </a:rPr>
              <a:t>time</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Time saving is one of the prime benefits of online </a:t>
            </a:r>
            <a:r>
              <a:rPr lang="en-US" dirty="0" smtClean="0">
                <a:latin typeface="Times New Roman" panose="02020603050405020304" pitchFamily="18" charset="0"/>
                <a:cs typeface="Times New Roman" panose="02020603050405020304" pitchFamily="18" charset="0"/>
              </a:rPr>
              <a:t>shopping.</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Time </a:t>
            </a:r>
            <a:r>
              <a:rPr lang="en-US" dirty="0">
                <a:latin typeface="Times New Roman" panose="02020603050405020304" pitchFamily="18" charset="0"/>
                <a:cs typeface="Times New Roman" panose="02020603050405020304" pitchFamily="18" charset="0"/>
              </a:rPr>
              <a:t>taken for selection, buying and paying for an online product may not take more than 15 minutes; the products are delivered to customers’ door steps within a </a:t>
            </a:r>
            <a:r>
              <a:rPr lang="en-US" dirty="0" smtClean="0">
                <a:latin typeface="Times New Roman" panose="02020603050405020304" pitchFamily="18" charset="0"/>
                <a:cs typeface="Times New Roman" panose="02020603050405020304" pitchFamily="18" charset="0"/>
              </a:rPr>
              <a:t>week.</a:t>
            </a:r>
            <a:endParaRPr lang="cs-CZ" dirty="0" smtClean="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saves delivery time for the buyers.</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accountlearning.com/top-5-advntages-of-e-commerce-to-consumers</a:t>
            </a:r>
            <a:r>
              <a:rPr lang="cs-CZ" dirty="0"/>
              <a:t>/</a:t>
            </a:r>
            <a:endParaRPr lang="cs-CZ" dirty="0" smtClean="0"/>
          </a:p>
        </p:txBody>
      </p:sp>
    </p:spTree>
    <p:extLst>
      <p:ext uri="{BB962C8B-B14F-4D97-AF65-F5344CB8AC3E}">
        <p14:creationId xmlns:p14="http://schemas.microsoft.com/office/powerpoint/2010/main" val="1508020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E-business advantages</a:t>
            </a:r>
            <a:r>
              <a:rPr lang="cs-CZ" sz="3600" b="1" kern="0" dirty="0" smtClean="0">
                <a:solidFill>
                  <a:srgbClr val="307871"/>
                </a:solidFill>
                <a:latin typeface="Times New Roman"/>
                <a:ea typeface="+mj-ea"/>
                <a:cs typeface="+mj-cs"/>
              </a:rPr>
              <a:t> to customer</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08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Saves money</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The cost incurred by the business on the middlemen generally falls on the </a:t>
            </a:r>
            <a:r>
              <a:rPr lang="en-US" dirty="0" smtClean="0">
                <a:latin typeface="Times New Roman" panose="02020603050405020304" pitchFamily="18" charset="0"/>
                <a:cs typeface="Times New Roman" panose="02020603050405020304" pitchFamily="18" charset="0"/>
              </a:rPr>
              <a:t>consumer.</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Since </a:t>
            </a:r>
            <a:r>
              <a:rPr lang="en-US" dirty="0">
                <a:latin typeface="Times New Roman" panose="02020603050405020304" pitchFamily="18" charset="0"/>
                <a:cs typeface="Times New Roman" panose="02020603050405020304" pitchFamily="18" charset="0"/>
              </a:rPr>
              <a:t>the middlemen are eliminated, the customer is free from bearing the cost of the </a:t>
            </a:r>
            <a:r>
              <a:rPr lang="en-US" dirty="0" smtClean="0">
                <a:latin typeface="Times New Roman" panose="02020603050405020304" pitchFamily="18" charset="0"/>
                <a:cs typeface="Times New Roman" panose="02020603050405020304" pitchFamily="18" charset="0"/>
              </a:rPr>
              <a:t>middlemen.</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To </a:t>
            </a:r>
            <a:r>
              <a:rPr lang="en-US" dirty="0">
                <a:latin typeface="Times New Roman" panose="02020603050405020304" pitchFamily="18" charset="0"/>
                <a:cs typeface="Times New Roman" panose="02020603050405020304" pitchFamily="18" charset="0"/>
              </a:rPr>
              <a:t>attract customers and to combat competitors, several business organizations offer product and services at cheaper price.</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Certain </a:t>
            </a:r>
            <a:r>
              <a:rPr lang="en-US" dirty="0">
                <a:latin typeface="Times New Roman" panose="02020603050405020304" pitchFamily="18" charset="0"/>
                <a:cs typeface="Times New Roman" panose="02020603050405020304" pitchFamily="18" charset="0"/>
              </a:rPr>
              <a:t>goods like e-books, music audio clips, software can be purchased and delivered through </a:t>
            </a:r>
            <a:r>
              <a:rPr lang="en-US" dirty="0" smtClean="0">
                <a:latin typeface="Times New Roman" panose="02020603050405020304" pitchFamily="18" charset="0"/>
                <a:cs typeface="Times New Roman" panose="02020603050405020304" pitchFamily="18" charset="0"/>
              </a:rPr>
              <a:t>internet.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saves cost for the buyers.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accountlearning.com/top-5-advntages-of-e-commerce-to-consumers</a:t>
            </a:r>
            <a:r>
              <a:rPr lang="cs-CZ" dirty="0"/>
              <a:t>/</a:t>
            </a:r>
            <a:endParaRPr lang="cs-CZ" dirty="0" smtClean="0"/>
          </a:p>
        </p:txBody>
      </p:sp>
    </p:spTree>
    <p:extLst>
      <p:ext uri="{BB962C8B-B14F-4D97-AF65-F5344CB8AC3E}">
        <p14:creationId xmlns:p14="http://schemas.microsoft.com/office/powerpoint/2010/main" val="4093917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4551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E-business advantages</a:t>
            </a:r>
            <a:r>
              <a:rPr lang="cs-CZ" sz="3600" b="1" kern="0" dirty="0" smtClean="0">
                <a:solidFill>
                  <a:srgbClr val="307871"/>
                </a:solidFill>
                <a:latin typeface="Times New Roman"/>
                <a:ea typeface="+mj-ea"/>
                <a:cs typeface="+mj-cs"/>
              </a:rPr>
              <a:t> to customer</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0879"/>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Adequate information</a:t>
            </a:r>
            <a:r>
              <a:rPr lang="cs-CZ" dirty="0" smtClean="0">
                <a:latin typeface="Times New Roman" panose="02020603050405020304" pitchFamily="18" charset="0"/>
                <a:cs typeface="Times New Roman" panose="02020603050405020304" pitchFamily="18" charset="0"/>
              </a:rPr>
              <a:t>*</a:t>
            </a: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Internet is used as a main vehicle to conduct transactions in e-business. </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Internet </a:t>
            </a:r>
            <a:r>
              <a:rPr lang="en-US" dirty="0">
                <a:latin typeface="Times New Roman" panose="02020603050405020304" pitchFamily="18" charset="0"/>
                <a:cs typeface="Times New Roman" panose="02020603050405020304" pitchFamily="18" charset="0"/>
              </a:rPr>
              <a:t>allows customers to search for product information, compare the prices and benefits and finally evaluate its value before committing purchase.</a:t>
            </a: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Through </a:t>
            </a:r>
            <a:r>
              <a:rPr lang="en-US" dirty="0">
                <a:latin typeface="Times New Roman" panose="02020603050405020304" pitchFamily="18" charset="0"/>
                <a:cs typeface="Times New Roman" panose="02020603050405020304" pitchFamily="18" charset="0"/>
              </a:rPr>
              <a:t>internet, customers can get their queries clarified and track their delivery status when the goods are being sent to </a:t>
            </a:r>
            <a:r>
              <a:rPr lang="en-US" dirty="0" smtClean="0">
                <a:latin typeface="Times New Roman" panose="02020603050405020304" pitchFamily="18" charset="0"/>
                <a:cs typeface="Times New Roman" panose="02020603050405020304" pitchFamily="18" charset="0"/>
              </a:rPr>
              <a:t>them.</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any doubts arise while handling the products, the customers can easily contact the business through internet.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a:t>
            </a:r>
            <a:r>
              <a:rPr lang="cs-CZ" dirty="0" smtClean="0"/>
              <a:t>accountlearning.com/top-5-advntages-of-e-commerce-to-consumers</a:t>
            </a:r>
            <a:r>
              <a:rPr lang="cs-CZ" dirty="0"/>
              <a:t>/</a:t>
            </a:r>
            <a:endParaRPr lang="cs-CZ" dirty="0" smtClean="0"/>
          </a:p>
        </p:txBody>
      </p:sp>
    </p:spTree>
    <p:extLst>
      <p:ext uri="{BB962C8B-B14F-4D97-AF65-F5344CB8AC3E}">
        <p14:creationId xmlns:p14="http://schemas.microsoft.com/office/powerpoint/2010/main" val="37993783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7334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Advantages </a:t>
            </a:r>
            <a:r>
              <a:rPr lang="en-GB" sz="3600" b="1" kern="0" dirty="0">
                <a:solidFill>
                  <a:srgbClr val="307871"/>
                </a:solidFill>
                <a:latin typeface="Times New Roman"/>
                <a:ea typeface="+mj-ea"/>
                <a:cs typeface="+mj-cs"/>
              </a:rPr>
              <a:t>of </a:t>
            </a:r>
            <a:r>
              <a:rPr lang="en-GB" sz="3600" b="1" kern="0" dirty="0" smtClean="0">
                <a:solidFill>
                  <a:srgbClr val="307871"/>
                </a:solidFill>
                <a:latin typeface="Times New Roman"/>
                <a:ea typeface="+mj-ea"/>
                <a:cs typeface="+mj-cs"/>
              </a:rPr>
              <a:t>Ecommerce</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950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Faster </a:t>
            </a:r>
            <a:r>
              <a:rPr lang="en-US" dirty="0">
                <a:latin typeface="Times New Roman" panose="02020603050405020304" pitchFamily="18" charset="0"/>
                <a:cs typeface="Times New Roman" panose="02020603050405020304" pitchFamily="18" charset="0"/>
              </a:rPr>
              <a:t>buying/selling procedure, as well as easy to find products.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Buying/selling </a:t>
            </a:r>
            <a:r>
              <a:rPr lang="en-US" dirty="0">
                <a:latin typeface="Times New Roman" panose="02020603050405020304" pitchFamily="18" charset="0"/>
                <a:cs typeface="Times New Roman" panose="02020603050405020304" pitchFamily="18" charset="0"/>
              </a:rPr>
              <a:t>24/7.</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More </a:t>
            </a:r>
            <a:r>
              <a:rPr lang="en-US" dirty="0">
                <a:latin typeface="Times New Roman" panose="02020603050405020304" pitchFamily="18" charset="0"/>
                <a:cs typeface="Times New Roman" panose="02020603050405020304" pitchFamily="18" charset="0"/>
              </a:rPr>
              <a:t>reach to customers, there is no theoretical geographic limitations.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Low </a:t>
            </a:r>
            <a:r>
              <a:rPr lang="en-US" dirty="0">
                <a:latin typeface="Times New Roman" panose="02020603050405020304" pitchFamily="18" charset="0"/>
                <a:cs typeface="Times New Roman" panose="02020603050405020304" pitchFamily="18" charset="0"/>
              </a:rPr>
              <a:t>operational costs and better quality of services.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No </a:t>
            </a:r>
            <a:r>
              <a:rPr lang="en-US" dirty="0">
                <a:latin typeface="Times New Roman" panose="02020603050405020304" pitchFamily="18" charset="0"/>
                <a:cs typeface="Times New Roman" panose="02020603050405020304" pitchFamily="18" charset="0"/>
              </a:rPr>
              <a:t>need of physical company set-ups.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Easy </a:t>
            </a:r>
            <a:r>
              <a:rPr lang="en-US" dirty="0">
                <a:latin typeface="Times New Roman" panose="02020603050405020304" pitchFamily="18" charset="0"/>
                <a:cs typeface="Times New Roman" panose="02020603050405020304" pitchFamily="18" charset="0"/>
              </a:rPr>
              <a:t>to start and manage a business.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Customers </a:t>
            </a:r>
            <a:r>
              <a:rPr lang="en-US" dirty="0">
                <a:latin typeface="Times New Roman" panose="02020603050405020304" pitchFamily="18" charset="0"/>
                <a:cs typeface="Times New Roman" panose="02020603050405020304" pitchFamily="18" charset="0"/>
              </a:rPr>
              <a:t>can easily select products from different providers without moving around physically</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*http://www.esalestrack.com/blog/2008/09/advantages-and-disadvantages-of.html</a:t>
            </a:r>
            <a:endParaRPr lang="cs-CZ" dirty="0" smtClean="0"/>
          </a:p>
        </p:txBody>
      </p:sp>
    </p:spTree>
    <p:extLst>
      <p:ext uri="{BB962C8B-B14F-4D97-AF65-F5344CB8AC3E}">
        <p14:creationId xmlns:p14="http://schemas.microsoft.com/office/powerpoint/2010/main" val="1917982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621195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Disadvantages of Ecommerce</a:t>
            </a:r>
            <a:r>
              <a:rPr lang="cs-CZ" sz="3600" b="1" kern="0" dirty="0" smtClean="0">
                <a:solidFill>
                  <a:srgbClr val="307871"/>
                </a:solidFill>
                <a:latin typeface="Times New Roman"/>
                <a:ea typeface="+mj-ea"/>
                <a:cs typeface="+mj-cs"/>
              </a:rPr>
              <a:t>*</a:t>
            </a:r>
            <a:endParaRPr lang="en-GB" sz="3600" b="1" kern="0" dirty="0" smtClean="0">
              <a:solidFill>
                <a:srgbClr val="307871"/>
              </a:solidFill>
              <a:latin typeface="Times New Roman"/>
              <a:ea typeface="+mj-ea"/>
              <a:cs typeface="+mj-cs"/>
            </a:endParaRP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04950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Any </a:t>
            </a:r>
            <a:r>
              <a:rPr lang="en-US" dirty="0">
                <a:latin typeface="Times New Roman" panose="02020603050405020304" pitchFamily="18" charset="0"/>
                <a:cs typeface="Times New Roman" panose="02020603050405020304" pitchFamily="18" charset="0"/>
              </a:rPr>
              <a:t>one, good or bad, can easily start a business. And there are many bad sites which eat up customers’ money.</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is no guarantee of product quality.</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Mechanical </a:t>
            </a:r>
            <a:r>
              <a:rPr lang="en-US" dirty="0">
                <a:latin typeface="Times New Roman" panose="02020603050405020304" pitchFamily="18" charset="0"/>
                <a:cs typeface="Times New Roman" panose="02020603050405020304" pitchFamily="18" charset="0"/>
              </a:rPr>
              <a:t>failures can cause unpredictable effects on the total processes.</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there is minimum chance of direct customer to company interactions, customer loyalty is always on a check.</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many hackers who look for opportunities, and thus an ecommerce site, service, payment gateways, all are always prone to attack.</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*http://www.esalestrack.com/blog/2008/09/advantages-and-disadvantages-of.html</a:t>
            </a:r>
            <a:endParaRPr lang="cs-CZ" dirty="0" smtClean="0"/>
          </a:p>
        </p:txBody>
      </p:sp>
    </p:spTree>
    <p:extLst>
      <p:ext uri="{BB962C8B-B14F-4D97-AF65-F5344CB8AC3E}">
        <p14:creationId xmlns:p14="http://schemas.microsoft.com/office/powerpoint/2010/main" val="1701391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9033242"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Advantages and disadvantages of e-business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110988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hlinkClick r:id="rId3"/>
              </a:rPr>
              <a:t>https://medium.com/@</a:t>
            </a:r>
            <a:r>
              <a:rPr lang="en-US" dirty="0" smtClean="0">
                <a:latin typeface="Times New Roman" panose="02020603050405020304" pitchFamily="18" charset="0"/>
                <a:cs typeface="Times New Roman" panose="02020603050405020304" pitchFamily="18" charset="0"/>
                <a:hlinkClick r:id="rId3"/>
              </a:rPr>
              <a:t>briannawillsss/18-major-benefits-of-e-commerce-business-for-retailers-customers-in-2015-63c5fc87f679</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4"/>
              </a:rPr>
              <a:t>https://www.adeogroup.co.uk/ecommerce-benefits</a:t>
            </a:r>
            <a:r>
              <a:rPr lang="cs-CZ"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5"/>
              </a:rPr>
              <a:t>https://www.aonerank.com/digital-marketing-learning/benefits-ecommerce-customers</a:t>
            </a:r>
            <a:r>
              <a:rPr lang="cs-CZ" dirty="0" smtClean="0">
                <a:latin typeface="Times New Roman" panose="02020603050405020304" pitchFamily="18" charset="0"/>
                <a:cs typeface="Times New Roman" panose="02020603050405020304" pitchFamily="18" charset="0"/>
                <a:hlinkClick r:id="rId5"/>
              </a:rPr>
              <a:t>/</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6"/>
              </a:rPr>
              <a:t>https://</a:t>
            </a:r>
            <a:r>
              <a:rPr lang="cs-CZ" dirty="0" smtClean="0">
                <a:latin typeface="Times New Roman" panose="02020603050405020304" pitchFamily="18" charset="0"/>
                <a:cs typeface="Times New Roman" panose="02020603050405020304" pitchFamily="18" charset="0"/>
                <a:hlinkClick r:id="rId6"/>
              </a:rPr>
              <a:t>www.tutorialspoint.com/e_commerce/e_commerce_advantages.htm</a:t>
            </a:r>
            <a:endParaRPr lang="cs-CZ" dirty="0" smtClean="0">
              <a:latin typeface="Times New Roman" panose="02020603050405020304" pitchFamily="18" charset="0"/>
              <a:cs typeface="Times New Roman" panose="02020603050405020304" pitchFamily="18" charset="0"/>
            </a:endParaRPr>
          </a:p>
          <a:p>
            <a:pPr algn="just">
              <a:spcBef>
                <a:spcPts val="1200"/>
              </a:spcBef>
              <a:spcAft>
                <a:spcPts val="600"/>
              </a:spcAft>
            </a:pPr>
            <a:r>
              <a:rPr lang="cs-CZ" dirty="0">
                <a:latin typeface="Times New Roman" panose="02020603050405020304" pitchFamily="18" charset="0"/>
                <a:cs typeface="Times New Roman" panose="02020603050405020304" pitchFamily="18" charset="0"/>
                <a:hlinkClick r:id="rId7"/>
              </a:rPr>
              <a:t>https://</a:t>
            </a:r>
            <a:r>
              <a:rPr lang="cs-CZ" dirty="0" smtClean="0">
                <a:latin typeface="Times New Roman" panose="02020603050405020304" pitchFamily="18" charset="0"/>
                <a:cs typeface="Times New Roman" panose="02020603050405020304" pitchFamily="18" charset="0"/>
                <a:hlinkClick r:id="rId7"/>
              </a:rPr>
              <a:t>factory.hr/blog/benefits-of-ecommerce-for-businesses-and-consumers</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80650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70052"/>
            <a:ext cx="9767626"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US" b="1" dirty="0">
                <a:latin typeface="Times New Roman" panose="02020603050405020304" pitchFamily="18" charset="0"/>
                <a:cs typeface="Times New Roman" panose="02020603050405020304" pitchFamily="18" charset="0"/>
              </a:rPr>
              <a:t>Customer oriented </a:t>
            </a:r>
            <a:r>
              <a:rPr lang="en-US" b="1" dirty="0" smtClean="0">
                <a:latin typeface="Times New Roman" panose="02020603050405020304" pitchFamily="18" charset="0"/>
                <a:cs typeface="Times New Roman" panose="02020603050405020304" pitchFamily="18" charset="0"/>
              </a:rPr>
              <a:t>systems</a:t>
            </a:r>
          </a:p>
          <a:p>
            <a:pPr>
              <a:spcAft>
                <a:spcPts val="1200"/>
              </a:spcAft>
            </a:pPr>
            <a:r>
              <a:rPr lang="en-US" b="1" dirty="0" smtClean="0">
                <a:latin typeface="Times New Roman" panose="02020603050405020304" pitchFamily="18" charset="0"/>
                <a:cs typeface="Times New Roman" panose="02020603050405020304" pitchFamily="18" charset="0"/>
              </a:rPr>
              <a:t>Identifying </a:t>
            </a:r>
            <a:r>
              <a:rPr lang="en-US" b="1" dirty="0">
                <a:latin typeface="Times New Roman" panose="02020603050405020304" pitchFamily="18" charset="0"/>
                <a:cs typeface="Times New Roman" panose="02020603050405020304" pitchFamily="18" charset="0"/>
              </a:rPr>
              <a:t>customer target </a:t>
            </a:r>
            <a:r>
              <a:rPr lang="en-US" b="1" dirty="0" smtClean="0">
                <a:latin typeface="Times New Roman" panose="02020603050405020304" pitchFamily="18" charset="0"/>
                <a:cs typeface="Times New Roman" panose="02020603050405020304" pitchFamily="18" charset="0"/>
              </a:rPr>
              <a:t>groups</a:t>
            </a:r>
          </a:p>
          <a:p>
            <a:pPr>
              <a:spcAft>
                <a:spcPts val="1200"/>
              </a:spcAft>
            </a:pPr>
            <a:r>
              <a:rPr lang="en-US" b="1" dirty="0" smtClean="0">
                <a:latin typeface="Times New Roman" panose="02020603050405020304" pitchFamily="18" charset="0"/>
                <a:cs typeface="Times New Roman" panose="02020603050405020304" pitchFamily="18" charset="0"/>
              </a:rPr>
              <a:t>Advantages </a:t>
            </a:r>
            <a:r>
              <a:rPr lang="en-US" b="1" dirty="0">
                <a:latin typeface="Times New Roman" panose="02020603050405020304" pitchFamily="18" charset="0"/>
                <a:cs typeface="Times New Roman" panose="02020603050405020304" pitchFamily="18" charset="0"/>
              </a:rPr>
              <a:t>and disadvantages of e-business and e-commerce for customers and sellers.</a:t>
            </a:r>
            <a:endParaRPr lang="cs-CZ" b="1"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57075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Customer oriented system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The Customer-oriented solutions are complete products developed for the concrete </a:t>
            </a:r>
            <a:r>
              <a:rPr lang="en-US" dirty="0" smtClean="0">
                <a:latin typeface="Times New Roman" panose="02020603050405020304" pitchFamily="18" charset="0"/>
                <a:cs typeface="Times New Roman" panose="02020603050405020304" pitchFamily="18" charset="0"/>
              </a:rPr>
              <a:t>Customer.</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Every </a:t>
            </a:r>
            <a:r>
              <a:rPr lang="en-US" dirty="0">
                <a:latin typeface="Times New Roman" panose="02020603050405020304" pitchFamily="18" charset="0"/>
                <a:cs typeface="Times New Roman" panose="02020603050405020304" pitchFamily="18" charset="0"/>
              </a:rPr>
              <a:t>Customer-oriented system results from the individual work with the client taking into account specific details of his business </a:t>
            </a:r>
            <a:r>
              <a:rPr lang="en-US" dirty="0" smtClean="0">
                <a:latin typeface="Times New Roman" panose="02020603050405020304" pitchFamily="18" charset="0"/>
                <a:cs typeface="Times New Roman" panose="02020603050405020304" pitchFamily="18" charset="0"/>
              </a:rPr>
              <a:t>processes.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“ordered” software allows to solve problems that could not be solved with standard </a:t>
            </a:r>
            <a:r>
              <a:rPr lang="en-US" dirty="0" smtClean="0">
                <a:latin typeface="Times New Roman" panose="02020603050405020304" pitchFamily="18" charset="0"/>
                <a:cs typeface="Times New Roman" panose="02020603050405020304" pitchFamily="18" charset="0"/>
              </a:rPr>
              <a:t>solutions.</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Customer-oriented system is made according to the principle: “The system for the user, but not the user for the system</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*http://www.ssl.obninsk.ru/web/002/english.nsf/index/kis-zak</a:t>
            </a:r>
            <a:endParaRPr lang="cs-CZ" dirty="0" smtClean="0"/>
          </a:p>
        </p:txBody>
      </p:sp>
    </p:spTree>
    <p:extLst>
      <p:ext uri="{BB962C8B-B14F-4D97-AF65-F5344CB8AC3E}">
        <p14:creationId xmlns:p14="http://schemas.microsoft.com/office/powerpoint/2010/main" val="4273505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Given </a:t>
            </a:r>
            <a:r>
              <a:rPr lang="en-US" dirty="0">
                <a:latin typeface="Times New Roman" panose="02020603050405020304" pitchFamily="18" charset="0"/>
                <a:cs typeface="Times New Roman" panose="02020603050405020304" pitchFamily="18" charset="0"/>
              </a:rPr>
              <a:t>the current state of the economy, having a well-defined target market is more important than ever</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Targeting a specific market does not mean that you are excluding people who do not fit your </a:t>
            </a:r>
            <a:r>
              <a:rPr lang="en-US" dirty="0" smtClean="0">
                <a:latin typeface="Times New Roman" panose="02020603050405020304" pitchFamily="18" charset="0"/>
                <a:cs typeface="Times New Roman" panose="02020603050405020304" pitchFamily="18" charset="0"/>
              </a:rPr>
              <a:t>criteria.</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smtClean="0">
                <a:latin typeface="Times New Roman" panose="02020603050405020304" pitchFamily="18" charset="0"/>
                <a:cs typeface="Times New Roman" panose="02020603050405020304" pitchFamily="18" charset="0"/>
              </a:rPr>
              <a:t>Rather</a:t>
            </a:r>
            <a:r>
              <a:rPr lang="en-US" dirty="0">
                <a:latin typeface="Times New Roman" panose="02020603050405020304" pitchFamily="18" charset="0"/>
                <a:cs typeface="Times New Roman" panose="02020603050405020304" pitchFamily="18" charset="0"/>
              </a:rPr>
              <a:t>, target marketing allows you to focus your marketing dollars and brand message on a specific market that is more likely to buy from you than other markets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1200"/>
              </a:spcBef>
              <a:spcAft>
                <a:spcPts val="600"/>
              </a:spcAft>
            </a:pPr>
            <a:r>
              <a:rPr lang="en-US" dirty="0">
                <a:latin typeface="Times New Roman" panose="02020603050405020304" pitchFamily="18" charset="0"/>
                <a:cs typeface="Times New Roman" panose="02020603050405020304" pitchFamily="18" charset="0"/>
              </a:rPr>
              <a:t>With a clearly defined target audience, it is much easier to determine where and how to market your company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171773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0264348"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a:t>
            </a:r>
            <a:r>
              <a:rPr lang="en-GB" sz="3600" b="1" kern="0" dirty="0" smtClean="0">
                <a:solidFill>
                  <a:srgbClr val="307871"/>
                </a:solidFill>
                <a:latin typeface="Times New Roman"/>
                <a:ea typeface="+mj-ea"/>
                <a:cs typeface="+mj-cs"/>
              </a:rPr>
              <a:t>groups</a:t>
            </a:r>
            <a:r>
              <a:rPr lang="cs-CZ" sz="3600" b="1" kern="0" dirty="0" smtClean="0">
                <a:solidFill>
                  <a:srgbClr val="307871"/>
                </a:solidFill>
                <a:latin typeface="Times New Roman"/>
                <a:ea typeface="+mj-ea"/>
                <a:cs typeface="+mj-cs"/>
              </a:rPr>
              <a:t> – </a:t>
            </a:r>
            <a:r>
              <a:rPr lang="en-GB" sz="3600" b="1" kern="0" dirty="0" smtClean="0">
                <a:solidFill>
                  <a:srgbClr val="307871"/>
                </a:solidFill>
                <a:latin typeface="Times New Roman"/>
                <a:ea typeface="+mj-ea"/>
                <a:cs typeface="+mj-cs"/>
              </a:rPr>
              <a:t>target market</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569343" y="6271404"/>
            <a:ext cx="10584612" cy="646331"/>
          </a:xfrm>
          <a:prstGeom prst="rect">
            <a:avLst/>
          </a:prstGeom>
          <a:noFill/>
        </p:spPr>
        <p:txBody>
          <a:bodyPr wrap="square" rtlCol="0">
            <a:spAutoFit/>
          </a:bodyPr>
          <a:lstStyle/>
          <a:p>
            <a:r>
              <a:rPr lang="cs-CZ" dirty="0" smtClean="0"/>
              <a:t>*https</a:t>
            </a:r>
            <a:r>
              <a:rPr lang="cs-CZ" dirty="0"/>
              <a:t>://</a:t>
            </a:r>
            <a:r>
              <a:rPr lang="cs-CZ" dirty="0" smtClean="0"/>
              <a:t>en.wikipedia.org/wiki/Market_segmentation</a:t>
            </a:r>
          </a:p>
          <a:p>
            <a:r>
              <a:rPr lang="cs-CZ" dirty="0"/>
              <a:t>** https://www.oberlo.com/blog/target-audience</a:t>
            </a:r>
            <a:endParaRPr lang="cs-CZ" dirty="0" smtClean="0"/>
          </a:p>
        </p:txBody>
      </p:sp>
      <p:pic>
        <p:nvPicPr>
          <p:cNvPr id="6" name="Obrázek 5"/>
          <p:cNvPicPr>
            <a:picLocks noChangeAspect="1"/>
          </p:cNvPicPr>
          <p:nvPr/>
        </p:nvPicPr>
        <p:blipFill>
          <a:blip r:embed="rId3"/>
          <a:stretch>
            <a:fillRect/>
          </a:stretch>
        </p:blipFill>
        <p:spPr>
          <a:xfrm>
            <a:off x="376375" y="963241"/>
            <a:ext cx="5420576" cy="5311069"/>
          </a:xfrm>
          <a:prstGeom prst="rect">
            <a:avLst/>
          </a:prstGeom>
        </p:spPr>
      </p:pic>
      <p:pic>
        <p:nvPicPr>
          <p:cNvPr id="9" name="Obrázek 8"/>
          <p:cNvPicPr>
            <a:picLocks noChangeAspect="1"/>
          </p:cNvPicPr>
          <p:nvPr/>
        </p:nvPicPr>
        <p:blipFill>
          <a:blip r:embed="rId4"/>
          <a:stretch>
            <a:fillRect/>
          </a:stretch>
        </p:blipFill>
        <p:spPr>
          <a:xfrm>
            <a:off x="6474551" y="1505736"/>
            <a:ext cx="4765668" cy="4765668"/>
          </a:xfrm>
          <a:prstGeom prst="rect">
            <a:avLst/>
          </a:prstGeom>
        </p:spPr>
      </p:pic>
    </p:spTree>
    <p:extLst>
      <p:ext uri="{BB962C8B-B14F-4D97-AF65-F5344CB8AC3E}">
        <p14:creationId xmlns:p14="http://schemas.microsoft.com/office/powerpoint/2010/main" val="194996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Look at your current customer </a:t>
            </a:r>
            <a:r>
              <a:rPr lang="en-US" dirty="0" smtClean="0">
                <a:latin typeface="Times New Roman" panose="02020603050405020304" pitchFamily="18" charset="0"/>
                <a:cs typeface="Times New Roman" panose="02020603050405020304" pitchFamily="18" charset="0"/>
              </a:rPr>
              <a:t>base</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Who </a:t>
            </a:r>
            <a:r>
              <a:rPr lang="en-US" dirty="0">
                <a:latin typeface="Times New Roman" panose="02020603050405020304" pitchFamily="18" charset="0"/>
                <a:cs typeface="Times New Roman" panose="02020603050405020304" pitchFamily="18" charset="0"/>
              </a:rPr>
              <a:t>are your current customers, and why do they buy from you? Look for common characteristics and interests. Which ones bring in the most business? It is very likely that other people like them could also benefit from your product/service.</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565596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1" y="1094015"/>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Analyze your </a:t>
            </a:r>
            <a:r>
              <a:rPr lang="en-US" dirty="0" smtClean="0">
                <a:latin typeface="Times New Roman" panose="02020603050405020304" pitchFamily="18" charset="0"/>
                <a:cs typeface="Times New Roman" panose="02020603050405020304" pitchFamily="18" charset="0"/>
              </a:rPr>
              <a:t>product/service</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Write out a list of each feature of your product or service. Next to each feature, list the benefits it provides (and the benefits of those benefits). For example, a graphic designer offers high-quality design services. The benefit is a professional company image. A professional image will attract more customers because they see the company as professional and trustworthy. So ultimately, the benefit of high-quality design is gaining more customers and making more money</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Once you have your benefits listed, make a list of people who have a need that your benefit fulfills. For example, a graphic designer could choose to target businesses interested in increasing their client base. While this is still too general, you now have a base to start from.</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3520595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92873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Choose specific demographics to target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12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Figure out not only who has a need for your product or service, but also who is most likely to buy it. Think about the following factors</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Age </a:t>
            </a:r>
            <a:endParaRPr lang="en-US"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Location</a:t>
            </a:r>
            <a:endParaRPr lang="en-US"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Gender</a:t>
            </a:r>
            <a:endParaRPr lang="en-US"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Income </a:t>
            </a:r>
            <a:r>
              <a:rPr lang="en-US" dirty="0">
                <a:latin typeface="Times New Roman" panose="02020603050405020304" pitchFamily="18" charset="0"/>
                <a:cs typeface="Times New Roman" panose="02020603050405020304" pitchFamily="18" charset="0"/>
              </a:rPr>
              <a:t>level</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Education </a:t>
            </a:r>
            <a:r>
              <a:rPr lang="en-US" dirty="0">
                <a:latin typeface="Times New Roman" panose="02020603050405020304" pitchFamily="18" charset="0"/>
                <a:cs typeface="Times New Roman" panose="02020603050405020304" pitchFamily="18" charset="0"/>
              </a:rPr>
              <a:t>level</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Marital </a:t>
            </a:r>
            <a:r>
              <a:rPr lang="en-US" dirty="0">
                <a:latin typeface="Times New Roman" panose="02020603050405020304" pitchFamily="18" charset="0"/>
                <a:cs typeface="Times New Roman" panose="02020603050405020304" pitchFamily="18" charset="0"/>
              </a:rPr>
              <a:t>or family status</a:t>
            </a: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Occupation</a:t>
            </a:r>
            <a:endParaRPr lang="en-US" dirty="0">
              <a:latin typeface="Times New Roman" panose="02020603050405020304" pitchFamily="18" charset="0"/>
              <a:cs typeface="Times New Roman" panose="02020603050405020304" pitchFamily="18" charset="0"/>
            </a:endParaRPr>
          </a:p>
          <a:p>
            <a:pPr lvl="2" indent="-419100" algn="just">
              <a:spcBef>
                <a:spcPts val="120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Ethnic </a:t>
            </a:r>
            <a:r>
              <a:rPr lang="en-US" dirty="0">
                <a:latin typeface="Times New Roman" panose="02020603050405020304" pitchFamily="18" charset="0"/>
                <a:cs typeface="Times New Roman" panose="02020603050405020304" pitchFamily="18" charset="0"/>
              </a:rPr>
              <a:t>background</a:t>
            </a:r>
          </a:p>
          <a:p>
            <a:pPr lvl="1" indent="-419100" algn="just">
              <a:spcBef>
                <a:spcPts val="1200"/>
              </a:spcBef>
              <a:spcAft>
                <a:spcPts val="600"/>
              </a:spcAft>
              <a:buFont typeface="Wingdings" panose="05000000000000000000" pitchFamily="2" charset="2"/>
              <a:buChar char="Ø"/>
            </a:pP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3600960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7071167" cy="1200329"/>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Identifying </a:t>
            </a:r>
            <a:r>
              <a:rPr lang="en-GB" sz="3600" b="1" kern="0" dirty="0">
                <a:solidFill>
                  <a:srgbClr val="307871"/>
                </a:solidFill>
                <a:latin typeface="Times New Roman"/>
                <a:ea typeface="+mj-ea"/>
                <a:cs typeface="+mj-cs"/>
              </a:rPr>
              <a:t>customer target groups</a:t>
            </a:r>
          </a:p>
          <a:p>
            <a:pPr lvl="0">
              <a:defRPr/>
            </a:pPr>
            <a:r>
              <a:rPr lang="en-GB" sz="3600" b="1" kern="0" dirty="0" smtClean="0">
                <a:solidFill>
                  <a:srgbClr val="307871"/>
                </a:solidFill>
                <a:latin typeface="Times New Roman"/>
                <a:ea typeface="+mj-ea"/>
                <a:cs typeface="+mj-cs"/>
              </a:rPr>
              <a:t>  </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569343" y="928737"/>
            <a:ext cx="9810759"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1200"/>
              </a:spcBef>
              <a:spcAft>
                <a:spcPts val="600"/>
              </a:spcAft>
            </a:pPr>
            <a:r>
              <a:rPr lang="en-US" dirty="0">
                <a:latin typeface="Times New Roman" panose="02020603050405020304" pitchFamily="18" charset="0"/>
                <a:cs typeface="Times New Roman" panose="02020603050405020304" pitchFamily="18" charset="0"/>
              </a:rPr>
              <a:t>Consider the psychographics of your target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Psychographics are the more personal characteristics of a person, including</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Personality</a:t>
            </a:r>
            <a:r>
              <a:rPr lang="en-GB"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Attitudes;</a:t>
            </a:r>
            <a:endParaRPr lang="en-US" dirty="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Values;</a:t>
            </a:r>
            <a:endParaRPr lang="en-US" dirty="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Interests/hobbies;</a:t>
            </a:r>
            <a:endParaRPr lang="en-US" dirty="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Lifestyles;</a:t>
            </a:r>
            <a:endParaRPr lang="en-US" dirty="0">
              <a:latin typeface="Times New Roman" panose="02020603050405020304" pitchFamily="18" charset="0"/>
              <a:cs typeface="Times New Roman" panose="02020603050405020304" pitchFamily="18" charset="0"/>
            </a:endParaRPr>
          </a:p>
          <a:p>
            <a:pPr lvl="2" indent="-419100" algn="just">
              <a:spcBef>
                <a:spcPts val="0"/>
              </a:spcBef>
              <a:spcAft>
                <a:spcPts val="600"/>
              </a:spcAft>
              <a:buFont typeface="Wingdings" panose="05000000000000000000" pitchFamily="2" charset="2"/>
              <a:buChar char="v"/>
            </a:pPr>
            <a:r>
              <a:rPr lang="en-US" dirty="0" smtClean="0">
                <a:latin typeface="Times New Roman" panose="02020603050405020304" pitchFamily="18" charset="0"/>
                <a:cs typeface="Times New Roman" panose="02020603050405020304" pitchFamily="18" charset="0"/>
              </a:rPr>
              <a:t>Behavior.</a:t>
            </a:r>
            <a:endParaRPr lang="en-US" dirty="0">
              <a:latin typeface="Times New Roman" panose="02020603050405020304" pitchFamily="18" charset="0"/>
              <a:cs typeface="Times New Roman" panose="02020603050405020304" pitchFamily="18" charset="0"/>
            </a:endParaRPr>
          </a:p>
          <a:p>
            <a:pPr marL="266700" indent="-266700" algn="just">
              <a:spcBef>
                <a:spcPts val="0"/>
              </a:spcBef>
              <a:spcAft>
                <a:spcPts val="600"/>
              </a:spcAft>
            </a:pPr>
            <a:r>
              <a:rPr lang="en-US" dirty="0">
                <a:latin typeface="Times New Roman" panose="02020603050405020304" pitchFamily="18" charset="0"/>
                <a:cs typeface="Times New Roman" panose="02020603050405020304" pitchFamily="18" charset="0"/>
              </a:rPr>
              <a:t>Determine how your product or service will fit into your target's lifestyle. How and when will your target use the product? What features are most appealing to your target? What media does your target turn to for information? Does your target read the newspaper, search online, or attend particular events?</a:t>
            </a:r>
            <a:endParaRPr lang="cs-CZ" dirty="0" smtClean="0">
              <a:latin typeface="Times New Roman" panose="02020603050405020304" pitchFamily="18" charset="0"/>
              <a:cs typeface="Times New Roman" panose="02020603050405020304" pitchFamily="18" charset="0"/>
            </a:endParaRPr>
          </a:p>
        </p:txBody>
      </p:sp>
      <p:sp>
        <p:nvSpPr>
          <p:cNvPr id="2" name="TextovéPole 1"/>
          <p:cNvSpPr txBox="1"/>
          <p:nvPr/>
        </p:nvSpPr>
        <p:spPr>
          <a:xfrm>
            <a:off x="569343" y="6271404"/>
            <a:ext cx="10584612" cy="369332"/>
          </a:xfrm>
          <a:prstGeom prst="rect">
            <a:avLst/>
          </a:prstGeom>
          <a:noFill/>
        </p:spPr>
        <p:txBody>
          <a:bodyPr wrap="square" rtlCol="0">
            <a:spAutoFit/>
          </a:bodyPr>
          <a:lstStyle/>
          <a:p>
            <a:r>
              <a:rPr lang="cs-CZ" dirty="0"/>
              <a:t>*https://www.inc.com/guides/2010/06/defining-your-target-market.html</a:t>
            </a:r>
            <a:endParaRPr lang="cs-CZ" dirty="0" smtClean="0"/>
          </a:p>
        </p:txBody>
      </p:sp>
    </p:spTree>
    <p:extLst>
      <p:ext uri="{BB962C8B-B14F-4D97-AF65-F5344CB8AC3E}">
        <p14:creationId xmlns:p14="http://schemas.microsoft.com/office/powerpoint/2010/main" val="37243330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1835</TotalTime>
  <Words>1301</Words>
  <Application>Microsoft Office PowerPoint</Application>
  <PresentationFormat>Širokoúhlá obrazovka</PresentationFormat>
  <Paragraphs>135</Paragraphs>
  <Slides>18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18</vt:i4>
      </vt:variant>
    </vt:vector>
  </HeadingPairs>
  <TitlesOfParts>
    <vt:vector size="24" baseType="lpstr">
      <vt:lpstr>Arial</vt:lpstr>
      <vt:lpstr>Calibri</vt:lpstr>
      <vt:lpstr>Calibri Light</vt:lpstr>
      <vt:lpstr>Times New Roman</vt:lpstr>
      <vt:lpstr>Wingdings</vt:lpstr>
      <vt:lpstr>Motiv Office</vt:lpstr>
      <vt:lpstr>E-business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336</cp:revision>
  <dcterms:created xsi:type="dcterms:W3CDTF">2016-11-25T20:36:16Z</dcterms:created>
  <dcterms:modified xsi:type="dcterms:W3CDTF">2019-10-31T20:27:14Z</dcterms:modified>
</cp:coreProperties>
</file>