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4" r:id="rId4"/>
    <p:sldId id="298" r:id="rId5"/>
    <p:sldId id="299" r:id="rId6"/>
    <p:sldId id="300" r:id="rId7"/>
    <p:sldId id="258" r:id="rId8"/>
    <p:sldId id="297" r:id="rId9"/>
    <p:sldId id="285" r:id="rId10"/>
    <p:sldId id="286" r:id="rId11"/>
    <p:sldId id="287" r:id="rId12"/>
    <p:sldId id="288" r:id="rId13"/>
    <p:sldId id="295" r:id="rId14"/>
    <p:sldId id="290" r:id="rId15"/>
    <p:sldId id="291" r:id="rId16"/>
    <p:sldId id="293" r:id="rId17"/>
    <p:sldId id="292" r:id="rId18"/>
    <p:sldId id="294" r:id="rId19"/>
    <p:sldId id="296" r:id="rId20"/>
    <p:sldId id="301" r:id="rId21"/>
    <p:sldId id="283"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signinghub.com/electronic-signatures/" TargetMode="External"/><Relationship Id="rId3" Type="http://schemas.openxmlformats.org/officeDocument/2006/relationships/hyperlink" Target="https://www.instantssl.com/digital-signature" TargetMode="External"/><Relationship Id="rId7" Type="http://schemas.openxmlformats.org/officeDocument/2006/relationships/hyperlink" Target="https://www.profitbooks.net/digital-signature/"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securedsigning.com/resources/intro-to-digital-signatures" TargetMode="External"/><Relationship Id="rId5" Type="http://schemas.openxmlformats.org/officeDocument/2006/relationships/hyperlink" Target="https://searchsecurity.techtarget.com/definition/digital-signature" TargetMode="External"/><Relationship Id="rId4" Type="http://schemas.openxmlformats.org/officeDocument/2006/relationships/hyperlink" Target="https://www.docusign.com/how-it-works/electronic-signature/digital-signature/digital-signature-faq" TargetMode="External"/><Relationship Id="rId9" Type="http://schemas.openxmlformats.org/officeDocument/2006/relationships/hyperlink" Target="https://signeasy.com/blog/electronic-signature-101/esign-vs-digital-sign/"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arch.simplicable.com/arch/new/the-8-principles-of-web-security" TargetMode="External"/><Relationship Id="rId7" Type="http://schemas.openxmlformats.org/officeDocument/2006/relationships/hyperlink" Target="https://www.accaglobal.com/ie/en/member/discover/cpd-articles/audit-assurance/the-key-cybersecurity-principles.html"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blackpointcyber.com/blog/12-cyber-security-principles/" TargetMode="External"/><Relationship Id="rId5" Type="http://schemas.openxmlformats.org/officeDocument/2006/relationships/hyperlink" Target="https://www.neosit.com/en/contenthub/blog-post-19.html" TargetMode="External"/><Relationship Id="rId4" Type="http://schemas.openxmlformats.org/officeDocument/2006/relationships/hyperlink" Target="https://www.iotsecurityfoundation.org/access-and-control-of-device/"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cs-CZ" dirty="0" smtClean="0">
                <a:solidFill>
                  <a:schemeClr val="bg1"/>
                </a:solidFill>
                <a:latin typeface="Times New Roman" panose="02020603050405020304" pitchFamily="18" charset="0"/>
                <a:cs typeface="Times New Roman" panose="02020603050405020304" pitchFamily="18" charset="0"/>
              </a:rPr>
              <a:t>E-business </a:t>
            </a:r>
            <a:r>
              <a:rPr lang="cs-CZ" dirty="0" err="1" smtClean="0">
                <a:solidFill>
                  <a:schemeClr val="bg1"/>
                </a:solidFill>
                <a:latin typeface="Times New Roman" panose="02020603050405020304" pitchFamily="18" charset="0"/>
                <a:cs typeface="Times New Roman" panose="02020603050405020304" pitchFamily="18" charset="0"/>
              </a:rPr>
              <a:t>security</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660250"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Certification authority</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certificate authority or certification authority (CA) is an entity that issues digital </a:t>
            </a:r>
            <a:r>
              <a:rPr lang="en-US" dirty="0" smtClean="0">
                <a:latin typeface="Times New Roman" panose="02020603050405020304" pitchFamily="18" charset="0"/>
                <a:cs typeface="Times New Roman" panose="02020603050405020304" pitchFamily="18" charset="0"/>
              </a:rPr>
              <a:t>certificates.*</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digital certificate certifies the ownership of a public key by the named subject of the </a:t>
            </a:r>
            <a:r>
              <a:rPr lang="en-US" dirty="0" smtClean="0">
                <a:latin typeface="Times New Roman" panose="02020603050405020304" pitchFamily="18" charset="0"/>
                <a:cs typeface="Times New Roman" panose="02020603050405020304" pitchFamily="18" charset="0"/>
              </a:rPr>
              <a:t>certificate.*</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allows others (relying parties) to rely upon signatures or on assertions made about the private key that corresponds to the certified public </a:t>
            </a:r>
            <a:r>
              <a:rPr lang="en-US" dirty="0" smtClean="0">
                <a:latin typeface="Times New Roman" panose="02020603050405020304" pitchFamily="18" charset="0"/>
                <a:cs typeface="Times New Roman" panose="02020603050405020304" pitchFamily="18" charset="0"/>
              </a:rPr>
              <a:t>key.*</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CA acts as a trusted third </a:t>
            </a:r>
            <a:r>
              <a:rPr lang="en-US" dirty="0" smtClean="0">
                <a:latin typeface="Times New Roman" panose="02020603050405020304" pitchFamily="18" charset="0"/>
                <a:cs typeface="Times New Roman" panose="02020603050405020304" pitchFamily="18" charset="0"/>
              </a:rPr>
              <a:t>party</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trusted </a:t>
            </a:r>
            <a:r>
              <a:rPr lang="en-US" dirty="0">
                <a:latin typeface="Times New Roman" panose="02020603050405020304" pitchFamily="18" charset="0"/>
                <a:cs typeface="Times New Roman" panose="02020603050405020304" pitchFamily="18" charset="0"/>
              </a:rPr>
              <a:t>both by the subject (owner) of the certificate and by the party relying upon the certificate</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*https://en.wikipedia.org/wiki/Certificate_authority</a:t>
            </a:r>
            <a:endParaRPr lang="cs-CZ" dirty="0" smtClean="0"/>
          </a:p>
        </p:txBody>
      </p:sp>
    </p:spTree>
    <p:extLst>
      <p:ext uri="{BB962C8B-B14F-4D97-AF65-F5344CB8AC3E}">
        <p14:creationId xmlns:p14="http://schemas.microsoft.com/office/powerpoint/2010/main" val="378898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05951"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Cryptography</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sz="2400" dirty="0" smtClean="0">
                <a:latin typeface="Times New Roman" panose="02020603050405020304" pitchFamily="18" charset="0"/>
                <a:cs typeface="Times New Roman" panose="02020603050405020304" pitchFamily="18" charset="0"/>
              </a:rPr>
              <a:t>Cryptography </a:t>
            </a:r>
            <a:r>
              <a:rPr lang="en-US" sz="2400" dirty="0">
                <a:latin typeface="Times New Roman" panose="02020603050405020304" pitchFamily="18" charset="0"/>
                <a:cs typeface="Times New Roman" panose="02020603050405020304" pitchFamily="18" charset="0"/>
              </a:rPr>
              <a:t>is a method of protecting information and communications through the use of codes so that only those for whom the information is intended can read and process </a:t>
            </a:r>
            <a:r>
              <a:rPr lang="en-US" sz="2400" dirty="0" smtClean="0">
                <a:latin typeface="Times New Roman" panose="02020603050405020304" pitchFamily="18" charset="0"/>
                <a:cs typeface="Times New Roman" panose="02020603050405020304" pitchFamily="18" charset="0"/>
              </a:rPr>
              <a:t>it.</a:t>
            </a:r>
            <a:r>
              <a:rPr lang="cs-CZ" sz="2400"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pre-fix "crypt" means "hidden" or "vault" and the suffix "</a:t>
            </a:r>
            <a:r>
              <a:rPr lang="en-US" sz="2400" dirty="0" err="1">
                <a:latin typeface="Times New Roman" panose="02020603050405020304" pitchFamily="18" charset="0"/>
                <a:cs typeface="Times New Roman" panose="02020603050405020304" pitchFamily="18" charset="0"/>
              </a:rPr>
              <a:t>graphy</a:t>
            </a:r>
            <a:r>
              <a:rPr lang="en-US" sz="2400" dirty="0">
                <a:latin typeface="Times New Roman" panose="02020603050405020304" pitchFamily="18" charset="0"/>
                <a:cs typeface="Times New Roman" panose="02020603050405020304" pitchFamily="18" charset="0"/>
              </a:rPr>
              <a:t>" stands for "writing</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computer science, cryptography refers to secure information and communication techniques derived from mathematical concepts and a set of rule-based calculations called algorithms to transform messages in ways that are hard to </a:t>
            </a:r>
            <a:r>
              <a:rPr lang="en-US" sz="2400" dirty="0" smtClean="0">
                <a:latin typeface="Times New Roman" panose="02020603050405020304" pitchFamily="18" charset="0"/>
                <a:cs typeface="Times New Roman" panose="02020603050405020304" pitchFamily="18" charset="0"/>
              </a:rPr>
              <a:t>decipher.</a:t>
            </a:r>
            <a:r>
              <a:rPr lang="cs-CZ" sz="2400"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deterministic algorithms are used for cryptographic key generation and digital signing and verification to protect data privacy, web browsing on the internet and confidential communications such as credit card transactions and email</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*https://searchsecurity.techtarget.com/definition/cryptography</a:t>
            </a:r>
            <a:endParaRPr lang="cs-CZ" dirty="0" smtClean="0"/>
          </a:p>
        </p:txBody>
      </p:sp>
    </p:spTree>
    <p:extLst>
      <p:ext uri="{BB962C8B-B14F-4D97-AF65-F5344CB8AC3E}">
        <p14:creationId xmlns:p14="http://schemas.microsoft.com/office/powerpoint/2010/main" val="397068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005951"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Cryptography</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5599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Confidentiality</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information cannot be understood by anyone for whom it was </a:t>
            </a:r>
            <a:r>
              <a:rPr lang="en-US" dirty="0" smtClean="0">
                <a:latin typeface="Times New Roman" panose="02020603050405020304" pitchFamily="18" charset="0"/>
                <a:cs typeface="Times New Roman" panose="02020603050405020304" pitchFamily="18" charset="0"/>
              </a:rPr>
              <a:t>unintended</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Integrity</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information cannot be altered in storage or transit between sender and intended receiver without the alteration being </a:t>
            </a:r>
            <a:r>
              <a:rPr lang="en-US" dirty="0" smtClean="0">
                <a:latin typeface="Times New Roman" panose="02020603050405020304" pitchFamily="18" charset="0"/>
                <a:cs typeface="Times New Roman" panose="02020603050405020304" pitchFamily="18" charset="0"/>
              </a:rPr>
              <a:t>detected;</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Non-repudiation</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creator/sender of the information cannot deny at a later stage his or her intentions in the creation or transmission of the </a:t>
            </a:r>
            <a:r>
              <a:rPr lang="en-US" dirty="0" smtClean="0">
                <a:latin typeface="Times New Roman" panose="02020603050405020304" pitchFamily="18" charset="0"/>
                <a:cs typeface="Times New Roman" panose="02020603050405020304" pitchFamily="18" charset="0"/>
              </a:rPr>
              <a:t>information;</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Authentication</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sender and receiver can confirm each other's identity and the origin/destination of the </a:t>
            </a:r>
            <a:r>
              <a:rPr lang="en-US" dirty="0" smtClean="0">
                <a:latin typeface="Times New Roman" panose="02020603050405020304" pitchFamily="18" charset="0"/>
                <a:cs typeface="Times New Roman" panose="02020603050405020304" pitchFamily="18" charset="0"/>
              </a:rPr>
              <a:t>information.</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*https://searchsecurity.techtarget.com/definition/cryptography</a:t>
            </a:r>
            <a:endParaRPr lang="cs-CZ" dirty="0" smtClean="0"/>
          </a:p>
        </p:txBody>
      </p:sp>
    </p:spTree>
    <p:extLst>
      <p:ext uri="{BB962C8B-B14F-4D97-AF65-F5344CB8AC3E}">
        <p14:creationId xmlns:p14="http://schemas.microsoft.com/office/powerpoint/2010/main" val="4133455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1645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Cryptographic key</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7165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A cryptographic key is a string of bits used by a cryptographic algorithm to transform plain text into cipher text or vice versa</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key remains private and ensures secure </a:t>
            </a:r>
            <a:r>
              <a:rPr lang="en-US" dirty="0" smtClean="0">
                <a:latin typeface="Times New Roman" panose="02020603050405020304" pitchFamily="18" charset="0"/>
                <a:cs typeface="Times New Roman" panose="02020603050405020304" pitchFamily="18" charset="0"/>
              </a:rPr>
              <a:t>communication.</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cryptographic key is the core part of cryptographic operations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Many </a:t>
            </a:r>
            <a:r>
              <a:rPr lang="en-US" dirty="0">
                <a:latin typeface="Times New Roman" panose="02020603050405020304" pitchFamily="18" charset="0"/>
                <a:cs typeface="Times New Roman" panose="02020603050405020304" pitchFamily="18" charset="0"/>
              </a:rPr>
              <a:t>cryptographic systems include pairs of operations, such as encryption and </a:t>
            </a:r>
            <a:r>
              <a:rPr lang="en-US" dirty="0" smtClean="0">
                <a:latin typeface="Times New Roman" panose="02020603050405020304" pitchFamily="18" charset="0"/>
                <a:cs typeface="Times New Roman" panose="02020603050405020304" pitchFamily="18" charset="0"/>
              </a:rPr>
              <a:t>decryption.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key is a part of the variable data that is provided as input to a cryptographic algorithm to execute this sort of </a:t>
            </a:r>
            <a:r>
              <a:rPr lang="en-US" dirty="0" smtClean="0">
                <a:latin typeface="Times New Roman" panose="02020603050405020304" pitchFamily="18" charset="0"/>
                <a:cs typeface="Times New Roman" panose="02020603050405020304" pitchFamily="18" charset="0"/>
              </a:rPr>
              <a:t>operation.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 properly designed cryptographic scheme, the security of the scheme is dependent on the security of the keys used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*https://www.techopedia.com/definition/24749/cryptographic-key</a:t>
            </a:r>
            <a:endParaRPr lang="cs-CZ" dirty="0" smtClean="0"/>
          </a:p>
        </p:txBody>
      </p:sp>
    </p:spTree>
    <p:extLst>
      <p:ext uri="{BB962C8B-B14F-4D97-AF65-F5344CB8AC3E}">
        <p14:creationId xmlns:p14="http://schemas.microsoft.com/office/powerpoint/2010/main" val="3886053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9251251"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Cryptography - data encryption &amp; decryption</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2" y="6271404"/>
            <a:ext cx="11283351" cy="369332"/>
          </a:xfrm>
          <a:prstGeom prst="rect">
            <a:avLst/>
          </a:prstGeom>
          <a:noFill/>
        </p:spPr>
        <p:txBody>
          <a:bodyPr wrap="square" rtlCol="0">
            <a:spAutoFit/>
          </a:bodyPr>
          <a:lstStyle/>
          <a:p>
            <a:r>
              <a:rPr lang="cs-CZ" dirty="0"/>
              <a:t>*https://medium.com/@daser/a-lazy-mans-introduction-to-multi-party-encryption-and-decryption-59f62b8616d8</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126" y="1207156"/>
            <a:ext cx="9281768" cy="4640885"/>
          </a:xfrm>
          <a:prstGeom prst="rect">
            <a:avLst/>
          </a:prstGeom>
        </p:spPr>
      </p:pic>
    </p:spTree>
    <p:extLst>
      <p:ext uri="{BB962C8B-B14F-4D97-AF65-F5344CB8AC3E}">
        <p14:creationId xmlns:p14="http://schemas.microsoft.com/office/powerpoint/2010/main" val="3886954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2696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Symmetric encryption </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40457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the simplest kind of encryption that involves only one secret key to cipher and decipher </a:t>
            </a:r>
            <a:r>
              <a:rPr lang="en-US" dirty="0" smtClean="0">
                <a:latin typeface="Times New Roman" panose="02020603050405020304" pitchFamily="18" charset="0"/>
                <a:cs typeface="Times New Roman" panose="02020603050405020304" pitchFamily="18" charset="0"/>
              </a:rPr>
              <a:t>information.</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Symmetrical </a:t>
            </a:r>
            <a:r>
              <a:rPr lang="en-US" dirty="0">
                <a:latin typeface="Times New Roman" panose="02020603050405020304" pitchFamily="18" charset="0"/>
                <a:cs typeface="Times New Roman" panose="02020603050405020304" pitchFamily="18" charset="0"/>
              </a:rPr>
              <a:t>encryption is an old and best-known </a:t>
            </a:r>
            <a:r>
              <a:rPr lang="en-US" dirty="0" smtClean="0">
                <a:latin typeface="Times New Roman" panose="02020603050405020304" pitchFamily="18" charset="0"/>
                <a:cs typeface="Times New Roman" panose="02020603050405020304" pitchFamily="18" charset="0"/>
              </a:rPr>
              <a:t>technique.</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uses a secret key that can either be a number, a word or a string of random </a:t>
            </a:r>
            <a:r>
              <a:rPr lang="en-US" dirty="0" smtClean="0">
                <a:latin typeface="Times New Roman" panose="02020603050405020304" pitchFamily="18" charset="0"/>
                <a:cs typeface="Times New Roman" panose="02020603050405020304" pitchFamily="18" charset="0"/>
              </a:rPr>
              <a:t>letters.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 blended with the plain text of a message to change the content in a particular </a:t>
            </a:r>
            <a:r>
              <a:rPr lang="en-US" dirty="0" smtClean="0">
                <a:latin typeface="Times New Roman" panose="02020603050405020304" pitchFamily="18" charset="0"/>
                <a:cs typeface="Times New Roman" panose="02020603050405020304" pitchFamily="18" charset="0"/>
              </a:rPr>
              <a:t>way.</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sender and the recipient should know the secret key that is used to encrypt and decrypt all the messages.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1205714" cy="369332"/>
          </a:xfrm>
          <a:prstGeom prst="rect">
            <a:avLst/>
          </a:prstGeom>
          <a:noFill/>
        </p:spPr>
        <p:txBody>
          <a:bodyPr wrap="square" rtlCol="0">
            <a:spAutoFit/>
          </a:bodyPr>
          <a:lstStyle/>
          <a:p>
            <a:r>
              <a:rPr lang="cs-CZ" dirty="0" smtClean="0"/>
              <a:t>*https</a:t>
            </a:r>
            <a:r>
              <a:rPr lang="cs-CZ" dirty="0"/>
              <a:t>://medium.com/@daser/a-lazy-mans-introduction-to-multi-party-encryption-and-decryption-59f62b8616d8</a:t>
            </a:r>
            <a:endParaRPr lang="cs-CZ" dirty="0" smtClean="0"/>
          </a:p>
        </p:txBody>
      </p:sp>
    </p:spTree>
    <p:extLst>
      <p:ext uri="{BB962C8B-B14F-4D97-AF65-F5344CB8AC3E}">
        <p14:creationId xmlns:p14="http://schemas.microsoft.com/office/powerpoint/2010/main" val="180662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2696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Symmetric encryption </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1205714" cy="369332"/>
          </a:xfrm>
          <a:prstGeom prst="rect">
            <a:avLst/>
          </a:prstGeom>
          <a:noFill/>
        </p:spPr>
        <p:txBody>
          <a:bodyPr wrap="square" rtlCol="0">
            <a:spAutoFit/>
          </a:bodyPr>
          <a:lstStyle/>
          <a:p>
            <a:r>
              <a:rPr lang="cs-CZ" dirty="0"/>
              <a:t>*https://www.ssl2buy.com/wiki/symmetric-vs-asymmetric-encryption-what-are-differences</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868" y="1071804"/>
            <a:ext cx="9198965" cy="5027072"/>
          </a:xfrm>
          <a:prstGeom prst="rect">
            <a:avLst/>
          </a:prstGeom>
        </p:spPr>
      </p:pic>
    </p:spTree>
    <p:extLst>
      <p:ext uri="{BB962C8B-B14F-4D97-AF65-F5344CB8AC3E}">
        <p14:creationId xmlns:p14="http://schemas.microsoft.com/office/powerpoint/2010/main" val="1737102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083443"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Asymmetric encryption </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8540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Asymmetrical </a:t>
            </a:r>
            <a:r>
              <a:rPr lang="en-US" dirty="0">
                <a:latin typeface="Times New Roman" panose="02020603050405020304" pitchFamily="18" charset="0"/>
                <a:cs typeface="Times New Roman" panose="02020603050405020304" pitchFamily="18" charset="0"/>
              </a:rPr>
              <a:t>encryption is also known as public key cryptography, which is a relatively new method, compared to symmetric </a:t>
            </a:r>
            <a:r>
              <a:rPr lang="en-US" dirty="0" smtClean="0">
                <a:latin typeface="Times New Roman" panose="02020603050405020304" pitchFamily="18" charset="0"/>
                <a:cs typeface="Times New Roman" panose="02020603050405020304" pitchFamily="18" charset="0"/>
              </a:rPr>
              <a:t>encryption.</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Asymmetric </a:t>
            </a:r>
            <a:r>
              <a:rPr lang="en-US" dirty="0">
                <a:latin typeface="Times New Roman" panose="02020603050405020304" pitchFamily="18" charset="0"/>
                <a:cs typeface="Times New Roman" panose="02020603050405020304" pitchFamily="18" charset="0"/>
              </a:rPr>
              <a:t>encryption uses two keys to encrypt a plain text.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important to note that anyone with a secret key can decrypt the message and this is why asymmetrical encryption uses two related keys to boosting </a:t>
            </a:r>
            <a:r>
              <a:rPr lang="en-US" dirty="0" smtClean="0">
                <a:latin typeface="Times New Roman" panose="02020603050405020304" pitchFamily="18" charset="0"/>
                <a:cs typeface="Times New Roman" panose="02020603050405020304" pitchFamily="18" charset="0"/>
              </a:rPr>
              <a:t>security.</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public key is made freely available to anyone who might want to send you a </a:t>
            </a:r>
            <a:r>
              <a:rPr lang="en-US" dirty="0" smtClean="0">
                <a:latin typeface="Times New Roman" panose="02020603050405020304" pitchFamily="18" charset="0"/>
                <a:cs typeface="Times New Roman" panose="02020603050405020304" pitchFamily="18" charset="0"/>
              </a:rPr>
              <a:t>message.</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second private key is kept a secret so that you can only know</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1205714" cy="369332"/>
          </a:xfrm>
          <a:prstGeom prst="rect">
            <a:avLst/>
          </a:prstGeom>
          <a:noFill/>
        </p:spPr>
        <p:txBody>
          <a:bodyPr wrap="square" rtlCol="0">
            <a:spAutoFit/>
          </a:bodyPr>
          <a:lstStyle/>
          <a:p>
            <a:r>
              <a:rPr lang="cs-CZ" dirty="0" smtClean="0"/>
              <a:t>*https</a:t>
            </a:r>
            <a:r>
              <a:rPr lang="cs-CZ" dirty="0"/>
              <a:t>://medium.com/@daser/a-lazy-mans-introduction-to-multi-party-encryption-and-decryption-59f62b8616d8</a:t>
            </a:r>
            <a:endParaRPr lang="cs-CZ" dirty="0" smtClean="0"/>
          </a:p>
        </p:txBody>
      </p:sp>
    </p:spTree>
    <p:extLst>
      <p:ext uri="{BB962C8B-B14F-4D97-AF65-F5344CB8AC3E}">
        <p14:creationId xmlns:p14="http://schemas.microsoft.com/office/powerpoint/2010/main" val="388417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083443"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Asymmetric encryption </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1205714" cy="369332"/>
          </a:xfrm>
          <a:prstGeom prst="rect">
            <a:avLst/>
          </a:prstGeom>
          <a:noFill/>
        </p:spPr>
        <p:txBody>
          <a:bodyPr wrap="square" rtlCol="0">
            <a:spAutoFit/>
          </a:bodyPr>
          <a:lstStyle/>
          <a:p>
            <a:r>
              <a:rPr lang="cs-CZ" dirty="0"/>
              <a:t>*https://www.ssl2buy.com/wiki/symmetric-vs-asymmetric-encryption-what-are-differences</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072899"/>
            <a:ext cx="9315174" cy="5090579"/>
          </a:xfrm>
          <a:prstGeom prst="rect">
            <a:avLst/>
          </a:prstGeom>
        </p:spPr>
      </p:pic>
    </p:spTree>
    <p:extLst>
      <p:ext uri="{BB962C8B-B14F-4D97-AF65-F5344CB8AC3E}">
        <p14:creationId xmlns:p14="http://schemas.microsoft.com/office/powerpoint/2010/main" val="994829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595856" cy="1200329"/>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Digital</a:t>
            </a:r>
            <a:r>
              <a:rPr lang="en-GB" sz="3600" b="1" kern="0" dirty="0" smtClean="0">
                <a:solidFill>
                  <a:srgbClr val="307871"/>
                </a:solidFill>
                <a:latin typeface="Times New Roman"/>
                <a:ea typeface="+mj-ea"/>
                <a:cs typeface="+mj-cs"/>
              </a:rPr>
              <a:t> </a:t>
            </a:r>
            <a:r>
              <a:rPr lang="cs-CZ" sz="3600" b="1" kern="0" dirty="0" err="1" smtClean="0">
                <a:solidFill>
                  <a:srgbClr val="307871"/>
                </a:solidFill>
                <a:latin typeface="Times New Roman"/>
                <a:ea typeface="+mj-ea"/>
                <a:cs typeface="+mj-cs"/>
              </a:rPr>
              <a:t>signature</a:t>
            </a:r>
            <a:r>
              <a:rPr lang="en-GB" sz="3600" b="1" kern="0" dirty="0" smtClean="0">
                <a:solidFill>
                  <a:srgbClr val="307871"/>
                </a:solidFill>
                <a:latin typeface="Times New Roman"/>
                <a:ea typeface="+mj-ea"/>
                <a:cs typeface="+mj-cs"/>
              </a:rPr>
              <a:t> </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1205714" cy="369332"/>
          </a:xfrm>
          <a:prstGeom prst="rect">
            <a:avLst/>
          </a:prstGeom>
          <a:noFill/>
        </p:spPr>
        <p:txBody>
          <a:bodyPr wrap="square" rtlCol="0">
            <a:spAutoFit/>
          </a:bodyPr>
          <a:lstStyle/>
          <a:p>
            <a:r>
              <a:rPr lang="cs-CZ" dirty="0"/>
              <a:t>*https://medium.com/@meruja/digital-signature-generation-75cc63b7e1b4</a:t>
            </a:r>
            <a:endParaRPr lang="cs-CZ" dirty="0" smtClean="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17" y="1143315"/>
            <a:ext cx="10488806" cy="4998691"/>
          </a:xfrm>
          <a:prstGeom prst="rect">
            <a:avLst/>
          </a:prstGeom>
        </p:spPr>
      </p:pic>
    </p:spTree>
    <p:extLst>
      <p:ext uri="{BB962C8B-B14F-4D97-AF65-F5344CB8AC3E}">
        <p14:creationId xmlns:p14="http://schemas.microsoft.com/office/powerpoint/2010/main" val="134721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70052"/>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GB" b="1" dirty="0" smtClean="0">
                <a:latin typeface="Times New Roman" panose="02020603050405020304" pitchFamily="18" charset="0"/>
                <a:cs typeface="Times New Roman" panose="02020603050405020304" pitchFamily="18" charset="0"/>
              </a:rPr>
              <a:t>Cyber security</a:t>
            </a:r>
          </a:p>
          <a:p>
            <a:pPr>
              <a:spcAft>
                <a:spcPts val="1200"/>
              </a:spcAft>
            </a:pPr>
            <a:r>
              <a:rPr lang="en-US" b="1" dirty="0" smtClean="0">
                <a:latin typeface="Times New Roman" panose="02020603050405020304" pitchFamily="18" charset="0"/>
                <a:cs typeface="Times New Roman" panose="02020603050405020304" pitchFamily="18" charset="0"/>
              </a:rPr>
              <a:t>Electronic </a:t>
            </a:r>
            <a:r>
              <a:rPr lang="en-US" b="1" dirty="0">
                <a:latin typeface="Times New Roman" panose="02020603050405020304" pitchFamily="18" charset="0"/>
                <a:cs typeface="Times New Roman" panose="02020603050405020304" pitchFamily="18" charset="0"/>
              </a:rPr>
              <a:t>and digital signature.</a:t>
            </a:r>
            <a:endParaRPr lang="en-US"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595856"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Digital signature </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4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3"/>
              </a:rPr>
              <a:t>https://</a:t>
            </a:r>
            <a:r>
              <a:rPr lang="cs-CZ" dirty="0" smtClean="0">
                <a:latin typeface="Times New Roman" panose="02020603050405020304" pitchFamily="18" charset="0"/>
                <a:cs typeface="Times New Roman" panose="02020603050405020304" pitchFamily="18" charset="0"/>
                <a:hlinkClick r:id="rId3"/>
              </a:rPr>
              <a:t>www.instantssl.com/digital-signature</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4"/>
              </a:rPr>
              <a:t>https://</a:t>
            </a:r>
            <a:r>
              <a:rPr lang="cs-CZ" dirty="0" smtClean="0">
                <a:latin typeface="Times New Roman" panose="02020603050405020304" pitchFamily="18" charset="0"/>
                <a:cs typeface="Times New Roman" panose="02020603050405020304" pitchFamily="18" charset="0"/>
                <a:hlinkClick r:id="rId4"/>
              </a:rPr>
              <a:t>www.docusign.com/how-it-works/electronic-signature/digital-signature/digital-signature-faq</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searchsecurity.techtarget.com/definition/digital-signature</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www.securedsigning.com/resources/intro-to-digital-signatures</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7"/>
              </a:rPr>
              <a:t>https://www.profitbooks.net/digital-signature</a:t>
            </a:r>
            <a:r>
              <a:rPr lang="cs-CZ" dirty="0" smtClean="0">
                <a:latin typeface="Times New Roman" panose="02020603050405020304" pitchFamily="18" charset="0"/>
                <a:cs typeface="Times New Roman" panose="02020603050405020304" pitchFamily="18" charset="0"/>
                <a:hlinkClick r:id="rId7"/>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8"/>
              </a:rPr>
              <a:t>https://www.signinghub.com/electronic-signatures</a:t>
            </a:r>
            <a:r>
              <a:rPr lang="cs-CZ" dirty="0" smtClean="0">
                <a:latin typeface="Times New Roman" panose="02020603050405020304" pitchFamily="18" charset="0"/>
                <a:cs typeface="Times New Roman" panose="02020603050405020304" pitchFamily="18" charset="0"/>
                <a:hlinkClick r:id="rId8"/>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9"/>
              </a:rPr>
              <a:t>https://signeasy.com/blog/electronic-signature-101/esign-vs-digital-sign</a:t>
            </a:r>
            <a:r>
              <a:rPr lang="cs-CZ" dirty="0" smtClean="0">
                <a:latin typeface="Times New Roman" panose="02020603050405020304" pitchFamily="18" charset="0"/>
                <a:cs typeface="Times New Roman" panose="02020603050405020304" pitchFamily="18" charset="0"/>
                <a:hlinkClick r:id="rId9"/>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243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2655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Cyber security</a:t>
            </a:r>
            <a:r>
              <a:rPr lang="cs-CZ" sz="3600" b="1" kern="0" dirty="0" smtClean="0">
                <a:solidFill>
                  <a:srgbClr val="307871"/>
                </a:solidFill>
                <a:latin typeface="Times New Roman"/>
                <a:ea typeface="+mj-ea"/>
                <a:cs typeface="+mj-cs"/>
              </a:rPr>
              <a:t>*</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Cyber security refers to the body of technologies, processes, and practices designed to protect networks, devices, programs, and data from attack, damage, or unauthorized </a:t>
            </a:r>
            <a:r>
              <a:rPr lang="en-US" dirty="0" smtClean="0">
                <a:latin typeface="Times New Roman" panose="02020603050405020304" pitchFamily="18" charset="0"/>
                <a:cs typeface="Times New Roman" panose="02020603050405020304" pitchFamily="18" charset="0"/>
              </a:rPr>
              <a:t>access.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Cyber </a:t>
            </a:r>
            <a:r>
              <a:rPr lang="en-US" dirty="0">
                <a:latin typeface="Times New Roman" panose="02020603050405020304" pitchFamily="18" charset="0"/>
                <a:cs typeface="Times New Roman" panose="02020603050405020304" pitchFamily="18" charset="0"/>
              </a:rPr>
              <a:t>security may also be referred to as information technology security.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Cybersecurity is the practice of protecting systems, networks, and programs from digital </a:t>
            </a:r>
            <a:r>
              <a:rPr lang="en-US" dirty="0" smtClean="0">
                <a:latin typeface="Times New Roman" panose="02020603050405020304" pitchFamily="18" charset="0"/>
                <a:cs typeface="Times New Roman" panose="02020603050405020304" pitchFamily="18" charset="0"/>
              </a:rPr>
              <a:t>attacks.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cyberattacks are usually aimed at accessing, changing, or destroying sensitive information; extorting money from users; or interrupting normal business processes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smtClean="0"/>
              <a:t>*https</a:t>
            </a:r>
            <a:r>
              <a:rPr lang="cs-CZ" dirty="0"/>
              <a:t>://</a:t>
            </a:r>
            <a:r>
              <a:rPr lang="cs-CZ" dirty="0" smtClean="0"/>
              <a:t>digitalguardian.com/blog/what-cyber-security</a:t>
            </a:r>
          </a:p>
          <a:p>
            <a:r>
              <a:rPr lang="cs-CZ" dirty="0" smtClean="0"/>
              <a:t>**https</a:t>
            </a:r>
            <a:r>
              <a:rPr lang="cs-CZ" dirty="0"/>
              <a:t>://www.cisco.com/c/en/us/products/security/what-is-cybersecurity.html</a:t>
            </a:r>
            <a:endParaRPr lang="cs-CZ" dirty="0" smtClean="0"/>
          </a:p>
        </p:txBody>
      </p:sp>
    </p:spTree>
    <p:extLst>
      <p:ext uri="{BB962C8B-B14F-4D97-AF65-F5344CB8AC3E}">
        <p14:creationId xmlns:p14="http://schemas.microsoft.com/office/powerpoint/2010/main" val="1717733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2655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Cyber security</a:t>
            </a:r>
            <a:r>
              <a:rPr lang="cs-CZ" sz="3600" b="1" kern="0" dirty="0" smtClean="0">
                <a:solidFill>
                  <a:srgbClr val="307871"/>
                </a:solidFill>
                <a:latin typeface="Times New Roman"/>
                <a:ea typeface="+mj-ea"/>
                <a:cs typeface="+mj-cs"/>
              </a:rPr>
              <a:t>*</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5599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successful </a:t>
            </a:r>
            <a:r>
              <a:rPr lang="en-US" dirty="0">
                <a:latin typeface="Times New Roman" panose="02020603050405020304" pitchFamily="18" charset="0"/>
                <a:cs typeface="Times New Roman" panose="02020603050405020304" pitchFamily="18" charset="0"/>
              </a:rPr>
              <a:t>cybersecurity approach has multiple layers of protection spread across the computers, networks, programs, or data that one intends to keep </a:t>
            </a:r>
            <a:r>
              <a:rPr lang="en-US" dirty="0" smtClean="0">
                <a:latin typeface="Times New Roman" panose="02020603050405020304" pitchFamily="18" charset="0"/>
                <a:cs typeface="Times New Roman" panose="02020603050405020304" pitchFamily="18" charset="0"/>
              </a:rPr>
              <a:t>safe.</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an organization, the people, processes, and technology must all complement one another to create an effective defense from cyber </a:t>
            </a:r>
            <a:r>
              <a:rPr lang="en-US" dirty="0" smtClean="0">
                <a:latin typeface="Times New Roman" panose="02020603050405020304" pitchFamily="18" charset="0"/>
                <a:cs typeface="Times New Roman" panose="02020603050405020304" pitchFamily="18" charset="0"/>
              </a:rPr>
              <a:t>attacks.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unified threat management system can automate integrations across select Cisco Security products and accelerate key security operations </a:t>
            </a:r>
            <a:r>
              <a:rPr lang="en-US" dirty="0" smtClean="0">
                <a:latin typeface="Times New Roman" panose="02020603050405020304" pitchFamily="18" charset="0"/>
                <a:cs typeface="Times New Roman" panose="02020603050405020304" pitchFamily="18" charset="0"/>
              </a:rPr>
              <a:t>functions:</a:t>
            </a:r>
            <a:endParaRPr lang="cs-CZ" dirty="0" smtClean="0">
              <a:latin typeface="Times New Roman" panose="02020603050405020304" pitchFamily="18" charset="0"/>
              <a:cs typeface="Times New Roman" panose="02020603050405020304" pitchFamily="18" charset="0"/>
            </a:endParaRP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detection</a:t>
            </a:r>
            <a:r>
              <a:rPr lang="en-GB" dirty="0" smtClean="0">
                <a:latin typeface="Times New Roman" panose="02020603050405020304" pitchFamily="18" charset="0"/>
                <a:cs typeface="Times New Roman" panose="02020603050405020304" pitchFamily="18" charset="0"/>
              </a:rPr>
              <a:t>;</a:t>
            </a: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investigation;</a:t>
            </a:r>
          </a:p>
          <a:p>
            <a:pPr lvl="1" algn="just">
              <a:spcBef>
                <a:spcPts val="600"/>
              </a:spcBef>
              <a:spcAft>
                <a:spcPts val="600"/>
              </a:spcAft>
            </a:pPr>
            <a:r>
              <a:rPr lang="en-US" dirty="0" smtClean="0">
                <a:latin typeface="Times New Roman" panose="02020603050405020304" pitchFamily="18" charset="0"/>
                <a:cs typeface="Times New Roman" panose="02020603050405020304" pitchFamily="18" charset="0"/>
              </a:rPr>
              <a:t>remediation.</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 https://www.cisco.com/c/en/us/products/security/what-is-cybersecurity.html</a:t>
            </a:r>
            <a:endParaRPr lang="cs-CZ" dirty="0" smtClean="0"/>
          </a:p>
        </p:txBody>
      </p:sp>
    </p:spTree>
    <p:extLst>
      <p:ext uri="{BB962C8B-B14F-4D97-AF65-F5344CB8AC3E}">
        <p14:creationId xmlns:p14="http://schemas.microsoft.com/office/powerpoint/2010/main" val="383951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2655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Cyber security</a:t>
            </a:r>
            <a:r>
              <a:rPr lang="cs-CZ" sz="3600" b="1" kern="0" dirty="0" smtClean="0">
                <a:solidFill>
                  <a:srgbClr val="307871"/>
                </a:solidFill>
                <a:latin typeface="Times New Roman"/>
                <a:ea typeface="+mj-ea"/>
                <a:cs typeface="+mj-cs"/>
              </a:rPr>
              <a:t>*</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441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People</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Users </a:t>
            </a:r>
            <a:r>
              <a:rPr lang="en-US" dirty="0">
                <a:latin typeface="Times New Roman" panose="02020603050405020304" pitchFamily="18" charset="0"/>
                <a:cs typeface="Times New Roman" panose="02020603050405020304" pitchFamily="18" charset="0"/>
              </a:rPr>
              <a:t>must understand and comply with basic data security principles like choosing strong passwords, being wary of attachments in email, and backing up </a:t>
            </a:r>
            <a:r>
              <a:rPr lang="en-US" dirty="0" smtClean="0">
                <a:latin typeface="Times New Roman" panose="02020603050405020304" pitchFamily="18" charset="0"/>
                <a:cs typeface="Times New Roman" panose="02020603050405020304" pitchFamily="18" charset="0"/>
              </a:rPr>
              <a:t>data.</a:t>
            </a:r>
          </a:p>
          <a:p>
            <a:pPr marL="266700" indent="-457200" algn="just">
              <a:spcBef>
                <a:spcPts val="600"/>
              </a:spcBef>
              <a:spcAft>
                <a:spcPts val="600"/>
              </a:spcAft>
            </a:pPr>
            <a:r>
              <a:rPr lang="en-US" dirty="0" smtClean="0">
                <a:latin typeface="Times New Roman" panose="02020603050405020304" pitchFamily="18" charset="0"/>
                <a:cs typeface="Times New Roman" panose="02020603050405020304" pitchFamily="18" charset="0"/>
              </a:rPr>
              <a:t>Processes</a:t>
            </a:r>
          </a:p>
          <a:p>
            <a:pPr marL="723900" lvl="1" indent="-266700" algn="just">
              <a:spcBef>
                <a:spcPts val="600"/>
              </a:spcBef>
              <a:spcAft>
                <a:spcPts val="600"/>
              </a:spcAft>
            </a:pPr>
            <a:r>
              <a:rPr lang="en-US" dirty="0">
                <a:latin typeface="Times New Roman" panose="02020603050405020304" pitchFamily="18" charset="0"/>
                <a:cs typeface="Times New Roman" panose="02020603050405020304" pitchFamily="18" charset="0"/>
              </a:rPr>
              <a:t>Organizations must have a framework for how they deal with both attempted and successful cyber </a:t>
            </a:r>
            <a:r>
              <a:rPr lang="en-US" dirty="0" smtClean="0">
                <a:latin typeface="Times New Roman" panose="02020603050405020304" pitchFamily="18" charset="0"/>
                <a:cs typeface="Times New Roman" panose="02020603050405020304" pitchFamily="18" charset="0"/>
              </a:rPr>
              <a:t>attacks.</a:t>
            </a:r>
          </a:p>
          <a:p>
            <a:pPr marL="723900" lvl="1" indent="-266700" algn="just">
              <a:spcBef>
                <a:spcPts val="600"/>
              </a:spcBef>
              <a:spcAft>
                <a:spcPts val="600"/>
              </a:spcAft>
            </a:pPr>
            <a:r>
              <a:rPr lang="en-US" dirty="0" smtClean="0">
                <a:latin typeface="Times New Roman" panose="02020603050405020304" pitchFamily="18" charset="0"/>
                <a:cs typeface="Times New Roman" panose="02020603050405020304" pitchFamily="18" charset="0"/>
              </a:rPr>
              <a:t>One </a:t>
            </a:r>
            <a:r>
              <a:rPr lang="en-US" dirty="0">
                <a:latin typeface="Times New Roman" panose="02020603050405020304" pitchFamily="18" charset="0"/>
                <a:cs typeface="Times New Roman" panose="02020603050405020304" pitchFamily="18" charset="0"/>
              </a:rPr>
              <a:t>well-respected framework can guide </a:t>
            </a:r>
            <a:r>
              <a:rPr lang="en-US" dirty="0" smtClean="0">
                <a:latin typeface="Times New Roman" panose="02020603050405020304" pitchFamily="18" charset="0"/>
                <a:cs typeface="Times New Roman" panose="02020603050405020304" pitchFamily="18" charset="0"/>
              </a:rPr>
              <a:t>you.</a:t>
            </a:r>
          </a:p>
          <a:p>
            <a:pPr marL="723900" lvl="1" indent="-266700"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explains how you can identify attacks, protect systems, detect and respond to threats, and recover from successful attacks.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 https://www.cisco.com/c/en/us/products/security/what-is-cybersecurity.html</a:t>
            </a:r>
            <a:endParaRPr lang="cs-CZ" dirty="0" smtClean="0"/>
          </a:p>
        </p:txBody>
      </p:sp>
    </p:spTree>
    <p:extLst>
      <p:ext uri="{BB962C8B-B14F-4D97-AF65-F5344CB8AC3E}">
        <p14:creationId xmlns:p14="http://schemas.microsoft.com/office/powerpoint/2010/main" val="12236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2655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Cyber security</a:t>
            </a:r>
            <a:r>
              <a:rPr lang="cs-CZ" sz="3600" b="1" kern="0" dirty="0" smtClean="0">
                <a:solidFill>
                  <a:srgbClr val="307871"/>
                </a:solidFill>
                <a:latin typeface="Times New Roman"/>
                <a:ea typeface="+mj-ea"/>
                <a:cs typeface="+mj-cs"/>
              </a:rPr>
              <a:t>*</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441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GB" dirty="0" smtClean="0">
                <a:latin typeface="Times New Roman" panose="02020603050405020304" pitchFamily="18" charset="0"/>
                <a:cs typeface="Times New Roman" panose="02020603050405020304" pitchFamily="18" charset="0"/>
              </a:rPr>
              <a:t>Technology</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Technology </a:t>
            </a:r>
            <a:r>
              <a:rPr lang="en-US" dirty="0">
                <a:latin typeface="Times New Roman" panose="02020603050405020304" pitchFamily="18" charset="0"/>
                <a:cs typeface="Times New Roman" panose="02020603050405020304" pitchFamily="18" charset="0"/>
              </a:rPr>
              <a:t>is essential to giving organizations and individuals the computer security tools needed to protect themselves from cyber attacks. </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Three </a:t>
            </a:r>
            <a:r>
              <a:rPr lang="en-US" dirty="0">
                <a:latin typeface="Times New Roman" panose="02020603050405020304" pitchFamily="18" charset="0"/>
                <a:cs typeface="Times New Roman" panose="02020603050405020304" pitchFamily="18" charset="0"/>
              </a:rPr>
              <a:t>main entities must be protected</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2" indent="-419100" algn="just">
              <a:spcBef>
                <a:spcPts val="600"/>
              </a:spcBef>
              <a:spcAft>
                <a:spcPts val="600"/>
              </a:spcAft>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endpoint </a:t>
            </a:r>
            <a:r>
              <a:rPr lang="en-US" sz="2200" dirty="0">
                <a:latin typeface="Times New Roman" panose="02020603050405020304" pitchFamily="18" charset="0"/>
                <a:cs typeface="Times New Roman" panose="02020603050405020304" pitchFamily="18" charset="0"/>
              </a:rPr>
              <a:t>devices </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computers</a:t>
            </a:r>
            <a:r>
              <a:rPr lang="en-US" sz="2200" dirty="0">
                <a:latin typeface="Times New Roman" panose="02020603050405020304" pitchFamily="18" charset="0"/>
                <a:cs typeface="Times New Roman" panose="02020603050405020304" pitchFamily="18" charset="0"/>
              </a:rPr>
              <a:t>, smart devices, </a:t>
            </a:r>
            <a:r>
              <a:rPr lang="en-US" sz="2200" dirty="0" smtClean="0">
                <a:latin typeface="Times New Roman" panose="02020603050405020304" pitchFamily="18" charset="0"/>
                <a:cs typeface="Times New Roman" panose="02020603050405020304" pitchFamily="18" charset="0"/>
              </a:rPr>
              <a:t>routers</a:t>
            </a:r>
            <a:r>
              <a:rPr lang="cs-CZ" sz="2200" dirty="0" smtClean="0">
                <a:latin typeface="Times New Roman" panose="02020603050405020304" pitchFamily="18" charset="0"/>
                <a:cs typeface="Times New Roman" panose="02020603050405020304" pitchFamily="18" charset="0"/>
              </a:rPr>
              <a:t>, </a:t>
            </a:r>
            <a:r>
              <a:rPr lang="cs-CZ" sz="2200" dirty="0" err="1" smtClean="0">
                <a:latin typeface="Times New Roman" panose="02020603050405020304" pitchFamily="18" charset="0"/>
                <a:cs typeface="Times New Roman" panose="02020603050405020304" pitchFamily="18" charset="0"/>
              </a:rPr>
              <a:t>etc</a:t>
            </a:r>
            <a:r>
              <a:rPr lang="cs-CZ" sz="2200" dirty="0" smtClean="0">
                <a:latin typeface="Times New Roman" panose="02020603050405020304" pitchFamily="18" charset="0"/>
                <a:cs typeface="Times New Roman" panose="02020603050405020304" pitchFamily="18" charset="0"/>
              </a:rPr>
              <a:t>.)</a:t>
            </a:r>
            <a:r>
              <a:rPr lang="en-GB"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2" indent="-419100" algn="just">
              <a:spcBef>
                <a:spcPts val="600"/>
              </a:spcBef>
              <a:spcAft>
                <a:spcPts val="600"/>
              </a:spcAft>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networks;</a:t>
            </a:r>
            <a:endParaRPr lang="cs-CZ" sz="2200" dirty="0" smtClean="0">
              <a:latin typeface="Times New Roman" panose="02020603050405020304" pitchFamily="18" charset="0"/>
              <a:cs typeface="Times New Roman" panose="02020603050405020304" pitchFamily="18" charset="0"/>
            </a:endParaRPr>
          </a:p>
          <a:p>
            <a:pPr lvl="2" indent="-419100" algn="just">
              <a:spcBef>
                <a:spcPts val="600"/>
              </a:spcBef>
              <a:spcAft>
                <a:spcPts val="600"/>
              </a:spcAft>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cloud.</a:t>
            </a:r>
            <a:endParaRPr lang="cs-CZ" sz="2200"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Common </a:t>
            </a:r>
            <a:r>
              <a:rPr lang="en-US" dirty="0">
                <a:latin typeface="Times New Roman" panose="02020603050405020304" pitchFamily="18" charset="0"/>
                <a:cs typeface="Times New Roman" panose="02020603050405020304" pitchFamily="18" charset="0"/>
              </a:rPr>
              <a:t>technology used to protect these entities include next-generation firewalls, DNS filtering, malware protection, antivirus software, and email security solutions.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 https://www.cisco.com/c/en/us/products/security/what-is-cybersecurity.html</a:t>
            </a:r>
            <a:endParaRPr lang="cs-CZ" dirty="0" smtClean="0"/>
          </a:p>
        </p:txBody>
      </p:sp>
    </p:spTree>
    <p:extLst>
      <p:ext uri="{BB962C8B-B14F-4D97-AF65-F5344CB8AC3E}">
        <p14:creationId xmlns:p14="http://schemas.microsoft.com/office/powerpoint/2010/main" val="273095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326552" cy="646331"/>
          </a:xfrm>
          <a:prstGeom prst="rect">
            <a:avLst/>
          </a:prstGeom>
        </p:spPr>
        <p:txBody>
          <a:bodyPr wrap="none">
            <a:spAutoFit/>
          </a:bodyPr>
          <a:lstStyle/>
          <a:p>
            <a:pPr lvl="0">
              <a:defRPr/>
            </a:pPr>
            <a:r>
              <a:rPr lang="cs-CZ" sz="3600" b="1" kern="0" dirty="0" err="1" smtClean="0">
                <a:solidFill>
                  <a:srgbClr val="307871"/>
                </a:solidFill>
                <a:latin typeface="Times New Roman"/>
                <a:ea typeface="+mj-ea"/>
                <a:cs typeface="+mj-cs"/>
              </a:rPr>
              <a:t>Cyber</a:t>
            </a:r>
            <a:r>
              <a:rPr lang="en-GB" sz="3600" b="1" kern="0" dirty="0" smtClean="0">
                <a:solidFill>
                  <a:srgbClr val="307871"/>
                </a:solidFill>
                <a:latin typeface="Times New Roman"/>
                <a:ea typeface="+mj-ea"/>
                <a:cs typeface="+mj-cs"/>
              </a:rPr>
              <a:t> security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3"/>
              </a:rPr>
              <a:t>https://study.com/academy/lesson/what-is-cybersecurity-definition-principles.html</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hlinkClick r:id="rId3"/>
              </a:rPr>
              <a:t>https</a:t>
            </a:r>
            <a:r>
              <a:rPr lang="en-US" dirty="0">
                <a:latin typeface="Times New Roman" panose="02020603050405020304" pitchFamily="18" charset="0"/>
                <a:cs typeface="Times New Roman" panose="02020603050405020304" pitchFamily="18" charset="0"/>
                <a:hlinkClick r:id="rId3"/>
              </a:rPr>
              <a:t>://</a:t>
            </a:r>
            <a:r>
              <a:rPr lang="en-US" dirty="0" smtClean="0">
                <a:latin typeface="Times New Roman" panose="02020603050405020304" pitchFamily="18" charset="0"/>
                <a:cs typeface="Times New Roman" panose="02020603050405020304" pitchFamily="18" charset="0"/>
                <a:hlinkClick r:id="rId3"/>
              </a:rPr>
              <a:t>arch.simplicable.com/arch/new/the-8-principles-of-web-security</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4"/>
              </a:rPr>
              <a:t>https://www.iotsecurityfoundation.org/access-and-control-of-device</a:t>
            </a:r>
            <a:r>
              <a:rPr lang="cs-CZ"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5"/>
              </a:rPr>
              <a:t>https://</a:t>
            </a:r>
            <a:r>
              <a:rPr lang="cs-CZ" dirty="0" smtClean="0">
                <a:latin typeface="Times New Roman" panose="02020603050405020304" pitchFamily="18" charset="0"/>
                <a:cs typeface="Times New Roman" panose="02020603050405020304" pitchFamily="18" charset="0"/>
                <a:hlinkClick r:id="rId5"/>
              </a:rPr>
              <a:t>www.neosit.com/en/contenthub/blog-post-19.html</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6"/>
              </a:rPr>
              <a:t>https://blackpointcyber.com/blog/12-cyber-security-principles</a:t>
            </a:r>
            <a:r>
              <a:rPr lang="cs-CZ" dirty="0" smtClean="0">
                <a:latin typeface="Times New Roman" panose="02020603050405020304" pitchFamily="18" charset="0"/>
                <a:cs typeface="Times New Roman" panose="02020603050405020304" pitchFamily="18" charset="0"/>
                <a:hlinkClick r:id="rId6"/>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www.accaglobal.com/ie/en/member/discover/cpd-articles/audit-assurance/the-key-cybersecurity-principles.html</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350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80440"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Digital signature</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digital signature is a mathematical technique used to validate the authenticity and integrity of a message, software or digital </a:t>
            </a:r>
            <a:r>
              <a:rPr lang="en-US" dirty="0" smtClean="0">
                <a:latin typeface="Times New Roman" panose="02020603050405020304" pitchFamily="18" charset="0"/>
                <a:cs typeface="Times New Roman" panose="02020603050405020304" pitchFamily="18" charset="0"/>
              </a:rPr>
              <a:t>document.</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the digital equivalent of a handwritten signature or stamped seal, a digital signature offers far more inherent security, and it is intended to solve the problem of tampering and impersonation in digital communications.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Digital signatures can provide the added assurances of evidence of origin, identity and status of an electronic document, transaction or message and can acknowledge informed consent by the signer.</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*https://searchsecurity.techtarget.com/definition/digital-signature</a:t>
            </a:r>
            <a:endParaRPr lang="cs-CZ" dirty="0" smtClean="0"/>
          </a:p>
        </p:txBody>
      </p:sp>
    </p:spTree>
    <p:extLst>
      <p:ext uri="{BB962C8B-B14F-4D97-AF65-F5344CB8AC3E}">
        <p14:creationId xmlns:p14="http://schemas.microsoft.com/office/powerpoint/2010/main" val="297812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122736"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Digital </a:t>
            </a:r>
            <a:r>
              <a:rPr lang="en-GB" sz="3600" b="1" kern="0" dirty="0">
                <a:solidFill>
                  <a:srgbClr val="307871"/>
                </a:solidFill>
                <a:latin typeface="Times New Roman"/>
                <a:ea typeface="+mj-ea"/>
                <a:cs typeface="+mj-cs"/>
              </a:rPr>
              <a:t>signature vs. electronic signature</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digital signature is a technical term, defining the result of a cryptographic process that can be used to authenticate a sequence of data, the term electronic signature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 e-signature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a legal term that is defined legislatively.</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This means that a digital signature -- which can be expressed digitally in electronic form and associated with the representation of a record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can be a type of electronic </a:t>
            </a:r>
            <a:r>
              <a:rPr lang="en-US" dirty="0" smtClean="0">
                <a:latin typeface="Times New Roman" panose="02020603050405020304" pitchFamily="18" charset="0"/>
                <a:cs typeface="Times New Roman" panose="02020603050405020304" pitchFamily="18" charset="0"/>
              </a:rPr>
              <a:t>signature.</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More </a:t>
            </a:r>
            <a:r>
              <a:rPr lang="en-US" dirty="0">
                <a:latin typeface="Times New Roman" panose="02020603050405020304" pitchFamily="18" charset="0"/>
                <a:cs typeface="Times New Roman" panose="02020603050405020304" pitchFamily="18" charset="0"/>
              </a:rPr>
              <a:t>generally, though, an electronic signature can be as simple as the signer's name being entered on a form on a webpage.</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*https://searchsecurity.techtarget.com/definition/digital-signature</a:t>
            </a:r>
            <a:endParaRPr lang="cs-CZ" dirty="0" smtClean="0"/>
          </a:p>
        </p:txBody>
      </p:sp>
    </p:spTree>
    <p:extLst>
      <p:ext uri="{BB962C8B-B14F-4D97-AF65-F5344CB8AC3E}">
        <p14:creationId xmlns:p14="http://schemas.microsoft.com/office/powerpoint/2010/main" val="327527639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2029</TotalTime>
  <Words>1313</Words>
  <Application>Microsoft Office PowerPoint</Application>
  <PresentationFormat>Širokoúhlá obrazovka</PresentationFormat>
  <Paragraphs>136</Paragraphs>
  <Slides>21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360</cp:revision>
  <dcterms:created xsi:type="dcterms:W3CDTF">2016-11-25T20:36:16Z</dcterms:created>
  <dcterms:modified xsi:type="dcterms:W3CDTF">2019-10-31T20:27:42Z</dcterms:modified>
</cp:coreProperties>
</file>