
<file path=[Content_Types].xml><?xml version="1.0" encoding="utf-8"?>
<Types xmlns="http://schemas.openxmlformats.org/package/2006/content-types">
  <Default Extension="png" ContentType="image/png"/>
  <Default Extension="webp"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5" r:id="rId4"/>
    <p:sldId id="284" r:id="rId5"/>
    <p:sldId id="286" r:id="rId6"/>
    <p:sldId id="287" r:id="rId7"/>
    <p:sldId id="298" r:id="rId8"/>
    <p:sldId id="299" r:id="rId9"/>
    <p:sldId id="300" r:id="rId10"/>
    <p:sldId id="301" r:id="rId11"/>
    <p:sldId id="302" r:id="rId12"/>
    <p:sldId id="303" r:id="rId13"/>
    <p:sldId id="288" r:id="rId14"/>
    <p:sldId id="289" r:id="rId15"/>
    <p:sldId id="297" r:id="rId16"/>
    <p:sldId id="290" r:id="rId17"/>
    <p:sldId id="291" r:id="rId18"/>
    <p:sldId id="292" r:id="rId19"/>
    <p:sldId id="293" r:id="rId20"/>
    <p:sldId id="296" r:id="rId21"/>
    <p:sldId id="294" r:id="rId22"/>
    <p:sldId id="295" r:id="rId23"/>
    <p:sldId id="304" r:id="rId24"/>
    <p:sldId id="283"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31.10.2019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31.10.2019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31.10.2019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techwalla.com/articles/types-of-ecommerce-payment-systems" TargetMode="External"/><Relationship Id="rId3" Type="http://schemas.openxmlformats.org/officeDocument/2006/relationships/hyperlink" Target="https://securionpay.com/blog/e-payment-system/" TargetMode="External"/><Relationship Id="rId7" Type="http://schemas.openxmlformats.org/officeDocument/2006/relationships/hyperlink" Target="https://www.slideshare.net/inam12/e-payment-methods-28602565"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worldpay.com/en-us/insights-hub/article/choosing-the-right-electronic-payment-system-for-your-business" TargetMode="External"/><Relationship Id="rId5" Type="http://schemas.openxmlformats.org/officeDocument/2006/relationships/hyperlink" Target="https://squareup.com/us/en/townsquare/electronic-payment-systems" TargetMode="External"/><Relationship Id="rId4" Type="http://schemas.openxmlformats.org/officeDocument/2006/relationships/hyperlink" Target="https://www.business2community.com/ecommerce/e-payment-system-0164172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2364705"/>
            <a:ext cx="6816757" cy="827066"/>
          </a:xfrm>
          <a:prstGeom prst="rect">
            <a:avLst/>
          </a:prstGeom>
        </p:spPr>
        <p:txBody>
          <a:bodyPr anchor="t">
            <a:noAutofit/>
          </a:bodyPr>
          <a:lstStyle/>
          <a:p>
            <a:pPr algn="ctr"/>
            <a:r>
              <a:rPr lang="en-GB" sz="6000" b="1" dirty="0">
                <a:solidFill>
                  <a:schemeClr val="bg1"/>
                </a:solidFill>
                <a:latin typeface="Times New Roman" panose="02020603050405020304" pitchFamily="18" charset="0"/>
                <a:cs typeface="Times New Roman" panose="02020603050405020304" pitchFamily="18" charset="0"/>
              </a:rPr>
              <a:t>E-business</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6105" y="3652502"/>
            <a:ext cx="5469147" cy="1056117"/>
          </a:xfrm>
          <a:prstGeom prst="rect">
            <a:avLst/>
          </a:prstGeom>
        </p:spPr>
        <p:txBody>
          <a:bodyPr>
            <a:normAutofit/>
          </a:bodyPr>
          <a:lstStyle/>
          <a:p>
            <a:pPr marL="0" indent="0" algn="ctr">
              <a:buNone/>
            </a:pPr>
            <a:r>
              <a:rPr lang="en-GB" dirty="0" smtClean="0">
                <a:solidFill>
                  <a:schemeClr val="bg1"/>
                </a:solidFill>
                <a:latin typeface="Times New Roman" panose="02020603050405020304" pitchFamily="18" charset="0"/>
                <a:cs typeface="Times New Roman" panose="02020603050405020304" pitchFamily="18" charset="0"/>
              </a:rPr>
              <a:t>Electronic payment systems</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962845" y="4965171"/>
            <a:ext cx="3000183"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2400" dirty="0">
                <a:solidFill>
                  <a:srgbClr val="307871"/>
                </a:solidFill>
                <a:latin typeface="Times New Roman" panose="02020603050405020304" pitchFamily="18" charset="0"/>
                <a:cs typeface="Times New Roman" panose="02020603050405020304" pitchFamily="18" charset="0"/>
              </a:rPr>
              <a:t>E-business</a:t>
            </a:r>
            <a:endParaRPr lang="en-GB" altLang="cs-CZ" sz="2400" dirty="0" smtClean="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8174033" cy="1200329"/>
          </a:xfrm>
          <a:prstGeom prst="rect">
            <a:avLst/>
          </a:prstGeom>
        </p:spPr>
        <p:txBody>
          <a:bodyPr wrap="none">
            <a:spAutoFit/>
          </a:bodyPr>
          <a:lstStyle/>
          <a:p>
            <a:pPr>
              <a:defRPr/>
            </a:pPr>
            <a:r>
              <a:rPr lang="en-GB" sz="3600" b="1" kern="0" dirty="0" smtClean="0">
                <a:solidFill>
                  <a:srgbClr val="307871"/>
                </a:solidFill>
                <a:latin typeface="Times New Roman"/>
                <a:ea typeface="+mj-ea"/>
                <a:cs typeface="+mj-cs"/>
              </a:rPr>
              <a:t>Stages </a:t>
            </a:r>
            <a:r>
              <a:rPr lang="en-GB" sz="3600" b="1" kern="0" dirty="0">
                <a:solidFill>
                  <a:srgbClr val="307871"/>
                </a:solidFill>
                <a:latin typeface="Times New Roman"/>
                <a:ea typeface="+mj-ea"/>
                <a:cs typeface="+mj-cs"/>
              </a:rPr>
              <a:t>of Payment </a:t>
            </a:r>
            <a:r>
              <a:rPr lang="en-GB" sz="3600" b="1" kern="0" dirty="0" smtClean="0">
                <a:solidFill>
                  <a:srgbClr val="307871"/>
                </a:solidFill>
                <a:latin typeface="Times New Roman"/>
                <a:ea typeface="+mj-ea"/>
                <a:cs typeface="+mj-cs"/>
              </a:rPr>
              <a:t>Processing</a:t>
            </a:r>
            <a:r>
              <a:rPr lang="cs-CZ" sz="3600" b="1" kern="0" dirty="0" smtClean="0">
                <a:solidFill>
                  <a:srgbClr val="307871"/>
                </a:solidFill>
                <a:latin typeface="Times New Roman"/>
                <a:ea typeface="+mj-ea"/>
                <a:cs typeface="+mj-cs"/>
              </a:rPr>
              <a:t> - </a:t>
            </a:r>
            <a:r>
              <a:rPr lang="en-GB" sz="3600" b="1" kern="0" dirty="0" smtClean="0">
                <a:solidFill>
                  <a:srgbClr val="307871"/>
                </a:solidFill>
                <a:latin typeface="Times New Roman"/>
                <a:ea typeface="+mj-ea"/>
                <a:cs typeface="+mj-cs"/>
              </a:rPr>
              <a:t>b</a:t>
            </a:r>
            <a:r>
              <a:rPr lang="en-GB" sz="3600" b="1" kern="0" dirty="0" smtClean="0">
                <a:solidFill>
                  <a:srgbClr val="307871"/>
                </a:solidFill>
                <a:latin typeface="Times New Roman"/>
              </a:rPr>
              <a:t>atching</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31321" y="999139"/>
            <a:ext cx="98686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Rather </a:t>
            </a:r>
            <a:r>
              <a:rPr lang="en-US" dirty="0">
                <a:latin typeface="Times New Roman" panose="02020603050405020304" pitchFamily="18" charset="0"/>
                <a:cs typeface="Times New Roman" panose="02020603050405020304" pitchFamily="18" charset="0"/>
              </a:rPr>
              <a:t>than using real-time data transmission to submit individual transactions to be paid one at a time, it’s generally considered more efficient for merchants to store transaction data and submit it in a batch</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Not only is this process more efficient, it also provides time to manually review each order and check for indicators of </a:t>
            </a:r>
            <a:r>
              <a:rPr lang="en-US" dirty="0" smtClean="0">
                <a:latin typeface="Times New Roman" panose="02020603050405020304" pitchFamily="18" charset="0"/>
                <a:cs typeface="Times New Roman" panose="02020603050405020304" pitchFamily="18" charset="0"/>
              </a:rPr>
              <a:t>fraud.</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fraud is detected, the transaction can be </a:t>
            </a:r>
            <a:r>
              <a:rPr lang="en-US" dirty="0" smtClean="0">
                <a:latin typeface="Times New Roman" panose="02020603050405020304" pitchFamily="18" charset="0"/>
                <a:cs typeface="Times New Roman" panose="02020603050405020304" pitchFamily="18" charset="0"/>
              </a:rPr>
              <a:t>terminated.</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if transactions are processed immediately without the manual review process, there is a strong likelihood that unauthorized transactions will be overlooked and the resulting chargebacks will cause significant revenue loss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 https://homebusinessmag.com/money/how-to-guides-money/step-step-guide-processing-online-payments/</a:t>
            </a:r>
            <a:endParaRPr lang="cs-CZ" dirty="0" smtClean="0"/>
          </a:p>
        </p:txBody>
      </p:sp>
    </p:spTree>
    <p:extLst>
      <p:ext uri="{BB962C8B-B14F-4D97-AF65-F5344CB8AC3E}">
        <p14:creationId xmlns:p14="http://schemas.microsoft.com/office/powerpoint/2010/main" val="400870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994496" cy="1200329"/>
          </a:xfrm>
          <a:prstGeom prst="rect">
            <a:avLst/>
          </a:prstGeom>
        </p:spPr>
        <p:txBody>
          <a:bodyPr wrap="none">
            <a:spAutoFit/>
          </a:bodyPr>
          <a:lstStyle/>
          <a:p>
            <a:pPr>
              <a:defRPr/>
            </a:pPr>
            <a:r>
              <a:rPr lang="en-GB" sz="3600" b="1" kern="0" dirty="0" smtClean="0">
                <a:solidFill>
                  <a:srgbClr val="307871"/>
                </a:solidFill>
                <a:latin typeface="Times New Roman"/>
                <a:ea typeface="+mj-ea"/>
                <a:cs typeface="+mj-cs"/>
              </a:rPr>
              <a:t>Stages </a:t>
            </a:r>
            <a:r>
              <a:rPr lang="en-GB" sz="3600" b="1" kern="0" dirty="0">
                <a:solidFill>
                  <a:srgbClr val="307871"/>
                </a:solidFill>
                <a:latin typeface="Times New Roman"/>
                <a:ea typeface="+mj-ea"/>
                <a:cs typeface="+mj-cs"/>
              </a:rPr>
              <a:t>of Payment </a:t>
            </a:r>
            <a:r>
              <a:rPr lang="en-GB" sz="3600" b="1" kern="0" dirty="0" smtClean="0">
                <a:solidFill>
                  <a:srgbClr val="307871"/>
                </a:solidFill>
                <a:latin typeface="Times New Roman"/>
                <a:ea typeface="+mj-ea"/>
                <a:cs typeface="+mj-cs"/>
              </a:rPr>
              <a:t>Processing</a:t>
            </a:r>
            <a:r>
              <a:rPr lang="cs-CZ" sz="3600" b="1" kern="0" dirty="0" smtClean="0">
                <a:solidFill>
                  <a:srgbClr val="307871"/>
                </a:solidFill>
                <a:latin typeface="Times New Roman"/>
                <a:ea typeface="+mj-ea"/>
                <a:cs typeface="+mj-cs"/>
              </a:rPr>
              <a:t> - clearing</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45057" y="973263"/>
            <a:ext cx="573656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the next step in the cycle, the acquirer accepts the batched transactions from the processor and forwards them to the card </a:t>
            </a:r>
            <a:r>
              <a:rPr lang="en-US" dirty="0" smtClean="0">
                <a:latin typeface="Times New Roman" panose="02020603050405020304" pitchFamily="18" charset="0"/>
                <a:cs typeface="Times New Roman" panose="02020603050405020304" pitchFamily="18" charset="0"/>
              </a:rPr>
              <a:t>networks.</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card networks then distribute the payments to the corresponding issuer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issuer debits the cost of the transaction from the cardholder’s account, then routes those funds back to the acquirer via the card network</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 https://homebusinessmag.com/money/how-to-guides-money/step-step-guide-processing-online-payments/</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912" y="1475117"/>
            <a:ext cx="5048724" cy="4796287"/>
          </a:xfrm>
          <a:prstGeom prst="rect">
            <a:avLst/>
          </a:prstGeom>
        </p:spPr>
      </p:pic>
    </p:spTree>
    <p:extLst>
      <p:ext uri="{BB962C8B-B14F-4D97-AF65-F5344CB8AC3E}">
        <p14:creationId xmlns:p14="http://schemas.microsoft.com/office/powerpoint/2010/main" val="312359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943200" cy="1200329"/>
          </a:xfrm>
          <a:prstGeom prst="rect">
            <a:avLst/>
          </a:prstGeom>
        </p:spPr>
        <p:txBody>
          <a:bodyPr wrap="none">
            <a:spAutoFit/>
          </a:bodyPr>
          <a:lstStyle/>
          <a:p>
            <a:pPr>
              <a:defRPr/>
            </a:pPr>
            <a:r>
              <a:rPr lang="en-GB" sz="3600" b="1" kern="0" dirty="0" smtClean="0">
                <a:solidFill>
                  <a:srgbClr val="307871"/>
                </a:solidFill>
                <a:latin typeface="Times New Roman"/>
                <a:ea typeface="+mj-ea"/>
                <a:cs typeface="+mj-cs"/>
              </a:rPr>
              <a:t>Stages </a:t>
            </a:r>
            <a:r>
              <a:rPr lang="en-GB" sz="3600" b="1" kern="0" dirty="0">
                <a:solidFill>
                  <a:srgbClr val="307871"/>
                </a:solidFill>
                <a:latin typeface="Times New Roman"/>
                <a:ea typeface="+mj-ea"/>
                <a:cs typeface="+mj-cs"/>
              </a:rPr>
              <a:t>of Payment </a:t>
            </a:r>
            <a:r>
              <a:rPr lang="en-GB" sz="3600" b="1" kern="0" dirty="0" smtClean="0">
                <a:solidFill>
                  <a:srgbClr val="307871"/>
                </a:solidFill>
                <a:latin typeface="Times New Roman"/>
                <a:ea typeface="+mj-ea"/>
                <a:cs typeface="+mj-cs"/>
              </a:rPr>
              <a:t>Processing</a:t>
            </a:r>
            <a:r>
              <a:rPr lang="cs-CZ" sz="3600" b="1" kern="0" dirty="0" smtClean="0">
                <a:solidFill>
                  <a:srgbClr val="307871"/>
                </a:solidFill>
                <a:latin typeface="Times New Roman"/>
                <a:ea typeface="+mj-ea"/>
                <a:cs typeface="+mj-cs"/>
              </a:rPr>
              <a:t> - </a:t>
            </a:r>
            <a:r>
              <a:rPr lang="cs-CZ" sz="3600" b="1" kern="0" dirty="0" err="1" smtClean="0">
                <a:solidFill>
                  <a:srgbClr val="307871"/>
                </a:solidFill>
                <a:latin typeface="Times New Roman"/>
                <a:ea typeface="+mj-ea"/>
                <a:cs typeface="+mj-cs"/>
              </a:rPr>
              <a:t>funding</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45056" y="973263"/>
            <a:ext cx="999801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Funding is the last step in the process, at which point the acquirer deposits the money from the transaction into the merchant’s account.</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Of course, the services provided by each party in the chain of events do not come free—the final total the merchant receives will be minus fees assessed by each party in the transaction</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interchange fee is paid to the issuer.</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assessment fee is charged by the card networks.</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processor’s fee is collected by the processor.</a:t>
            </a: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 https://homebusinessmag.com/money/how-to-guides-money/step-step-guide-processing-online-payments/</a:t>
            </a:r>
            <a:endParaRPr lang="cs-CZ" dirty="0" smtClean="0"/>
          </a:p>
        </p:txBody>
      </p:sp>
      <p:pic>
        <p:nvPicPr>
          <p:cNvPr id="6" name="Obrázek 5"/>
          <p:cNvPicPr>
            <a:picLocks noChangeAspect="1"/>
          </p:cNvPicPr>
          <p:nvPr/>
        </p:nvPicPr>
        <p:blipFill>
          <a:blip r:embed="rId3"/>
          <a:stretch>
            <a:fillRect/>
          </a:stretch>
        </p:blipFill>
        <p:spPr>
          <a:xfrm>
            <a:off x="7185804" y="4756017"/>
            <a:ext cx="4748392" cy="1329200"/>
          </a:xfrm>
          <a:prstGeom prst="rect">
            <a:avLst/>
          </a:prstGeom>
        </p:spPr>
      </p:pic>
    </p:spTree>
    <p:extLst>
      <p:ext uri="{BB962C8B-B14F-4D97-AF65-F5344CB8AC3E}">
        <p14:creationId xmlns:p14="http://schemas.microsoft.com/office/powerpoint/2010/main" val="265020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09502"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Types of e-commerce payments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016388"/>
            <a:ext cx="100484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a:latin typeface="Times New Roman" panose="02020603050405020304" pitchFamily="18" charset="0"/>
                <a:cs typeface="Times New Roman" panose="02020603050405020304" pitchFamily="18" charset="0"/>
              </a:rPr>
              <a:t>Credit </a:t>
            </a:r>
            <a:r>
              <a:rPr lang="en-US" dirty="0" smtClean="0">
                <a:latin typeface="Times New Roman" panose="02020603050405020304" pitchFamily="18" charset="0"/>
                <a:cs typeface="Times New Roman" panose="02020603050405020304" pitchFamily="18" charset="0"/>
              </a:rPr>
              <a:t>Card</a:t>
            </a:r>
            <a:r>
              <a:rPr lang="cs-CZ" dirty="0" smtClean="0">
                <a:latin typeface="Times New Roman" panose="02020603050405020304" pitchFamily="18" charset="0"/>
                <a:cs typeface="Times New Roman" panose="02020603050405020304" pitchFamily="18" charset="0"/>
              </a:rPr>
              <a:t>*</a:t>
            </a:r>
          </a:p>
          <a:p>
            <a:pPr lvl="1"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popular form of payment for e-commerce </a:t>
            </a:r>
            <a:r>
              <a:rPr lang="en-US" dirty="0" smtClean="0">
                <a:latin typeface="Times New Roman" panose="02020603050405020304" pitchFamily="18" charset="0"/>
                <a:cs typeface="Times New Roman" panose="02020603050405020304" pitchFamily="18" charset="0"/>
              </a:rPr>
              <a:t>transactions</a:t>
            </a:r>
            <a:r>
              <a:rPr lang="cs-CZ" dirty="0" smtClean="0">
                <a:latin typeface="Times New Roman" panose="02020603050405020304" pitchFamily="18" charset="0"/>
                <a:cs typeface="Times New Roman" panose="02020603050405020304" pitchFamily="18" charset="0"/>
              </a:rPr>
              <a:t>.</a:t>
            </a:r>
          </a:p>
          <a:p>
            <a:pPr lvl="1"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simple to use; the customer has to just enter their credit card number and date of expiry in the appropriate area on the seller’s web </a:t>
            </a:r>
            <a:r>
              <a:rPr lang="en-US" dirty="0" smtClean="0">
                <a:latin typeface="Times New Roman" panose="02020603050405020304" pitchFamily="18" charset="0"/>
                <a:cs typeface="Times New Roman" panose="02020603050405020304" pitchFamily="18" charset="0"/>
              </a:rPr>
              <a:t>page.</a:t>
            </a:r>
            <a:endParaRPr lang="cs-CZ" dirty="0" smtClean="0">
              <a:latin typeface="Times New Roman" panose="02020603050405020304" pitchFamily="18" charset="0"/>
              <a:cs typeface="Times New Roman" panose="02020603050405020304" pitchFamily="18" charset="0"/>
            </a:endParaRPr>
          </a:p>
          <a:p>
            <a:pPr lvl="1"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improve the security system, increased security measures, such as the use of a card verification number (CVN), have been introduced to on-line credit card </a:t>
            </a:r>
            <a:r>
              <a:rPr lang="en-US" dirty="0" smtClean="0">
                <a:latin typeface="Times New Roman" panose="02020603050405020304" pitchFamily="18" charset="0"/>
                <a:cs typeface="Times New Roman" panose="02020603050405020304" pitchFamily="18" charset="0"/>
              </a:rPr>
              <a:t>payments.</a:t>
            </a:r>
            <a:endParaRPr lang="cs-CZ" dirty="0" smtClean="0">
              <a:latin typeface="Times New Roman" panose="02020603050405020304" pitchFamily="18" charset="0"/>
              <a:cs typeface="Times New Roman" panose="02020603050405020304" pitchFamily="18" charset="0"/>
            </a:endParaRPr>
          </a:p>
          <a:p>
            <a:pPr lvl="1"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CVN system helps detect fraud by comparing the CVN number with the cardholder's information</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4563737" y="4848044"/>
            <a:ext cx="2072998" cy="1320522"/>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1553" y="4848824"/>
            <a:ext cx="2079146" cy="1319742"/>
          </a:xfrm>
          <a:prstGeom prst="rect">
            <a:avLst/>
          </a:prstGeom>
        </p:spPr>
      </p:pic>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 name="Obrázek 10"/>
          <p:cNvPicPr>
            <a:picLocks noChangeAspect="1"/>
          </p:cNvPicPr>
          <p:nvPr/>
        </p:nvPicPr>
        <p:blipFill>
          <a:blip r:embed="rId5"/>
          <a:stretch>
            <a:fillRect/>
          </a:stretch>
        </p:blipFill>
        <p:spPr>
          <a:xfrm>
            <a:off x="9028787" y="4804914"/>
            <a:ext cx="2168299" cy="1429820"/>
          </a:xfrm>
          <a:prstGeom prst="rect">
            <a:avLst/>
          </a:prstGeom>
        </p:spPr>
      </p:pic>
      <p:sp>
        <p:nvSpPr>
          <p:cNvPr id="12" name="TextovéPole 11"/>
          <p:cNvSpPr txBox="1"/>
          <p:nvPr/>
        </p:nvSpPr>
        <p:spPr>
          <a:xfrm>
            <a:off x="569343" y="6271404"/>
            <a:ext cx="10584612" cy="369332"/>
          </a:xfrm>
          <a:prstGeom prst="rect">
            <a:avLst/>
          </a:prstGeom>
          <a:noFill/>
        </p:spPr>
        <p:txBody>
          <a:bodyPr wrap="square" rtlCol="0">
            <a:spAutoFit/>
          </a:bodyPr>
          <a:lstStyle/>
          <a:p>
            <a:r>
              <a:rPr lang="cs-CZ" dirty="0"/>
              <a:t>*https://services.amazon.in/resources/seller-blog/different-types-of-e-commerce-payment-systems.html</a:t>
            </a:r>
            <a:endParaRPr lang="cs-CZ" dirty="0" smtClean="0"/>
          </a:p>
        </p:txBody>
      </p:sp>
    </p:spTree>
    <p:extLst>
      <p:ext uri="{BB962C8B-B14F-4D97-AF65-F5344CB8AC3E}">
        <p14:creationId xmlns:p14="http://schemas.microsoft.com/office/powerpoint/2010/main" val="418041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09502"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Types of e-commerce payments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016388"/>
            <a:ext cx="100484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Debit </a:t>
            </a:r>
            <a:r>
              <a:rPr lang="en-US" dirty="0" smtClean="0">
                <a:latin typeface="Times New Roman" panose="02020603050405020304" pitchFamily="18" charset="0"/>
                <a:cs typeface="Times New Roman" panose="02020603050405020304" pitchFamily="18" charset="0"/>
              </a:rPr>
              <a:t>Card</a:t>
            </a:r>
            <a:r>
              <a:rPr lang="cs-CZ" dirty="0" smtClean="0">
                <a:latin typeface="Times New Roman" panose="02020603050405020304" pitchFamily="18" charset="0"/>
                <a:cs typeface="Times New Roman" panose="02020603050405020304" pitchFamily="18" charset="0"/>
              </a:rPr>
              <a:t>*</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Debit </a:t>
            </a:r>
            <a:r>
              <a:rPr lang="en-US" dirty="0">
                <a:latin typeface="Times New Roman" panose="02020603050405020304" pitchFamily="18" charset="0"/>
                <a:cs typeface="Times New Roman" panose="02020603050405020304" pitchFamily="18" charset="0"/>
              </a:rPr>
              <a:t>cards are the second largest e-commerce payment medium in </a:t>
            </a:r>
            <a:r>
              <a:rPr lang="en-US" dirty="0" smtClean="0">
                <a:latin typeface="Times New Roman" panose="02020603050405020304" pitchFamily="18" charset="0"/>
                <a:cs typeface="Times New Roman" panose="02020603050405020304" pitchFamily="18" charset="0"/>
              </a:rPr>
              <a:t>India.</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Customers </a:t>
            </a:r>
            <a:r>
              <a:rPr lang="en-US" dirty="0">
                <a:latin typeface="Times New Roman" panose="02020603050405020304" pitchFamily="18" charset="0"/>
                <a:cs typeface="Times New Roman" panose="02020603050405020304" pitchFamily="18" charset="0"/>
              </a:rPr>
              <a:t>who want to spend online within their financial limits prefer to pay with their Debit </a:t>
            </a:r>
            <a:r>
              <a:rPr lang="en-US" dirty="0" smtClean="0">
                <a:latin typeface="Times New Roman" panose="02020603050405020304" pitchFamily="18" charset="0"/>
                <a:cs typeface="Times New Roman" panose="02020603050405020304" pitchFamily="18" charset="0"/>
              </a:rPr>
              <a:t>cards.</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the debit card, the customer can only pay for purchased goods with the money that is already there in his/her bank account as opposed to the credit card where the amounts that the buyer spends are billed to him/her and payments are made at the end of the billing period</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369332"/>
          </a:xfrm>
          <a:prstGeom prst="rect">
            <a:avLst/>
          </a:prstGeom>
          <a:noFill/>
        </p:spPr>
        <p:txBody>
          <a:bodyPr wrap="square" rtlCol="0">
            <a:spAutoFit/>
          </a:bodyPr>
          <a:lstStyle/>
          <a:p>
            <a:r>
              <a:rPr lang="cs-CZ" dirty="0"/>
              <a:t>*https://services.amazon.in/resources/seller-blog/different-types-of-e-commerce-payment-systems.html</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9" y="4475541"/>
            <a:ext cx="3095625" cy="2324100"/>
          </a:xfrm>
          <a:prstGeom prst="rect">
            <a:avLst/>
          </a:prstGeom>
        </p:spPr>
      </p:pic>
      <p:pic>
        <p:nvPicPr>
          <p:cNvPr id="12" name="Obrázek 11"/>
          <p:cNvPicPr>
            <a:picLocks noChangeAspect="1"/>
          </p:cNvPicPr>
          <p:nvPr/>
        </p:nvPicPr>
        <p:blipFill>
          <a:blip r:embed="rId4"/>
          <a:stretch>
            <a:fillRect/>
          </a:stretch>
        </p:blipFill>
        <p:spPr>
          <a:xfrm>
            <a:off x="4131272" y="4472541"/>
            <a:ext cx="2795730" cy="1774595"/>
          </a:xfrm>
          <a:prstGeom prst="rect">
            <a:avLst/>
          </a:prstGeom>
        </p:spPr>
      </p:pic>
      <p:pic>
        <p:nvPicPr>
          <p:cNvPr id="13" name="Obrázek 12"/>
          <p:cNvPicPr>
            <a:picLocks noChangeAspect="1"/>
          </p:cNvPicPr>
          <p:nvPr/>
        </p:nvPicPr>
        <p:blipFill>
          <a:blip r:embed="rId5"/>
          <a:stretch>
            <a:fillRect/>
          </a:stretch>
        </p:blipFill>
        <p:spPr>
          <a:xfrm>
            <a:off x="7294069" y="4472540"/>
            <a:ext cx="2785816" cy="1774595"/>
          </a:xfrm>
          <a:prstGeom prst="rect">
            <a:avLst/>
          </a:prstGeom>
        </p:spPr>
      </p:pic>
    </p:spTree>
    <p:extLst>
      <p:ext uri="{BB962C8B-B14F-4D97-AF65-F5344CB8AC3E}">
        <p14:creationId xmlns:p14="http://schemas.microsoft.com/office/powerpoint/2010/main" val="338417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09502"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Types of e-commerce payments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981884"/>
            <a:ext cx="502784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cs-CZ"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mart Card</a:t>
            </a:r>
            <a:r>
              <a:rPr lang="cs-CZ" dirty="0" smtClean="0">
                <a:latin typeface="Times New Roman" panose="02020603050405020304" pitchFamily="18" charset="0"/>
                <a:cs typeface="Times New Roman" panose="02020603050405020304" pitchFamily="18" charset="0"/>
              </a:rPr>
              <a:t>*</a:t>
            </a: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plastic card embedded with a microprocessor that has the customer’s personal information stored in it and can be loaded with funds to make online transactions and instant payment of </a:t>
            </a:r>
            <a:r>
              <a:rPr lang="en-US" dirty="0" smtClean="0">
                <a:latin typeface="Times New Roman" panose="02020603050405020304" pitchFamily="18" charset="0"/>
                <a:cs typeface="Times New Roman" panose="02020603050405020304" pitchFamily="18" charset="0"/>
              </a:rPr>
              <a:t>bills.</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money that is loaded in the smart card reduces as per the usage by the customer and has to be reloaded from his/her bank account</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369332"/>
          </a:xfrm>
          <a:prstGeom prst="rect">
            <a:avLst/>
          </a:prstGeom>
          <a:noFill/>
        </p:spPr>
        <p:txBody>
          <a:bodyPr wrap="square" rtlCol="0">
            <a:spAutoFit/>
          </a:bodyPr>
          <a:lstStyle/>
          <a:p>
            <a:r>
              <a:rPr lang="cs-CZ" dirty="0"/>
              <a:t>*https://services.amazon.in/resources/seller-blog/different-types-of-e-commerce-payment-systems.html</a:t>
            </a:r>
            <a:endParaRPr lang="cs-CZ" dirty="0" smtClean="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551" y="990570"/>
            <a:ext cx="3962400" cy="2639568"/>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335" y="2510287"/>
            <a:ext cx="4717212" cy="4717212"/>
          </a:xfrm>
          <a:prstGeom prst="rect">
            <a:avLst/>
          </a:prstGeom>
        </p:spPr>
      </p:pic>
    </p:spTree>
    <p:extLst>
      <p:ext uri="{BB962C8B-B14F-4D97-AF65-F5344CB8AC3E}">
        <p14:creationId xmlns:p14="http://schemas.microsoft.com/office/powerpoint/2010/main" val="270160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09502"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Types of e-commerce payments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102651"/>
            <a:ext cx="48553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E-Wallet</a:t>
            </a:r>
            <a:r>
              <a:rPr lang="cs-CZ" dirty="0" smtClean="0">
                <a:latin typeface="Times New Roman" panose="02020603050405020304" pitchFamily="18" charset="0"/>
                <a:cs typeface="Times New Roman" panose="02020603050405020304" pitchFamily="18" charset="0"/>
              </a:rPr>
              <a:t>*</a:t>
            </a: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E-Wallet </a:t>
            </a:r>
            <a:r>
              <a:rPr lang="en-US" dirty="0">
                <a:latin typeface="Times New Roman" panose="02020603050405020304" pitchFamily="18" charset="0"/>
                <a:cs typeface="Times New Roman" panose="02020603050405020304" pitchFamily="18" charset="0"/>
              </a:rPr>
              <a:t>is a prepaid account that allows the customer to store multiple credit cards, debit card and bank account numbers in a secure environment. </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eliminates the need to key in account information every time while making </a:t>
            </a:r>
            <a:r>
              <a:rPr lang="en-US" dirty="0" smtClean="0">
                <a:latin typeface="Times New Roman" panose="02020603050405020304" pitchFamily="18" charset="0"/>
                <a:cs typeface="Times New Roman" panose="02020603050405020304" pitchFamily="18" charset="0"/>
              </a:rPr>
              <a:t>payments.</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Once </a:t>
            </a:r>
            <a:r>
              <a:rPr lang="en-US" dirty="0">
                <a:latin typeface="Times New Roman" panose="02020603050405020304" pitchFamily="18" charset="0"/>
                <a:cs typeface="Times New Roman" panose="02020603050405020304" pitchFamily="18" charset="0"/>
              </a:rPr>
              <a:t>the customer has registered and created E-Wallet profile, he/she can make payments faster.</a:t>
            </a: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646331"/>
          </a:xfrm>
          <a:prstGeom prst="rect">
            <a:avLst/>
          </a:prstGeom>
          <a:noFill/>
        </p:spPr>
        <p:txBody>
          <a:bodyPr wrap="square" rtlCol="0">
            <a:spAutoFit/>
          </a:bodyPr>
          <a:lstStyle/>
          <a:p>
            <a:r>
              <a:rPr lang="cs-CZ" dirty="0"/>
              <a:t>*https://</a:t>
            </a:r>
            <a:r>
              <a:rPr lang="cs-CZ" dirty="0" smtClean="0"/>
              <a:t>services.amazon.in/resources/seller-blog/different-types-of-e-commerce-payment-systems.html</a:t>
            </a:r>
          </a:p>
          <a:p>
            <a:r>
              <a:rPr lang="cs-CZ" dirty="0"/>
              <a:t>** https://eniac-tech.com/en/Ewallet.php</a:t>
            </a:r>
            <a:endParaRPr lang="cs-CZ" dirty="0" smtClean="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626" y="1235523"/>
            <a:ext cx="4809766" cy="4809766"/>
          </a:xfrm>
          <a:prstGeom prst="rect">
            <a:avLst/>
          </a:prstGeom>
        </p:spPr>
      </p:pic>
    </p:spTree>
    <p:extLst>
      <p:ext uri="{BB962C8B-B14F-4D97-AF65-F5344CB8AC3E}">
        <p14:creationId xmlns:p14="http://schemas.microsoft.com/office/powerpoint/2010/main" val="340859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09502"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Types of e-commerce payments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111277"/>
            <a:ext cx="100484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GB" dirty="0" err="1" smtClean="0">
                <a:latin typeface="Times New Roman" panose="02020603050405020304" pitchFamily="18" charset="0"/>
                <a:cs typeface="Times New Roman" panose="02020603050405020304" pitchFamily="18" charset="0"/>
              </a:rPr>
              <a:t>Netbanking</a:t>
            </a:r>
            <a:endParaRPr lang="en-GB" dirty="0" smtClean="0">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another popular way of making e-commerce </a:t>
            </a:r>
            <a:r>
              <a:rPr lang="en-US" dirty="0" smtClean="0">
                <a:latin typeface="Times New Roman" panose="02020603050405020304" pitchFamily="18" charset="0"/>
                <a:cs typeface="Times New Roman" panose="02020603050405020304" pitchFamily="18" charset="0"/>
              </a:rPr>
              <a:t>payments.</a:t>
            </a:r>
            <a:endParaRPr lang="cs-CZ" dirty="0" smtClean="0">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simple way of paying for online purchases directly from the customer’s </a:t>
            </a:r>
            <a:r>
              <a:rPr lang="en-US" dirty="0" smtClean="0">
                <a:latin typeface="Times New Roman" panose="02020603050405020304" pitchFamily="18" charset="0"/>
                <a:cs typeface="Times New Roman" panose="02020603050405020304" pitchFamily="18" charset="0"/>
              </a:rPr>
              <a:t>bank.</a:t>
            </a:r>
            <a:endParaRPr lang="cs-CZ" dirty="0" smtClean="0">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uses a similar method to the debit card of paying money that is already there in the customer’s </a:t>
            </a:r>
            <a:r>
              <a:rPr lang="en-US" dirty="0" smtClean="0">
                <a:latin typeface="Times New Roman" panose="02020603050405020304" pitchFamily="18" charset="0"/>
                <a:cs typeface="Times New Roman" panose="02020603050405020304" pitchFamily="18" charset="0"/>
              </a:rPr>
              <a:t>bank.</a:t>
            </a:r>
            <a:endParaRPr lang="cs-CZ" dirty="0" smtClean="0">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Net </a:t>
            </a:r>
            <a:r>
              <a:rPr lang="en-US" dirty="0">
                <a:latin typeface="Times New Roman" panose="02020603050405020304" pitchFamily="18" charset="0"/>
                <a:cs typeface="Times New Roman" panose="02020603050405020304" pitchFamily="18" charset="0"/>
              </a:rPr>
              <a:t>banking does not require the user to have a card for payment purposes but the user needs to register with his/her bank for the net banking facility. </a:t>
            </a:r>
            <a:endParaRPr lang="cs-CZ" dirty="0" smtClean="0">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completing the purchase the customer just needs to put in their net banking id and pin</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369332"/>
          </a:xfrm>
          <a:prstGeom prst="rect">
            <a:avLst/>
          </a:prstGeom>
          <a:noFill/>
        </p:spPr>
        <p:txBody>
          <a:bodyPr wrap="square" rtlCol="0">
            <a:spAutoFit/>
          </a:bodyPr>
          <a:lstStyle/>
          <a:p>
            <a:r>
              <a:rPr lang="cs-CZ" dirty="0"/>
              <a:t>*https://services.amazon.in/resources/seller-blog/different-types-of-e-commerce-payment-systems.html</a:t>
            </a:r>
            <a:endParaRPr lang="cs-CZ" dirty="0" smtClean="0"/>
          </a:p>
        </p:txBody>
      </p:sp>
    </p:spTree>
    <p:extLst>
      <p:ext uri="{BB962C8B-B14F-4D97-AF65-F5344CB8AC3E}">
        <p14:creationId xmlns:p14="http://schemas.microsoft.com/office/powerpoint/2010/main" val="247680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09502"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Types of e-commerce payments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111277"/>
            <a:ext cx="6609501"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Mobile </a:t>
            </a:r>
            <a:r>
              <a:rPr lang="en-US" dirty="0" smtClean="0">
                <a:latin typeface="Times New Roman" panose="02020603050405020304" pitchFamily="18" charset="0"/>
                <a:cs typeface="Times New Roman" panose="02020603050405020304" pitchFamily="18" charset="0"/>
              </a:rPr>
              <a:t>Payment</a:t>
            </a:r>
            <a:r>
              <a:rPr lang="cs-CZ" dirty="0" smtClean="0">
                <a:latin typeface="Times New Roman" panose="02020603050405020304" pitchFamily="18" charset="0"/>
                <a:cs typeface="Times New Roman" panose="02020603050405020304" pitchFamily="18" charset="0"/>
              </a:rPr>
              <a:t>*</a:t>
            </a: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the latest ways of making online payments are through mobile </a:t>
            </a:r>
            <a:r>
              <a:rPr lang="en-US" dirty="0" smtClean="0">
                <a:latin typeface="Times New Roman" panose="02020603050405020304" pitchFamily="18" charset="0"/>
                <a:cs typeface="Times New Roman" panose="02020603050405020304" pitchFamily="18" charset="0"/>
              </a:rPr>
              <a:t>phones.</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Instead </a:t>
            </a:r>
            <a:r>
              <a:rPr lang="en-US" dirty="0">
                <a:latin typeface="Times New Roman" panose="02020603050405020304" pitchFamily="18" charset="0"/>
                <a:cs typeface="Times New Roman" panose="02020603050405020304" pitchFamily="18" charset="0"/>
              </a:rPr>
              <a:t>of using a credit card or cash, all the customer has to do is send a payment request to his/her service provider via text message; the customer’s mobile account or credit card is charged for the </a:t>
            </a:r>
            <a:r>
              <a:rPr lang="en-US" dirty="0" smtClean="0">
                <a:latin typeface="Times New Roman" panose="02020603050405020304" pitchFamily="18" charset="0"/>
                <a:cs typeface="Times New Roman" panose="02020603050405020304" pitchFamily="18" charset="0"/>
              </a:rPr>
              <a:t>purchase.</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set up the mobile payment system, the customer just has to download a software from his/her service provider’s website and then link the credit card or mobile billing information to the software.</a:t>
            </a:r>
            <a:endParaRPr lang="en-GB" dirty="0" smtClean="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369332"/>
          </a:xfrm>
          <a:prstGeom prst="rect">
            <a:avLst/>
          </a:prstGeom>
          <a:noFill/>
        </p:spPr>
        <p:txBody>
          <a:bodyPr wrap="square" rtlCol="0">
            <a:spAutoFit/>
          </a:bodyPr>
          <a:lstStyle/>
          <a:p>
            <a:r>
              <a:rPr lang="cs-CZ" dirty="0"/>
              <a:t>*https://services.amazon.in/resources/seller-blog/different-types-of-e-commerce-payment-systems.html</a:t>
            </a:r>
            <a:endParaRPr lang="cs-CZ" dirty="0" smtClean="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858" y="1111277"/>
            <a:ext cx="3144799" cy="2212405"/>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858" y="3347049"/>
            <a:ext cx="3899140" cy="2924355"/>
          </a:xfrm>
          <a:prstGeom prst="rect">
            <a:avLst/>
          </a:prstGeom>
        </p:spPr>
      </p:pic>
    </p:spTree>
    <p:extLst>
      <p:ext uri="{BB962C8B-B14F-4D97-AF65-F5344CB8AC3E}">
        <p14:creationId xmlns:p14="http://schemas.microsoft.com/office/powerpoint/2010/main" val="108997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533379" cy="1200329"/>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Address </a:t>
            </a:r>
            <a:r>
              <a:rPr lang="en-US" sz="3600" b="1" kern="0" dirty="0">
                <a:solidFill>
                  <a:srgbClr val="307871"/>
                </a:solidFill>
                <a:latin typeface="Times New Roman"/>
                <a:ea typeface="+mj-ea"/>
                <a:cs typeface="+mj-cs"/>
              </a:rPr>
              <a:t>verification system for all transaction</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912879"/>
            <a:ext cx="100484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extremely important for store owners to predict and analyze that the person making the purchase is truly a </a:t>
            </a:r>
            <a:r>
              <a:rPr lang="en-US" dirty="0" smtClean="0">
                <a:latin typeface="Times New Roman" panose="02020603050405020304" pitchFamily="18" charset="0"/>
                <a:cs typeface="Times New Roman" panose="02020603050405020304" pitchFamily="18" charset="0"/>
              </a:rPr>
              <a:t>cardholder.</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Various </a:t>
            </a:r>
            <a:r>
              <a:rPr lang="en-US" dirty="0">
                <a:latin typeface="Times New Roman" panose="02020603050405020304" pitchFamily="18" charset="0"/>
                <a:cs typeface="Times New Roman" panose="02020603050405020304" pitchFamily="18" charset="0"/>
              </a:rPr>
              <a:t>techniques can be utilized to prevent this fraud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Implementing </a:t>
            </a:r>
            <a:r>
              <a:rPr lang="en-US" dirty="0">
                <a:latin typeface="Times New Roman" panose="02020603050405020304" pitchFamily="18" charset="0"/>
                <a:cs typeface="Times New Roman" panose="02020603050405020304" pitchFamily="18" charset="0"/>
              </a:rPr>
              <a:t>the address verification system in the </a:t>
            </a:r>
            <a:r>
              <a:rPr lang="en-US" dirty="0" smtClean="0">
                <a:latin typeface="Times New Roman" panose="02020603050405020304" pitchFamily="18" charset="0"/>
                <a:cs typeface="Times New Roman" panose="02020603050405020304" pitchFamily="18" charset="0"/>
              </a:rPr>
              <a:t>e</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Commerce </a:t>
            </a:r>
            <a:r>
              <a:rPr lang="en-US" dirty="0">
                <a:latin typeface="Times New Roman" panose="02020603050405020304" pitchFamily="18" charset="0"/>
                <a:cs typeface="Times New Roman" panose="02020603050405020304" pitchFamily="18" charset="0"/>
              </a:rPr>
              <a:t>store is the best way to analyze and verify the fraud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rPr>
              <a:t>The system will check if the billing address is correct by verifying it with cardholder’s data from the issuing </a:t>
            </a:r>
            <a:r>
              <a:rPr lang="en-US" dirty="0" smtClean="0">
                <a:latin typeface="Times New Roman" panose="02020603050405020304" pitchFamily="18" charset="0"/>
                <a:cs typeface="Times New Roman" panose="02020603050405020304" pitchFamily="18" charset="0"/>
              </a:rPr>
              <a:t>bank.</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 result person with a stolen card or card number doesn’t have the access to the wrong billing address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a:latin typeface="Times New Roman" panose="02020603050405020304" pitchFamily="18" charset="0"/>
                <a:cs typeface="Times New Roman" panose="02020603050405020304" pitchFamily="18" charset="0"/>
              </a:rPr>
              <a:t>Incorrect billing address may not necessarily mean that the transaction is fraudulent hence it is advisable to take additional security measures to identify the customer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369332"/>
          </a:xfrm>
          <a:prstGeom prst="rect">
            <a:avLst/>
          </a:prstGeom>
          <a:noFill/>
        </p:spPr>
        <p:txBody>
          <a:bodyPr wrap="square" rtlCol="0">
            <a:spAutoFit/>
          </a:bodyPr>
          <a:lstStyle/>
          <a:p>
            <a:r>
              <a:rPr lang="cs-CZ" dirty="0"/>
              <a:t>*https://magnetoitsolutions.com/blog/ecommerce-payment-security</a:t>
            </a:r>
            <a:endParaRPr lang="cs-CZ" dirty="0" smtClean="0"/>
          </a:p>
        </p:txBody>
      </p:sp>
    </p:spTree>
    <p:extLst>
      <p:ext uri="{BB962C8B-B14F-4D97-AF65-F5344CB8AC3E}">
        <p14:creationId xmlns:p14="http://schemas.microsoft.com/office/powerpoint/2010/main" val="289120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781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370052"/>
            <a:ext cx="976762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b="1" dirty="0" smtClean="0">
                <a:latin typeface="Times New Roman" panose="02020603050405020304" pitchFamily="18" charset="0"/>
                <a:cs typeface="Times New Roman" panose="02020603050405020304" pitchFamily="18" charset="0"/>
              </a:rPr>
              <a:t>Electronic payment systems</a:t>
            </a: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596404"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Secure </a:t>
            </a:r>
            <a:r>
              <a:rPr lang="en-GB" sz="3600" b="1" kern="0" dirty="0">
                <a:solidFill>
                  <a:srgbClr val="307871"/>
                </a:solidFill>
                <a:latin typeface="Times New Roman"/>
                <a:ea typeface="+mj-ea"/>
                <a:cs typeface="+mj-cs"/>
              </a:rPr>
              <a:t>Socket Layer (SSL)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111277"/>
            <a:ext cx="100484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Secure socket layer is the most consistent security model used and developed for </a:t>
            </a:r>
            <a:r>
              <a:rPr lang="en-US" dirty="0" err="1">
                <a:latin typeface="Times New Roman" panose="02020603050405020304" pitchFamily="18" charset="0"/>
                <a:cs typeface="Times New Roman" panose="02020603050405020304" pitchFamily="18" charset="0"/>
              </a:rPr>
              <a:t>eCommerce</a:t>
            </a:r>
            <a:r>
              <a:rPr lang="en-US" dirty="0">
                <a:latin typeface="Times New Roman" panose="02020603050405020304" pitchFamily="18" charset="0"/>
                <a:cs typeface="Times New Roman" panose="02020603050405020304" pitchFamily="18" charset="0"/>
              </a:rPr>
              <a:t> business, secured through its payment channel</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Through </a:t>
            </a:r>
            <a:r>
              <a:rPr lang="en-US" dirty="0">
                <a:latin typeface="Times New Roman" panose="02020603050405020304" pitchFamily="18" charset="0"/>
                <a:cs typeface="Times New Roman" panose="02020603050405020304" pitchFamily="18" charset="0"/>
              </a:rPr>
              <a:t>the SSL, transmission of data is encrypted, client and server information is authenticated and message integrity for TCP/IP </a:t>
            </a:r>
            <a:r>
              <a:rPr lang="en-US" dirty="0" smtClean="0">
                <a:latin typeface="Times New Roman" panose="02020603050405020304" pitchFamily="18" charset="0"/>
                <a:cs typeface="Times New Roman" panose="02020603050405020304" pitchFamily="18" charset="0"/>
              </a:rPr>
              <a:t>connections.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protocol is design to prevent tampering of information and forgery while transmitting data over the internet between interacting applications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369332"/>
          </a:xfrm>
          <a:prstGeom prst="rect">
            <a:avLst/>
          </a:prstGeom>
          <a:noFill/>
        </p:spPr>
        <p:txBody>
          <a:bodyPr wrap="square" rtlCol="0">
            <a:spAutoFit/>
          </a:bodyPr>
          <a:lstStyle/>
          <a:p>
            <a:r>
              <a:rPr lang="cs-CZ" dirty="0"/>
              <a:t>*https://magnetoitsolutions.com/blog/ecommerce-payment-security</a:t>
            </a:r>
            <a:endParaRPr lang="cs-CZ" dirty="0" smtClean="0"/>
          </a:p>
        </p:txBody>
      </p:sp>
    </p:spTree>
    <p:extLst>
      <p:ext uri="{BB962C8B-B14F-4D97-AF65-F5344CB8AC3E}">
        <p14:creationId xmlns:p14="http://schemas.microsoft.com/office/powerpoint/2010/main" val="544667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738563"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Secure </a:t>
            </a:r>
            <a:r>
              <a:rPr lang="en-GB" sz="3600" b="1" kern="0" dirty="0">
                <a:solidFill>
                  <a:srgbClr val="307871"/>
                </a:solidFill>
                <a:latin typeface="Times New Roman"/>
                <a:ea typeface="+mj-ea"/>
                <a:cs typeface="+mj-cs"/>
              </a:rPr>
              <a:t>Hypertext Transfer Protocol (S-HTTP)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111277"/>
            <a:ext cx="644257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S-HTTP is an advanced version of normal HTTP internet protocol with enhanced security which ensures secure authentication, public key encryption and digital signatures.</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Secure </a:t>
            </a:r>
            <a:r>
              <a:rPr lang="en-US" dirty="0">
                <a:latin typeface="Times New Roman" panose="02020603050405020304" pitchFamily="18" charset="0"/>
                <a:cs typeface="Times New Roman" panose="02020603050405020304" pitchFamily="18" charset="0"/>
              </a:rPr>
              <a:t>HTTP enabled website makes the transaction more secure by negotiating encryptions schemes used between a server and the </a:t>
            </a:r>
            <a:r>
              <a:rPr lang="en-US" dirty="0" smtClean="0">
                <a:latin typeface="Times New Roman" panose="02020603050405020304" pitchFamily="18" charset="0"/>
                <a:cs typeface="Times New Roman" panose="02020603050405020304" pitchFamily="18" charset="0"/>
              </a:rPr>
              <a:t>clients.</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can seamlessly integrate with the HTTP and ensure an optimal end-user security with different </a:t>
            </a:r>
            <a:r>
              <a:rPr lang="en-US" dirty="0" err="1">
                <a:latin typeface="Times New Roman" panose="02020603050405020304" pitchFamily="18" charset="0"/>
                <a:cs typeface="Times New Roman" panose="02020603050405020304" pitchFamily="18" charset="0"/>
              </a:rPr>
              <a:t>defence</a:t>
            </a:r>
            <a:r>
              <a:rPr lang="en-US" dirty="0">
                <a:latin typeface="Times New Roman" panose="02020603050405020304" pitchFamily="18" charset="0"/>
                <a:cs typeface="Times New Roman" panose="02020603050405020304" pitchFamily="18" charset="0"/>
              </a:rPr>
              <a:t> mechanisms.</a:t>
            </a:r>
            <a:endParaRPr lang="cs-CZ" dirty="0" smtClean="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646331"/>
          </a:xfrm>
          <a:prstGeom prst="rect">
            <a:avLst/>
          </a:prstGeom>
          <a:noFill/>
        </p:spPr>
        <p:txBody>
          <a:bodyPr wrap="square" rtlCol="0">
            <a:spAutoFit/>
          </a:bodyPr>
          <a:lstStyle/>
          <a:p>
            <a:r>
              <a:rPr lang="cs-CZ" dirty="0"/>
              <a:t>*https://</a:t>
            </a:r>
            <a:r>
              <a:rPr lang="cs-CZ" dirty="0" smtClean="0"/>
              <a:t>magnetoitsolutions.com/blog/ecommerce-payment-security</a:t>
            </a:r>
          </a:p>
          <a:p>
            <a:r>
              <a:rPr lang="cs-CZ" dirty="0"/>
              <a:t>** https://networkencyclopedia.com/secure-hypertext-transfer-protocol-s-http/</a:t>
            </a:r>
            <a:endParaRPr lang="cs-CZ" dirty="0" smtClean="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098" y="1639497"/>
            <a:ext cx="5408762" cy="4558377"/>
          </a:xfrm>
          <a:prstGeom prst="rect">
            <a:avLst/>
          </a:prstGeom>
        </p:spPr>
      </p:pic>
    </p:spTree>
    <p:extLst>
      <p:ext uri="{BB962C8B-B14F-4D97-AF65-F5344CB8AC3E}">
        <p14:creationId xmlns:p14="http://schemas.microsoft.com/office/powerpoint/2010/main" val="69436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827784"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Secure </a:t>
            </a:r>
            <a:r>
              <a:rPr lang="en-GB" sz="3600" b="1" kern="0" dirty="0">
                <a:solidFill>
                  <a:srgbClr val="307871"/>
                </a:solidFill>
                <a:latin typeface="Times New Roman"/>
                <a:ea typeface="+mj-ea"/>
                <a:cs typeface="+mj-cs"/>
              </a:rPr>
              <a:t>Electronic Transaction (SET)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973259"/>
            <a:ext cx="623554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SET is a joint collaboration by MasterCard and VISA which ensures that safety of all parties involved in electronic payments of an </a:t>
            </a:r>
            <a:r>
              <a:rPr lang="en-US" dirty="0" smtClean="0">
                <a:latin typeface="Times New Roman" panose="02020603050405020304" pitchFamily="18" charset="0"/>
                <a:cs typeface="Times New Roman" panose="02020603050405020304" pitchFamily="18" charset="0"/>
              </a:rPr>
              <a:t>e</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Commerce transaction.</a:t>
            </a:r>
            <a:endParaRPr lang="cs-CZ" dirty="0" smtClean="0">
              <a:latin typeface="Times New Roman" panose="02020603050405020304" pitchFamily="18" charset="0"/>
              <a:cs typeface="Times New Roman" panose="02020603050405020304" pitchFamily="18" charset="0"/>
            </a:endParaRPr>
          </a:p>
          <a:p>
            <a:pPr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designed to handle complex and critical functions like:</a:t>
            </a: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Authenticating </a:t>
            </a:r>
            <a:r>
              <a:rPr lang="en-US" dirty="0">
                <a:latin typeface="Times New Roman" panose="02020603050405020304" pitchFamily="18" charset="0"/>
                <a:cs typeface="Times New Roman" panose="02020603050405020304" pitchFamily="18" charset="0"/>
              </a:rPr>
              <a:t>the cardholders and </a:t>
            </a:r>
            <a:r>
              <a:rPr lang="en-US" dirty="0" smtClean="0">
                <a:latin typeface="Times New Roman" panose="02020603050405020304" pitchFamily="18" charset="0"/>
                <a:cs typeface="Times New Roman" panose="02020603050405020304" pitchFamily="18" charset="0"/>
              </a:rPr>
              <a:t>merchants</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Confidentiality </a:t>
            </a:r>
            <a:r>
              <a:rPr lang="en-US" dirty="0">
                <a:latin typeface="Times New Roman" panose="02020603050405020304" pitchFamily="18" charset="0"/>
                <a:cs typeface="Times New Roman" panose="02020603050405020304" pitchFamily="18" charset="0"/>
              </a:rPr>
              <a:t>of information and payment </a:t>
            </a:r>
            <a:r>
              <a:rPr lang="en-US" dirty="0" smtClean="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Define </a:t>
            </a:r>
            <a:r>
              <a:rPr lang="en-US" dirty="0">
                <a:latin typeface="Times New Roman" panose="02020603050405020304" pitchFamily="18" charset="0"/>
                <a:cs typeface="Times New Roman" panose="02020603050405020304" pitchFamily="18" charset="0"/>
              </a:rPr>
              <a:t>protocols &amp; electronic security service, </a:t>
            </a:r>
            <a:r>
              <a:rPr lang="en-US" dirty="0" smtClean="0">
                <a:latin typeface="Times New Roman" panose="02020603050405020304" pitchFamily="18" charset="0"/>
                <a:cs typeface="Times New Roman" panose="02020603050405020304" pitchFamily="18" charset="0"/>
              </a:rPr>
              <a:t>providers.</a:t>
            </a:r>
            <a:endParaRPr lang="en-US" dirty="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TextovéPole 9"/>
          <p:cNvSpPr txBox="1"/>
          <p:nvPr/>
        </p:nvSpPr>
        <p:spPr>
          <a:xfrm>
            <a:off x="569343" y="6271404"/>
            <a:ext cx="10584612" cy="369332"/>
          </a:xfrm>
          <a:prstGeom prst="rect">
            <a:avLst/>
          </a:prstGeom>
          <a:noFill/>
        </p:spPr>
        <p:txBody>
          <a:bodyPr wrap="square" rtlCol="0">
            <a:spAutoFit/>
          </a:bodyPr>
          <a:lstStyle/>
          <a:p>
            <a:r>
              <a:rPr lang="cs-CZ" dirty="0"/>
              <a:t>*https://magnetoitsolutions.com/blog/ecommerce-payment-security</a:t>
            </a:r>
            <a:endParaRPr lang="cs-CZ" dirty="0" smtClean="0"/>
          </a:p>
        </p:txBody>
      </p:sp>
      <p:pic>
        <p:nvPicPr>
          <p:cNvPr id="3" name="Obrázek 2"/>
          <p:cNvPicPr>
            <a:picLocks noChangeAspect="1"/>
          </p:cNvPicPr>
          <p:nvPr/>
        </p:nvPicPr>
        <p:blipFill>
          <a:blip r:embed="rId3"/>
          <a:stretch>
            <a:fillRect/>
          </a:stretch>
        </p:blipFill>
        <p:spPr>
          <a:xfrm>
            <a:off x="6580139" y="2315217"/>
            <a:ext cx="5498980" cy="3567997"/>
          </a:xfrm>
          <a:prstGeom prst="rect">
            <a:avLst/>
          </a:prstGeom>
        </p:spPr>
      </p:pic>
    </p:spTree>
    <p:extLst>
      <p:ext uri="{BB962C8B-B14F-4D97-AF65-F5344CB8AC3E}">
        <p14:creationId xmlns:p14="http://schemas.microsoft.com/office/powerpoint/2010/main" val="338848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609228"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Electronic payment system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1111277"/>
            <a:ext cx="100484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3"/>
              </a:rPr>
              <a:t>https://securionpay.com/blog/e-payment-system</a:t>
            </a:r>
            <a:r>
              <a:rPr lang="en-US" dirty="0" smtClean="0">
                <a:latin typeface="Times New Roman" panose="02020603050405020304" pitchFamily="18" charset="0"/>
                <a:cs typeface="Times New Roman" panose="02020603050405020304" pitchFamily="18" charset="0"/>
                <a:hlinkClick r:id="rId3"/>
              </a:rPr>
              <a:t>/</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www.business2community.com/ecommerce/e-payment-system-01641721</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5"/>
              </a:rPr>
              <a:t>https://</a:t>
            </a:r>
            <a:r>
              <a:rPr lang="en-US" dirty="0" smtClean="0">
                <a:latin typeface="Times New Roman" panose="02020603050405020304" pitchFamily="18" charset="0"/>
                <a:cs typeface="Times New Roman" panose="02020603050405020304" pitchFamily="18" charset="0"/>
                <a:hlinkClick r:id="rId5"/>
              </a:rPr>
              <a:t>squareup.com/us/en/townsquare/electronic-payment-systems</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6"/>
              </a:rPr>
              <a:t>https://</a:t>
            </a:r>
            <a:r>
              <a:rPr lang="en-US" dirty="0" smtClean="0">
                <a:latin typeface="Times New Roman" panose="02020603050405020304" pitchFamily="18" charset="0"/>
                <a:cs typeface="Times New Roman" panose="02020603050405020304" pitchFamily="18" charset="0"/>
                <a:hlinkClick r:id="rId6"/>
              </a:rPr>
              <a:t>www.worldpay.com/en-us/insights-hub/article/choosing-the-right-electronic-payment-system-for-your-business</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7"/>
              </a:rPr>
              <a:t>https://</a:t>
            </a:r>
            <a:r>
              <a:rPr lang="en-US" dirty="0" smtClean="0">
                <a:latin typeface="Times New Roman" panose="02020603050405020304" pitchFamily="18" charset="0"/>
                <a:cs typeface="Times New Roman" panose="02020603050405020304" pitchFamily="18" charset="0"/>
                <a:hlinkClick r:id="rId7"/>
              </a:rPr>
              <a:t>www.slideshare.net/inam12/e-payment-methods-28602565</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8"/>
              </a:rPr>
              <a:t>https://</a:t>
            </a:r>
            <a:r>
              <a:rPr lang="en-US" dirty="0" smtClean="0">
                <a:latin typeface="Times New Roman" panose="02020603050405020304" pitchFamily="18" charset="0"/>
                <a:cs typeface="Times New Roman" panose="02020603050405020304" pitchFamily="18" charset="0"/>
                <a:hlinkClick r:id="rId8"/>
              </a:rPr>
              <a:t>www.techwalla.com/articles/types-of-ecommerce-payment-systems</a:t>
            </a:r>
            <a:endParaRPr lang="cs-CZ" dirty="0" smtClean="0">
              <a:latin typeface="Times New Roman" panose="02020603050405020304" pitchFamily="18" charset="0"/>
              <a:cs typeface="Times New Roman" panose="02020603050405020304" pitchFamily="18" charset="0"/>
            </a:endParaRPr>
          </a:p>
        </p:txBody>
      </p:sp>
      <p:sp>
        <p:nvSpPr>
          <p:cNvPr id="9" name="AutoShape 4" descr="Výsledek obrázku pro credi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86378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19030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The end </a:t>
            </a:r>
            <a:endParaRPr kumimoji="0" lang="en-GB" sz="3600" b="1" i="0" u="none" strike="noStrike" kern="0" cap="none" spc="0" normalizeH="0" baseline="0" dirty="0" smtClean="0">
              <a:ln>
                <a:noFill/>
              </a:ln>
              <a:solidFill>
                <a:sysClr val="windowText" lastClr="000000"/>
              </a:solidFill>
              <a:effectLst/>
              <a:uLnTx/>
              <a:uFillTx/>
            </a:endParaRPr>
          </a:p>
        </p:txBody>
      </p:sp>
      <p:sp>
        <p:nvSpPr>
          <p:cNvPr id="7" name="Obdélník 6"/>
          <p:cNvSpPr/>
          <p:nvPr/>
        </p:nvSpPr>
        <p:spPr>
          <a:xfrm>
            <a:off x="1030029" y="2725795"/>
            <a:ext cx="8670708" cy="1754326"/>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Thank you for your attention</a:t>
            </a:r>
            <a:r>
              <a:rPr lang="cs-CZ"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t>
            </a:r>
            <a:endPar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Any questions?</a:t>
            </a:r>
            <a:endParaRPr lang="en-GB" sz="5400" b="1" dirty="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420459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44697" cy="1200329"/>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Electronic payment</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94021"/>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cs-CZ" dirty="0"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-payments </a:t>
            </a:r>
            <a:r>
              <a:rPr lang="en-US" dirty="0">
                <a:latin typeface="Times New Roman" panose="02020603050405020304" pitchFamily="18" charset="0"/>
                <a:cs typeface="Times New Roman" panose="02020603050405020304" pitchFamily="18" charset="0"/>
              </a:rPr>
              <a:t>are considered a fast and secure alternative to traditional payment methods, such as bank transfers, checks, etc</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Accepting </a:t>
            </a:r>
            <a:r>
              <a:rPr lang="en-US" dirty="0">
                <a:latin typeface="Times New Roman" panose="02020603050405020304" pitchFamily="18" charset="0"/>
                <a:cs typeface="Times New Roman" panose="02020603050405020304" pitchFamily="18" charset="0"/>
              </a:rPr>
              <a:t>electronic payments comes with lots of benefits for both merchants (of any size) and consumers.</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An electronic payment is any kind of non-cash payment that doesn't involve a paper </a:t>
            </a:r>
            <a:r>
              <a:rPr lang="en-US" dirty="0" smtClean="0">
                <a:latin typeface="Times New Roman" panose="02020603050405020304" pitchFamily="18" charset="0"/>
                <a:cs typeface="Times New Roman" panose="02020603050405020304" pitchFamily="18" charset="0"/>
              </a:rPr>
              <a:t>check.</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Methods </a:t>
            </a:r>
            <a:r>
              <a:rPr lang="en-US" dirty="0">
                <a:latin typeface="Times New Roman" panose="02020603050405020304" pitchFamily="18" charset="0"/>
                <a:cs typeface="Times New Roman" panose="02020603050405020304" pitchFamily="18" charset="0"/>
              </a:rPr>
              <a:t>of electronic payments include credit cards, debit cards and the ACH (Automated Clearing House) </a:t>
            </a:r>
            <a:r>
              <a:rPr lang="en-US" dirty="0" smtClean="0">
                <a:latin typeface="Times New Roman" panose="02020603050405020304" pitchFamily="18" charset="0"/>
                <a:cs typeface="Times New Roman" panose="02020603050405020304" pitchFamily="18" charset="0"/>
              </a:rPr>
              <a:t>network.</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ACH system comprises direct deposit, direct debit and electronic checks (e-checks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0584612" cy="646331"/>
          </a:xfrm>
          <a:prstGeom prst="rect">
            <a:avLst/>
          </a:prstGeom>
          <a:noFill/>
        </p:spPr>
        <p:txBody>
          <a:bodyPr wrap="square" rtlCol="0">
            <a:spAutoFit/>
          </a:bodyPr>
          <a:lstStyle/>
          <a:p>
            <a:r>
              <a:rPr lang="cs-CZ" dirty="0"/>
              <a:t>*https://securionpay.com/blog/how-to-define-e-payments/</a:t>
            </a:r>
            <a:endParaRPr lang="cs-CZ" dirty="0" smtClean="0"/>
          </a:p>
          <a:p>
            <a:r>
              <a:rPr lang="cs-CZ" dirty="0"/>
              <a:t>**https://money.howstuffworks.com/personal-finance/online-banking/electronic-payment1.htm</a:t>
            </a:r>
            <a:endParaRPr lang="cs-CZ" dirty="0" smtClean="0"/>
          </a:p>
        </p:txBody>
      </p:sp>
    </p:spTree>
    <p:extLst>
      <p:ext uri="{BB962C8B-B14F-4D97-AF65-F5344CB8AC3E}">
        <p14:creationId xmlns:p14="http://schemas.microsoft.com/office/powerpoint/2010/main" val="279357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493812" cy="1200329"/>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Electronic payment system</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21495"/>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Electronic Payment is a financial exchange that takes place online between buyers and </a:t>
            </a:r>
            <a:r>
              <a:rPr lang="en-US" dirty="0" smtClean="0">
                <a:latin typeface="Times New Roman" panose="02020603050405020304" pitchFamily="18" charset="0"/>
                <a:cs typeface="Times New Roman" panose="02020603050405020304" pitchFamily="18" charset="0"/>
              </a:rPr>
              <a:t>sellers.</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content of this exchange is usually some form of digital financial instrument (such as encrypted credit card numbers, </a:t>
            </a:r>
            <a:r>
              <a:rPr lang="en-GB" dirty="0" smtClean="0">
                <a:latin typeface="Times New Roman" panose="02020603050405020304" pitchFamily="18" charset="0"/>
                <a:cs typeface="Times New Roman" panose="02020603050405020304" pitchFamily="18" charset="0"/>
              </a:rPr>
              <a:t>electronic cheques or </a:t>
            </a:r>
            <a:r>
              <a:rPr lang="en-US" dirty="0" smtClean="0">
                <a:latin typeface="Times New Roman" panose="02020603050405020304" pitchFamily="18" charset="0"/>
                <a:cs typeface="Times New Roman" panose="02020603050405020304" pitchFamily="18" charset="0"/>
              </a:rPr>
              <a:t>digital </a:t>
            </a:r>
            <a:r>
              <a:rPr lang="en-US" dirty="0">
                <a:latin typeface="Times New Roman" panose="02020603050405020304" pitchFamily="18" charset="0"/>
                <a:cs typeface="Times New Roman" panose="02020603050405020304" pitchFamily="18" charset="0"/>
              </a:rPr>
              <a:t>cash) that is backed by a bank or an intermediary, or by a legal </a:t>
            </a:r>
            <a:r>
              <a:rPr lang="en-US" dirty="0" smtClean="0">
                <a:latin typeface="Times New Roman" panose="02020603050405020304" pitchFamily="18" charset="0"/>
                <a:cs typeface="Times New Roman" panose="02020603050405020304" pitchFamily="18" charset="0"/>
              </a:rPr>
              <a:t>tender.</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An e-payment system is a way of making transactions or paying for goods and services through an electronic medium, without the use of checks or cash</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As the world advances more with technology development, we can see the rise of electronic payment systems and payment processing devices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0584612" cy="646331"/>
          </a:xfrm>
          <a:prstGeom prst="rect">
            <a:avLst/>
          </a:prstGeom>
          <a:noFill/>
        </p:spPr>
        <p:txBody>
          <a:bodyPr wrap="square" rtlCol="0">
            <a:spAutoFit/>
          </a:bodyPr>
          <a:lstStyle/>
          <a:p>
            <a:r>
              <a:rPr lang="cs-CZ" dirty="0"/>
              <a:t>*https://</a:t>
            </a:r>
            <a:r>
              <a:rPr lang="cs-CZ" dirty="0" smtClean="0"/>
              <a:t>webservices.ignou.ac.in/virtualcampus/adit/course/cst304/ecom2.htm</a:t>
            </a:r>
          </a:p>
          <a:p>
            <a:r>
              <a:rPr lang="cs-CZ" dirty="0"/>
              <a:t>**https://securionpay.com/blog/e-payment-system/</a:t>
            </a:r>
            <a:endParaRPr lang="cs-CZ" dirty="0" smtClean="0"/>
          </a:p>
        </p:txBody>
      </p:sp>
    </p:spTree>
    <p:extLst>
      <p:ext uri="{BB962C8B-B14F-4D97-AF65-F5344CB8AC3E}">
        <p14:creationId xmlns:p14="http://schemas.microsoft.com/office/powerpoint/2010/main" val="171773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44697" cy="1200329"/>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Electronic payment</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1" y="878371"/>
            <a:ext cx="100484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a:latin typeface="Times New Roman" panose="02020603050405020304" pitchFamily="18" charset="0"/>
                <a:cs typeface="Times New Roman" panose="02020603050405020304" pitchFamily="18" charset="0"/>
              </a:rPr>
              <a:t>Customer </a:t>
            </a:r>
            <a:r>
              <a:rPr lang="en-US" dirty="0" smtClean="0">
                <a:latin typeface="Times New Roman" panose="02020603050405020304" pitchFamily="18" charset="0"/>
                <a:cs typeface="Times New Roman" panose="02020603050405020304" pitchFamily="18" charset="0"/>
              </a:rPr>
              <a:t>action</a:t>
            </a:r>
            <a:r>
              <a:rPr lang="cs-CZ" dirty="0" smtClean="0">
                <a:latin typeface="Times New Roman" panose="02020603050405020304" pitchFamily="18" charset="0"/>
                <a:cs typeface="Times New Roman" panose="02020603050405020304" pitchFamily="18" charset="0"/>
              </a:rPr>
              <a:t>*</a:t>
            </a:r>
          </a:p>
          <a:p>
            <a:pPr lvl="1" indent="-419100" algn="just">
              <a:spcBef>
                <a:spcPts val="0"/>
              </a:spcBef>
              <a:spcAft>
                <a:spcPts val="600"/>
              </a:spcAft>
              <a:buFont typeface="Wingdings" panose="05000000000000000000" pitchFamily="2" charset="2"/>
              <a:buChar char="Ø"/>
            </a:pPr>
            <a:r>
              <a:rPr lang="en-US" sz="2300" dirty="0" smtClean="0">
                <a:latin typeface="Times New Roman" panose="02020603050405020304" pitchFamily="18" charset="0"/>
                <a:cs typeface="Times New Roman" panose="02020603050405020304" pitchFamily="18" charset="0"/>
              </a:rPr>
              <a:t>The </a:t>
            </a:r>
            <a:r>
              <a:rPr lang="en-US" sz="2300" dirty="0">
                <a:latin typeface="Times New Roman" panose="02020603050405020304" pitchFamily="18" charset="0"/>
                <a:cs typeface="Times New Roman" panose="02020603050405020304" pitchFamily="18" charset="0"/>
              </a:rPr>
              <a:t>process begins when a customer visits the merchant’s site and adds to the cart items (products or services) they want to </a:t>
            </a:r>
            <a:r>
              <a:rPr lang="en-US" sz="2300" dirty="0" smtClean="0">
                <a:latin typeface="Times New Roman" panose="02020603050405020304" pitchFamily="18" charset="0"/>
                <a:cs typeface="Times New Roman" panose="02020603050405020304" pitchFamily="18" charset="0"/>
              </a:rPr>
              <a:t>buy.</a:t>
            </a:r>
            <a:endParaRPr lang="cs-CZ" sz="2300"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300" dirty="0" smtClean="0">
                <a:latin typeface="Times New Roman" panose="02020603050405020304" pitchFamily="18" charset="0"/>
                <a:cs typeface="Times New Roman" panose="02020603050405020304" pitchFamily="18" charset="0"/>
              </a:rPr>
              <a:t>They</a:t>
            </a:r>
            <a:r>
              <a:rPr lang="en-US" sz="2300" dirty="0">
                <a:latin typeface="Times New Roman" panose="02020603050405020304" pitchFamily="18" charset="0"/>
                <a:cs typeface="Times New Roman" panose="02020603050405020304" pitchFamily="18" charset="0"/>
              </a:rPr>
              <a:t>, then need to fill out the payment form with certain information (e.g. card number, expiration date, CVV code, address</a:t>
            </a:r>
            <a:r>
              <a:rPr lang="en-US" sz="2300" dirty="0" smtClean="0">
                <a:latin typeface="Times New Roman" panose="02020603050405020304" pitchFamily="18" charset="0"/>
                <a:cs typeface="Times New Roman" panose="02020603050405020304" pitchFamily="18" charset="0"/>
              </a:rPr>
              <a:t>).</a:t>
            </a:r>
            <a:endParaRPr lang="cs-CZ" sz="2300"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300" dirty="0" smtClean="0">
                <a:latin typeface="Times New Roman" panose="02020603050405020304" pitchFamily="18" charset="0"/>
                <a:cs typeface="Times New Roman" panose="02020603050405020304" pitchFamily="18" charset="0"/>
              </a:rPr>
              <a:t>Depending </a:t>
            </a:r>
            <a:r>
              <a:rPr lang="en-US" sz="2300" dirty="0">
                <a:latin typeface="Times New Roman" panose="02020603050405020304" pitchFamily="18" charset="0"/>
                <a:cs typeface="Times New Roman" panose="02020603050405020304" pitchFamily="18" charset="0"/>
              </a:rPr>
              <a:t>on the payment method, the customer is either redirected to external service or bank’s website or continues the payment on the website or in an app.</a:t>
            </a:r>
            <a:r>
              <a:rPr lang="cs-CZ" sz="2300" dirty="0" smtClean="0">
                <a:latin typeface="Times New Roman" panose="02020603050405020304" pitchFamily="18" charset="0"/>
                <a:cs typeface="Times New Roman" panose="02020603050405020304" pitchFamily="18" charset="0"/>
              </a:rPr>
              <a:t>*</a:t>
            </a:r>
          </a:p>
          <a:p>
            <a:pPr algn="just">
              <a:spcBef>
                <a:spcPts val="0"/>
              </a:spcBef>
              <a:spcAft>
                <a:spcPts val="600"/>
              </a:spcAft>
            </a:pPr>
            <a:r>
              <a:rPr lang="en-US" dirty="0">
                <a:latin typeface="Times New Roman" panose="02020603050405020304" pitchFamily="18" charset="0"/>
                <a:cs typeface="Times New Roman" panose="02020603050405020304" pitchFamily="18" charset="0"/>
              </a:rPr>
              <a:t>Payment authentication by the </a:t>
            </a:r>
            <a:r>
              <a:rPr lang="en-US" dirty="0" smtClean="0">
                <a:latin typeface="Times New Roman" panose="02020603050405020304" pitchFamily="18" charset="0"/>
                <a:cs typeface="Times New Roman" panose="02020603050405020304" pitchFamily="18" charset="0"/>
              </a:rPr>
              <a:t>operator</a:t>
            </a:r>
            <a:r>
              <a:rPr lang="cs-CZ" dirty="0" smtClean="0">
                <a:latin typeface="Times New Roman" panose="02020603050405020304" pitchFamily="18" charset="0"/>
                <a:cs typeface="Times New Roman" panose="02020603050405020304" pitchFamily="18" charset="0"/>
              </a:rPr>
              <a:t>*</a:t>
            </a:r>
          </a:p>
          <a:p>
            <a:pPr lvl="1" indent="-419100" algn="just">
              <a:spcBef>
                <a:spcPts val="0"/>
              </a:spcBef>
              <a:spcAft>
                <a:spcPts val="600"/>
              </a:spcAft>
              <a:buFont typeface="Wingdings" panose="05000000000000000000" pitchFamily="2" charset="2"/>
              <a:buChar char="Ø"/>
            </a:pPr>
            <a:r>
              <a:rPr lang="en-US" sz="2300" dirty="0" smtClean="0">
                <a:latin typeface="Times New Roman" panose="02020603050405020304" pitchFamily="18" charset="0"/>
                <a:cs typeface="Times New Roman" panose="02020603050405020304" pitchFamily="18" charset="0"/>
              </a:rPr>
              <a:t>The </a:t>
            </a:r>
            <a:r>
              <a:rPr lang="en-US" sz="2300" dirty="0">
                <a:latin typeface="Times New Roman" panose="02020603050405020304" pitchFamily="18" charset="0"/>
                <a:cs typeface="Times New Roman" panose="02020603050405020304" pitchFamily="18" charset="0"/>
              </a:rPr>
              <a:t>payment gateway (with other parties involved) checks whether the payment information is </a:t>
            </a:r>
            <a:r>
              <a:rPr lang="en-US" sz="2300" dirty="0" smtClean="0">
                <a:latin typeface="Times New Roman" panose="02020603050405020304" pitchFamily="18" charset="0"/>
                <a:cs typeface="Times New Roman" panose="02020603050405020304" pitchFamily="18" charset="0"/>
              </a:rPr>
              <a:t>valid.</a:t>
            </a:r>
            <a:endParaRPr lang="cs-CZ" sz="2300"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300" dirty="0" smtClean="0">
                <a:latin typeface="Times New Roman" panose="02020603050405020304" pitchFamily="18" charset="0"/>
                <a:cs typeface="Times New Roman" panose="02020603050405020304" pitchFamily="18" charset="0"/>
              </a:rPr>
              <a:t>If </a:t>
            </a:r>
            <a:r>
              <a:rPr lang="en-US" sz="2300" dirty="0">
                <a:latin typeface="Times New Roman" panose="02020603050405020304" pitchFamily="18" charset="0"/>
                <a:cs typeface="Times New Roman" panose="02020603050405020304" pitchFamily="18" charset="0"/>
              </a:rPr>
              <a:t>everything’s OK, the process continues and the payment gateway reports back the successful </a:t>
            </a:r>
            <a:r>
              <a:rPr lang="en-US" sz="2300" dirty="0" smtClean="0">
                <a:latin typeface="Times New Roman" panose="02020603050405020304" pitchFamily="18" charset="0"/>
                <a:cs typeface="Times New Roman" panose="02020603050405020304" pitchFamily="18" charset="0"/>
              </a:rPr>
              <a:t>transaction.</a:t>
            </a:r>
            <a:endParaRPr lang="cs-CZ" sz="2300"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300" dirty="0" smtClean="0">
                <a:latin typeface="Times New Roman" panose="02020603050405020304" pitchFamily="18" charset="0"/>
                <a:cs typeface="Times New Roman" panose="02020603050405020304" pitchFamily="18" charset="0"/>
              </a:rPr>
              <a:t>After </a:t>
            </a:r>
            <a:r>
              <a:rPr lang="en-US" sz="2300" dirty="0">
                <a:latin typeface="Times New Roman" panose="02020603050405020304" pitchFamily="18" charset="0"/>
                <a:cs typeface="Times New Roman" panose="02020603050405020304" pitchFamily="18" charset="0"/>
              </a:rPr>
              <a:t>that, the customer receives a payment confirmation — the notification is usually displayed in real-time.</a:t>
            </a:r>
            <a:endParaRPr lang="cs-CZ" sz="23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*https://securionpay.com/blog/how-to-define-e-payments</a:t>
            </a:r>
            <a:r>
              <a:rPr lang="cs-CZ" dirty="0" smtClean="0"/>
              <a:t>/</a:t>
            </a:r>
          </a:p>
        </p:txBody>
      </p:sp>
    </p:spTree>
    <p:extLst>
      <p:ext uri="{BB962C8B-B14F-4D97-AF65-F5344CB8AC3E}">
        <p14:creationId xmlns:p14="http://schemas.microsoft.com/office/powerpoint/2010/main" val="324341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44697" cy="1200329"/>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Electronic payment</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31321" y="999139"/>
            <a:ext cx="98686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a:latin typeface="Times New Roman" panose="02020603050405020304" pitchFamily="18" charset="0"/>
                <a:cs typeface="Times New Roman" panose="02020603050405020304" pitchFamily="18" charset="0"/>
              </a:rPr>
              <a:t>Payment to the seller’s </a:t>
            </a:r>
            <a:r>
              <a:rPr lang="en-US" dirty="0" smtClean="0">
                <a:latin typeface="Times New Roman" panose="02020603050405020304" pitchFamily="18" charset="0"/>
                <a:cs typeface="Times New Roman" panose="02020603050405020304" pitchFamily="18" charset="0"/>
              </a:rPr>
              <a:t>account</a:t>
            </a:r>
            <a:r>
              <a:rPr lang="cs-CZ" dirty="0" smtClean="0">
                <a:latin typeface="Times New Roman" panose="02020603050405020304" pitchFamily="18" charset="0"/>
                <a:cs typeface="Times New Roman" panose="02020603050405020304" pitchFamily="18" charset="0"/>
              </a:rPr>
              <a:t>*</a:t>
            </a: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online payment provider receives a payment from a customer’s bank and transfers it to the merchant’s account.</a:t>
            </a:r>
            <a:endParaRPr lang="cs-CZ" sz="19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646331"/>
          </a:xfrm>
          <a:prstGeom prst="rect">
            <a:avLst/>
          </a:prstGeom>
          <a:noFill/>
        </p:spPr>
        <p:txBody>
          <a:bodyPr wrap="square" rtlCol="0">
            <a:spAutoFit/>
          </a:bodyPr>
          <a:lstStyle/>
          <a:p>
            <a:r>
              <a:rPr lang="cs-CZ" dirty="0"/>
              <a:t>*https://securionpay.com/blog/how-to-define-e-payments</a:t>
            </a:r>
            <a:r>
              <a:rPr lang="cs-CZ" dirty="0" smtClean="0"/>
              <a:t>/</a:t>
            </a:r>
          </a:p>
          <a:p>
            <a:r>
              <a:rPr lang="cs-CZ" dirty="0"/>
              <a:t>**https://www.shutterstock.com/cs/search/electronic+payment</a:t>
            </a:r>
            <a:endParaRPr lang="cs-CZ" dirty="0" smtClean="0"/>
          </a:p>
        </p:txBody>
      </p:sp>
      <p:pic>
        <p:nvPicPr>
          <p:cNvPr id="3" name="Obrázek 2"/>
          <p:cNvPicPr>
            <a:picLocks noChangeAspect="1"/>
          </p:cNvPicPr>
          <p:nvPr/>
        </p:nvPicPr>
        <p:blipFill>
          <a:blip r:embed="rId3"/>
          <a:stretch>
            <a:fillRect/>
          </a:stretch>
        </p:blipFill>
        <p:spPr>
          <a:xfrm>
            <a:off x="941267" y="2541467"/>
            <a:ext cx="10067925" cy="3362325"/>
          </a:xfrm>
          <a:prstGeom prst="rect">
            <a:avLst/>
          </a:prstGeom>
        </p:spPr>
      </p:pic>
    </p:spTree>
    <p:extLst>
      <p:ext uri="{BB962C8B-B14F-4D97-AF65-F5344CB8AC3E}">
        <p14:creationId xmlns:p14="http://schemas.microsoft.com/office/powerpoint/2010/main" val="92903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071714" cy="1200329"/>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Stages </a:t>
            </a:r>
            <a:r>
              <a:rPr lang="en-GB" sz="3600" b="1" kern="0" dirty="0">
                <a:solidFill>
                  <a:srgbClr val="307871"/>
                </a:solidFill>
                <a:latin typeface="Times New Roman"/>
                <a:ea typeface="+mj-ea"/>
                <a:cs typeface="+mj-cs"/>
              </a:rPr>
              <a:t>of Payment </a:t>
            </a:r>
            <a:r>
              <a:rPr lang="en-GB" sz="3600" b="1" kern="0" dirty="0" smtClean="0">
                <a:solidFill>
                  <a:srgbClr val="307871"/>
                </a:solidFill>
                <a:latin typeface="Times New Roman"/>
                <a:ea typeface="+mj-ea"/>
                <a:cs typeface="+mj-cs"/>
              </a:rPr>
              <a:t>Processing</a:t>
            </a:r>
            <a:r>
              <a:rPr lang="cs-CZ" sz="3600" b="1" kern="0" dirty="0" smtClean="0">
                <a:solidFill>
                  <a:srgbClr val="307871"/>
                </a:solidFill>
                <a:latin typeface="Times New Roman"/>
                <a:ea typeface="+mj-ea"/>
                <a:cs typeface="+mj-cs"/>
              </a:rPr>
              <a:t> - </a:t>
            </a:r>
            <a:r>
              <a:rPr lang="en-GB" sz="3600" b="1" kern="0" dirty="0" smtClean="0">
                <a:solidFill>
                  <a:srgbClr val="307871"/>
                </a:solidFill>
                <a:latin typeface="Times New Roman"/>
                <a:ea typeface="+mj-ea"/>
                <a:cs typeface="+mj-cs"/>
              </a:rPr>
              <a:t>authorization</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31321" y="999139"/>
            <a:ext cx="98686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GB" dirty="0" smtClean="0">
                <a:latin typeface="Times New Roman" panose="02020603050405020304" pitchFamily="18" charset="0"/>
                <a:cs typeface="Times New Roman" panose="02020603050405020304" pitchFamily="18" charset="0"/>
              </a:rPr>
              <a:t>Authorization</a:t>
            </a:r>
            <a:r>
              <a:rPr lang="cs-CZ" dirty="0" smtClean="0">
                <a:latin typeface="Times New Roman" panose="02020603050405020304" pitchFamily="18" charset="0"/>
                <a:cs typeface="Times New Roman" panose="02020603050405020304" pitchFamily="18" charset="0"/>
              </a:rPr>
              <a:t>*</a:t>
            </a:r>
          </a:p>
          <a:p>
            <a:pPr lvl="1" indent="-419100" algn="just">
              <a:spcBef>
                <a:spcPts val="12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Authorization is the initial phase of a </a:t>
            </a:r>
            <a:r>
              <a:rPr lang="en-US" dirty="0" smtClean="0">
                <a:latin typeface="Times New Roman" panose="02020603050405020304" pitchFamily="18" charset="0"/>
                <a:cs typeface="Times New Roman" panose="02020603050405020304" pitchFamily="18" charset="0"/>
              </a:rPr>
              <a:t>transaction.</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cardholder initiates a sale, prompting the merchant to request authorization from the customer’s issuing bank.</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issuing bank grants authorization, it means the cardholder’s account is in good standing, there are sufficient funds to cover the sale, and the card hasn’t been reported lost or </a:t>
            </a:r>
            <a:r>
              <a:rPr lang="en-US" dirty="0" smtClean="0">
                <a:latin typeface="Times New Roman" panose="02020603050405020304" pitchFamily="18" charset="0"/>
                <a:cs typeface="Times New Roman" panose="02020603050405020304" pitchFamily="18" charset="0"/>
              </a:rPr>
              <a:t>stolen.</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merchant can proceed with the </a:t>
            </a:r>
            <a:r>
              <a:rPr lang="en-US" dirty="0" smtClean="0">
                <a:latin typeface="Times New Roman" panose="02020603050405020304" pitchFamily="18" charset="0"/>
                <a:cs typeface="Times New Roman" panose="02020603050405020304" pitchFamily="18" charset="0"/>
              </a:rPr>
              <a:t>sale.</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bank does not grant authorization, it means there is an issue with the account and the transaction should be terminated.</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 https://homebusinessmag.com/money/how-to-guides-money/step-step-guide-processing-online-payments/</a:t>
            </a:r>
            <a:endParaRPr lang="cs-CZ" dirty="0" smtClean="0"/>
          </a:p>
        </p:txBody>
      </p:sp>
    </p:spTree>
    <p:extLst>
      <p:ext uri="{BB962C8B-B14F-4D97-AF65-F5344CB8AC3E}">
        <p14:creationId xmlns:p14="http://schemas.microsoft.com/office/powerpoint/2010/main" val="129892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071714" cy="1754326"/>
          </a:xfrm>
          <a:prstGeom prst="rect">
            <a:avLst/>
          </a:prstGeom>
        </p:spPr>
        <p:txBody>
          <a:bodyPr wrap="none">
            <a:spAutoFit/>
          </a:bodyPr>
          <a:lstStyle/>
          <a:p>
            <a:pPr>
              <a:defRPr/>
            </a:pPr>
            <a:r>
              <a:rPr lang="en-GB" sz="3600" b="1" kern="0" dirty="0" smtClean="0">
                <a:solidFill>
                  <a:srgbClr val="307871"/>
                </a:solidFill>
                <a:latin typeface="Times New Roman"/>
                <a:ea typeface="+mj-ea"/>
                <a:cs typeface="+mj-cs"/>
              </a:rPr>
              <a:t>Stages </a:t>
            </a:r>
            <a:r>
              <a:rPr lang="en-GB" sz="3600" b="1" kern="0" dirty="0">
                <a:solidFill>
                  <a:srgbClr val="307871"/>
                </a:solidFill>
                <a:latin typeface="Times New Roman"/>
                <a:ea typeface="+mj-ea"/>
                <a:cs typeface="+mj-cs"/>
              </a:rPr>
              <a:t>of Payment </a:t>
            </a:r>
            <a:r>
              <a:rPr lang="en-GB" sz="3600" b="1" kern="0" dirty="0" smtClean="0">
                <a:solidFill>
                  <a:srgbClr val="307871"/>
                </a:solidFill>
                <a:latin typeface="Times New Roman"/>
                <a:ea typeface="+mj-ea"/>
                <a:cs typeface="+mj-cs"/>
              </a:rPr>
              <a:t>Processing</a:t>
            </a:r>
            <a:r>
              <a:rPr lang="cs-CZ" sz="3600" b="1" kern="0" dirty="0" smtClean="0">
                <a:solidFill>
                  <a:srgbClr val="307871"/>
                </a:solidFill>
                <a:latin typeface="Times New Roman"/>
                <a:ea typeface="+mj-ea"/>
                <a:cs typeface="+mj-cs"/>
              </a:rPr>
              <a:t> - </a:t>
            </a:r>
            <a:r>
              <a:rPr lang="en-GB" sz="3600" b="1" kern="0" dirty="0">
                <a:solidFill>
                  <a:srgbClr val="307871"/>
                </a:solidFill>
                <a:latin typeface="Times New Roman"/>
              </a:rPr>
              <a:t>authorization</a:t>
            </a:r>
          </a:p>
          <a:p>
            <a:pPr lvl="0">
              <a:defRPr/>
            </a:pP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31321" y="999139"/>
            <a:ext cx="98686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To request authorization, the merchant routes an authorization request through various relay points:</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Issuer</a:t>
            </a:r>
            <a:r>
              <a:rPr lang="cs-C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bank that provides the consumer with a credit or debit card.</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Acquirer</a:t>
            </a:r>
            <a:r>
              <a:rPr lang="cs-C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financial institution that provides the merchant account.</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Processor</a:t>
            </a:r>
            <a:r>
              <a:rPr lang="cs-C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link between the acquirer and the merchant. The processor attends to all the payment processing tasks, but the acquirer holds the liability.</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Payment Gateway</a:t>
            </a:r>
            <a:r>
              <a:rPr lang="cs-C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entity responsible for connecting the merchant to the processor, similar to a POS system for in-person transactions.</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Card Networks</a:t>
            </a:r>
            <a:r>
              <a:rPr lang="cs-C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Interbank networks that provide branded cards (MasterCard, Visa, etc.) to consumers and facilitate payments for merchants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 https://homebusinessmag.com/money/how-to-guides-money/step-step-guide-processing-online-payments/</a:t>
            </a:r>
            <a:endParaRPr lang="cs-CZ" dirty="0" smtClean="0"/>
          </a:p>
        </p:txBody>
      </p:sp>
    </p:spTree>
    <p:extLst>
      <p:ext uri="{BB962C8B-B14F-4D97-AF65-F5344CB8AC3E}">
        <p14:creationId xmlns:p14="http://schemas.microsoft.com/office/powerpoint/2010/main" val="363175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071714" cy="1754326"/>
          </a:xfrm>
          <a:prstGeom prst="rect">
            <a:avLst/>
          </a:prstGeom>
        </p:spPr>
        <p:txBody>
          <a:bodyPr wrap="none">
            <a:spAutoFit/>
          </a:bodyPr>
          <a:lstStyle/>
          <a:p>
            <a:pPr>
              <a:defRPr/>
            </a:pPr>
            <a:r>
              <a:rPr lang="en-GB" sz="3600" b="1" kern="0" dirty="0" smtClean="0">
                <a:solidFill>
                  <a:srgbClr val="307871"/>
                </a:solidFill>
                <a:latin typeface="Times New Roman"/>
                <a:ea typeface="+mj-ea"/>
                <a:cs typeface="+mj-cs"/>
              </a:rPr>
              <a:t>Stages </a:t>
            </a:r>
            <a:r>
              <a:rPr lang="en-GB" sz="3600" b="1" kern="0" dirty="0">
                <a:solidFill>
                  <a:srgbClr val="307871"/>
                </a:solidFill>
                <a:latin typeface="Times New Roman"/>
                <a:ea typeface="+mj-ea"/>
                <a:cs typeface="+mj-cs"/>
              </a:rPr>
              <a:t>of Payment </a:t>
            </a:r>
            <a:r>
              <a:rPr lang="en-GB" sz="3600" b="1" kern="0" dirty="0" smtClean="0">
                <a:solidFill>
                  <a:srgbClr val="307871"/>
                </a:solidFill>
                <a:latin typeface="Times New Roman"/>
                <a:ea typeface="+mj-ea"/>
                <a:cs typeface="+mj-cs"/>
              </a:rPr>
              <a:t>Processing</a:t>
            </a:r>
            <a:r>
              <a:rPr lang="cs-CZ" sz="3600" b="1" kern="0" dirty="0" smtClean="0">
                <a:solidFill>
                  <a:srgbClr val="307871"/>
                </a:solidFill>
                <a:latin typeface="Times New Roman"/>
                <a:ea typeface="+mj-ea"/>
                <a:cs typeface="+mj-cs"/>
              </a:rPr>
              <a:t> - </a:t>
            </a:r>
            <a:r>
              <a:rPr lang="en-GB" sz="3600" b="1" kern="0" dirty="0">
                <a:solidFill>
                  <a:srgbClr val="307871"/>
                </a:solidFill>
                <a:latin typeface="Times New Roman"/>
              </a:rPr>
              <a:t>authorization</a:t>
            </a:r>
          </a:p>
          <a:p>
            <a:pPr lvl="0">
              <a:defRPr/>
            </a:pP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 https://homebusinessmag.com/money/how-to-guides-money/step-step-guide-processing-online-payments/</a:t>
            </a:r>
            <a:endParaRPr lang="cs-CZ" dirty="0" smtClean="0"/>
          </a:p>
        </p:txBody>
      </p:sp>
      <p:pic>
        <p:nvPicPr>
          <p:cNvPr id="6" name="Obrázek 5"/>
          <p:cNvPicPr>
            <a:picLocks noChangeAspect="1"/>
          </p:cNvPicPr>
          <p:nvPr/>
        </p:nvPicPr>
        <p:blipFill>
          <a:blip r:embed="rId3"/>
          <a:stretch>
            <a:fillRect/>
          </a:stretch>
        </p:blipFill>
        <p:spPr>
          <a:xfrm>
            <a:off x="1093398" y="1033463"/>
            <a:ext cx="7972964" cy="5134488"/>
          </a:xfrm>
          <a:prstGeom prst="rect">
            <a:avLst/>
          </a:prstGeom>
        </p:spPr>
      </p:pic>
    </p:spTree>
    <p:extLst>
      <p:ext uri="{BB962C8B-B14F-4D97-AF65-F5344CB8AC3E}">
        <p14:creationId xmlns:p14="http://schemas.microsoft.com/office/powerpoint/2010/main" val="223487594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1929</Words>
  <Application>Microsoft Office PowerPoint</Application>
  <PresentationFormat>Širokoúhlá obrazovka</PresentationFormat>
  <Paragraphs>160</Paragraphs>
  <Slides>24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Calibri</vt:lpstr>
      <vt:lpstr>Calibri Light</vt:lpstr>
      <vt:lpstr>Times New Roman</vt:lpstr>
      <vt:lpstr>Wingdings</vt:lpstr>
      <vt:lpstr>Motiv Office</vt:lpstr>
      <vt:lpstr>E-business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suchanek</cp:lastModifiedBy>
  <cp:revision>389</cp:revision>
  <dcterms:created xsi:type="dcterms:W3CDTF">2016-11-25T20:36:16Z</dcterms:created>
  <dcterms:modified xsi:type="dcterms:W3CDTF">2019-10-31T20:28:11Z</dcterms:modified>
</cp:coreProperties>
</file>