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5" r:id="rId4"/>
    <p:sldId id="290" r:id="rId5"/>
    <p:sldId id="291" r:id="rId6"/>
    <p:sldId id="286" r:id="rId7"/>
    <p:sldId id="287" r:id="rId8"/>
    <p:sldId id="288" r:id="rId9"/>
    <p:sldId id="293" r:id="rId10"/>
    <p:sldId id="289" r:id="rId11"/>
    <p:sldId id="292" r:id="rId12"/>
    <p:sldId id="295" r:id="rId13"/>
    <p:sldId id="294" r:id="rId14"/>
    <p:sldId id="296" r:id="rId15"/>
    <p:sldId id="297" r:id="rId16"/>
    <p:sldId id="298" r:id="rId17"/>
    <p:sldId id="299" r:id="rId18"/>
    <p:sldId id="300" r:id="rId19"/>
    <p:sldId id="301" r:id="rId20"/>
    <p:sldId id="283"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31.10.2019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31.10.2019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31.10.2019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data-flair.training/blogs/business-intelligence-and-data-warehousing/" TargetMode="External"/><Relationship Id="rId3" Type="http://schemas.openxmlformats.org/officeDocument/2006/relationships/hyperlink" Target="https://www.jinfonet.com/resources/bi-defined/bi-reporting/" TargetMode="External"/><Relationship Id="rId7" Type="http://schemas.openxmlformats.org/officeDocument/2006/relationships/hyperlink" Target="https://brainstation-23.com/business-intelligence-for-e-commerce/"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mopinion.com/business-intelligence-bi-tools-overview/" TargetMode="External"/><Relationship Id="rId5" Type="http://schemas.openxmlformats.org/officeDocument/2006/relationships/hyperlink" Target="https://searchbusinessanalytics.techtarget.com/definition/business-intelligence-BI" TargetMode="External"/><Relationship Id="rId4" Type="http://schemas.openxmlformats.org/officeDocument/2006/relationships/hyperlink" Target="https://www.sisense.com/blog/real-difference-reporting-business-intelligence/" TargetMode="External"/><Relationship Id="rId9" Type="http://schemas.openxmlformats.org/officeDocument/2006/relationships/hyperlink" Target="https://selecthub.com/business-intelligence/business-intelligence-and-data-warehousi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www.segmentify.com/blog/5-essential-steps-for-a-detailed-competitor-analysis-in-ecommerce/" TargetMode="External"/><Relationship Id="rId3" Type="http://schemas.openxmlformats.org/officeDocument/2006/relationships/hyperlink" Target="http://competia.com/50-competitive-intelligence-analysis-techniques" TargetMode="External"/><Relationship Id="rId7" Type="http://schemas.openxmlformats.org/officeDocument/2006/relationships/hyperlink" Target="https://isngs.com/market-intelligence-technique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crayon.co/blog/6-steps-to-design-a-successful-competitive-intelligence-process" TargetMode="External"/><Relationship Id="rId5" Type="http://schemas.openxmlformats.org/officeDocument/2006/relationships/hyperlink" Target="https://www.cleverism.com/competitor-analysis-competitive-intelligence/" TargetMode="External"/><Relationship Id="rId4" Type="http://schemas.openxmlformats.org/officeDocument/2006/relationships/hyperlink" Target="https://www.marketingsherpa.com/article/how-to/5-tactics-to-research-your"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etondigital.com/11-e-commerce-trends-to-watch-out-for-in-2019/" TargetMode="External"/><Relationship Id="rId3" Type="http://schemas.openxmlformats.org/officeDocument/2006/relationships/hyperlink" Target="https://www.businessnewsdaily.com/10557-ecommerce-trends-to-watch.html" TargetMode="External"/><Relationship Id="rId7" Type="http://schemas.openxmlformats.org/officeDocument/2006/relationships/hyperlink" Target="https://www.forbes.com/sites/jiawertz/2019/07/26/3-e-commerce-trends-leading-the-way-in-2019/#6b210a2e5560"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cloudways.com/blog/latest-ecommerce-trends/" TargetMode="External"/><Relationship Id="rId5" Type="http://schemas.openxmlformats.org/officeDocument/2006/relationships/hyperlink" Target="https://www.business.com/articles/ecommerce-trends-2019/" TargetMode="External"/><Relationship Id="rId4" Type="http://schemas.openxmlformats.org/officeDocument/2006/relationships/hyperlink" Target="https://ecommerce-platforms.com/articles/5-future-ecommerce-trends-of-201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2364705"/>
            <a:ext cx="6816757" cy="827066"/>
          </a:xfrm>
          <a:prstGeom prst="rect">
            <a:avLst/>
          </a:prstGeom>
        </p:spPr>
        <p:txBody>
          <a:bodyPr anchor="t">
            <a:noAutofit/>
          </a:bodyPr>
          <a:lstStyle/>
          <a:p>
            <a:pPr algn="ctr"/>
            <a:r>
              <a:rPr lang="en-GB" sz="6000" b="1" dirty="0">
                <a:solidFill>
                  <a:schemeClr val="bg1"/>
                </a:solidFill>
                <a:latin typeface="Times New Roman" panose="02020603050405020304" pitchFamily="18" charset="0"/>
                <a:cs typeface="Times New Roman" panose="02020603050405020304" pitchFamily="18" charset="0"/>
              </a:rPr>
              <a:t>E-business</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6105" y="3652502"/>
            <a:ext cx="5469147" cy="1056117"/>
          </a:xfrm>
          <a:prstGeom prst="rect">
            <a:avLst/>
          </a:prstGeom>
        </p:spPr>
        <p:txBody>
          <a:bodyPr>
            <a:normAutofit/>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Trends </a:t>
            </a:r>
            <a:r>
              <a:rPr lang="en-US" dirty="0">
                <a:solidFill>
                  <a:schemeClr val="bg1"/>
                </a:solidFill>
                <a:latin typeface="Times New Roman" panose="02020603050405020304" pitchFamily="18" charset="0"/>
                <a:cs typeface="Times New Roman" panose="02020603050405020304" pitchFamily="18" charset="0"/>
              </a:rPr>
              <a:t>of e-business development</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962845" y="4965171"/>
            <a:ext cx="3000183"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2400" dirty="0">
                <a:solidFill>
                  <a:srgbClr val="307871"/>
                </a:solidFill>
                <a:latin typeface="Times New Roman" panose="02020603050405020304" pitchFamily="18" charset="0"/>
                <a:cs typeface="Times New Roman" panose="02020603050405020304" pitchFamily="18" charset="0"/>
              </a:rPr>
              <a:t>E-business</a:t>
            </a:r>
            <a:endParaRPr lang="en-GB" altLang="cs-CZ" sz="2400" dirty="0" smtClean="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275529"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7325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GB" dirty="0" smtClean="0">
                <a:latin typeface="Times New Roman" panose="02020603050405020304" pitchFamily="18" charset="0"/>
                <a:cs typeface="Times New Roman" panose="02020603050405020304" pitchFamily="18" charset="0"/>
              </a:rPr>
              <a:t>Business intelligence combines a broad set of data analysis applications, including:</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Ad hoc analytics;</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Online analytical processing (OLAP);</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Mobile BI;</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Real time BI;</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Operational BI;</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Software-as-a-service BI (SaaS BI);</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Open source BI (OSBI);</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Collaborative BI;</a:t>
            </a:r>
          </a:p>
          <a:p>
            <a:pPr lvl="1" indent="-419100" algn="just">
              <a:spcBef>
                <a:spcPts val="600"/>
              </a:spcBef>
              <a:spcAft>
                <a:spcPts val="600"/>
              </a:spcAf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Location intelligence (LI).</a:t>
            </a: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*https://searchbusinessanalytics.techtarget.com/definition/business-intelligence-BI</a:t>
            </a:r>
            <a:endParaRPr lang="cs-CZ" dirty="0" smtClean="0"/>
          </a:p>
        </p:txBody>
      </p:sp>
    </p:spTree>
    <p:extLst>
      <p:ext uri="{BB962C8B-B14F-4D97-AF65-F5344CB8AC3E}">
        <p14:creationId xmlns:p14="http://schemas.microsoft.com/office/powerpoint/2010/main" val="338342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275529"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0584612" cy="646331"/>
          </a:xfrm>
          <a:prstGeom prst="rect">
            <a:avLst/>
          </a:prstGeom>
          <a:noFill/>
        </p:spPr>
        <p:txBody>
          <a:bodyPr wrap="square" rtlCol="0">
            <a:spAutoFit/>
          </a:bodyPr>
          <a:lstStyle/>
          <a:p>
            <a:r>
              <a:rPr lang="cs-CZ" dirty="0"/>
              <a:t>*https://bluesoft.com/en/competence-centers/business-intelligence-data-warehouse</a:t>
            </a:r>
            <a:r>
              <a:rPr lang="cs-CZ" dirty="0" smtClean="0"/>
              <a:t>/</a:t>
            </a:r>
          </a:p>
          <a:p>
            <a:r>
              <a:rPr lang="cs-CZ" dirty="0"/>
              <a:t>**http://www.matricis.com/en/iot-advanced-analytics/business-intelligence/</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26" y="1164566"/>
            <a:ext cx="5098748" cy="509157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3700" y="1164566"/>
            <a:ext cx="4977028" cy="4968815"/>
          </a:xfrm>
          <a:prstGeom prst="rect">
            <a:avLst/>
          </a:prstGeom>
        </p:spPr>
      </p:pic>
    </p:spTree>
    <p:extLst>
      <p:ext uri="{BB962C8B-B14F-4D97-AF65-F5344CB8AC3E}">
        <p14:creationId xmlns:p14="http://schemas.microsoft.com/office/powerpoint/2010/main" val="161287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275529"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7325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6" name="Zástupný symbol pro obsah 2"/>
          <p:cNvSpPr txBox="1">
            <a:spLocks/>
          </p:cNvSpPr>
          <p:nvPr/>
        </p:nvSpPr>
        <p:spPr>
          <a:xfrm>
            <a:off x="641581" y="909993"/>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300"/>
              </a:spcBef>
              <a:spcAft>
                <a:spcPts val="600"/>
              </a:spcAft>
            </a:pPr>
            <a:r>
              <a:rPr lang="en-GB" dirty="0">
                <a:latin typeface="Times New Roman" panose="02020603050405020304" pitchFamily="18" charset="0"/>
                <a:cs typeface="Times New Roman" panose="02020603050405020304" pitchFamily="18" charset="0"/>
                <a:hlinkClick r:id="rId3"/>
              </a:rPr>
              <a:t>https://www.jinfonet.com/resources/bi-defined/bi-reporting</a:t>
            </a:r>
            <a:r>
              <a:rPr lang="en-GB" dirty="0" smtClean="0">
                <a:latin typeface="Times New Roman" panose="02020603050405020304" pitchFamily="18" charset="0"/>
                <a:cs typeface="Times New Roman" panose="02020603050405020304" pitchFamily="18" charset="0"/>
                <a:hlinkClick r:id="rId3"/>
              </a:rPr>
              <a:t>/</a:t>
            </a:r>
            <a:endParaRPr lang="cs-CZ" dirty="0" smtClean="0">
              <a:latin typeface="Times New Roman" panose="02020603050405020304" pitchFamily="18" charset="0"/>
              <a:cs typeface="Times New Roman" panose="02020603050405020304" pitchFamily="18" charset="0"/>
            </a:endParaRPr>
          </a:p>
          <a:p>
            <a:pPr algn="just">
              <a:spcBef>
                <a:spcPts val="300"/>
              </a:spcBef>
              <a:spcAft>
                <a:spcPts val="600"/>
              </a:spcAft>
            </a:pPr>
            <a:r>
              <a:rPr lang="en-GB" dirty="0">
                <a:latin typeface="Times New Roman" panose="02020603050405020304" pitchFamily="18" charset="0"/>
                <a:cs typeface="Times New Roman" panose="02020603050405020304" pitchFamily="18" charset="0"/>
                <a:hlinkClick r:id="rId4"/>
              </a:rPr>
              <a:t>https://www.sisense.com/blog/real-difference-reporting-business-intelligence</a:t>
            </a:r>
            <a:r>
              <a:rPr lang="en-GB" dirty="0" smtClean="0">
                <a:latin typeface="Times New Roman" panose="02020603050405020304" pitchFamily="18" charset="0"/>
                <a:cs typeface="Times New Roman" panose="02020603050405020304" pitchFamily="18" charset="0"/>
                <a:hlinkClick r:id="rId4"/>
              </a:rPr>
              <a:t>/</a:t>
            </a:r>
            <a:endParaRPr lang="cs-CZ" dirty="0" smtClean="0">
              <a:latin typeface="Times New Roman" panose="02020603050405020304" pitchFamily="18" charset="0"/>
              <a:cs typeface="Times New Roman" panose="02020603050405020304" pitchFamily="18" charset="0"/>
            </a:endParaRPr>
          </a:p>
          <a:p>
            <a:pPr algn="just">
              <a:spcBef>
                <a:spcPts val="300"/>
              </a:spcBef>
              <a:spcAft>
                <a:spcPts val="600"/>
              </a:spcAft>
            </a:pPr>
            <a:r>
              <a:rPr lang="en-GB" dirty="0">
                <a:latin typeface="Times New Roman" panose="02020603050405020304" pitchFamily="18" charset="0"/>
                <a:cs typeface="Times New Roman" panose="02020603050405020304" pitchFamily="18" charset="0"/>
                <a:hlinkClick r:id="rId5"/>
              </a:rPr>
              <a:t>https://</a:t>
            </a:r>
            <a:r>
              <a:rPr lang="en-GB" dirty="0" smtClean="0">
                <a:latin typeface="Times New Roman" panose="02020603050405020304" pitchFamily="18" charset="0"/>
                <a:cs typeface="Times New Roman" panose="02020603050405020304" pitchFamily="18" charset="0"/>
                <a:hlinkClick r:id="rId5"/>
              </a:rPr>
              <a:t>searchbusinessanalytics.techtarget.com/definition/business-intelligence-BI</a:t>
            </a:r>
            <a:endParaRPr lang="cs-CZ" dirty="0" smtClean="0">
              <a:latin typeface="Times New Roman" panose="02020603050405020304" pitchFamily="18" charset="0"/>
              <a:cs typeface="Times New Roman" panose="02020603050405020304" pitchFamily="18" charset="0"/>
            </a:endParaRPr>
          </a:p>
          <a:p>
            <a:pPr algn="just">
              <a:spcBef>
                <a:spcPts val="300"/>
              </a:spcBef>
              <a:spcAft>
                <a:spcPts val="600"/>
              </a:spcAft>
            </a:pPr>
            <a:r>
              <a:rPr lang="en-GB" dirty="0">
                <a:latin typeface="Times New Roman" panose="02020603050405020304" pitchFamily="18" charset="0"/>
                <a:cs typeface="Times New Roman" panose="02020603050405020304" pitchFamily="18" charset="0"/>
                <a:hlinkClick r:id="rId6"/>
              </a:rPr>
              <a:t>https://mopinion.com/business-intelligence-bi-tools-overview</a:t>
            </a:r>
            <a:r>
              <a:rPr lang="en-GB" dirty="0" smtClean="0">
                <a:latin typeface="Times New Roman" panose="02020603050405020304" pitchFamily="18" charset="0"/>
                <a:cs typeface="Times New Roman" panose="02020603050405020304" pitchFamily="18" charset="0"/>
                <a:hlinkClick r:id="rId6"/>
              </a:rPr>
              <a:t>/</a:t>
            </a:r>
            <a:endParaRPr lang="cs-CZ" dirty="0" smtClean="0">
              <a:latin typeface="Times New Roman" panose="02020603050405020304" pitchFamily="18" charset="0"/>
              <a:cs typeface="Times New Roman" panose="02020603050405020304" pitchFamily="18" charset="0"/>
            </a:endParaRPr>
          </a:p>
          <a:p>
            <a:pPr algn="just">
              <a:spcBef>
                <a:spcPts val="300"/>
              </a:spcBef>
              <a:spcAft>
                <a:spcPts val="600"/>
              </a:spcAft>
            </a:pPr>
            <a:r>
              <a:rPr lang="en-GB" dirty="0">
                <a:latin typeface="Times New Roman" panose="02020603050405020304" pitchFamily="18" charset="0"/>
                <a:cs typeface="Times New Roman" panose="02020603050405020304" pitchFamily="18" charset="0"/>
                <a:hlinkClick r:id="rId7"/>
              </a:rPr>
              <a:t>https://brainstation-23.com/business-intelligence-for-e-commerce</a:t>
            </a:r>
            <a:r>
              <a:rPr lang="en-GB" dirty="0" smtClean="0">
                <a:latin typeface="Times New Roman" panose="02020603050405020304" pitchFamily="18" charset="0"/>
                <a:cs typeface="Times New Roman" panose="02020603050405020304" pitchFamily="18" charset="0"/>
                <a:hlinkClick r:id="rId7"/>
              </a:rPr>
              <a:t>/</a:t>
            </a:r>
            <a:endParaRPr lang="cs-CZ" dirty="0" smtClean="0">
              <a:latin typeface="Times New Roman" panose="02020603050405020304" pitchFamily="18" charset="0"/>
              <a:cs typeface="Times New Roman" panose="02020603050405020304" pitchFamily="18" charset="0"/>
            </a:endParaRPr>
          </a:p>
          <a:p>
            <a:pPr algn="just">
              <a:spcBef>
                <a:spcPts val="300"/>
              </a:spcBef>
              <a:spcAft>
                <a:spcPts val="600"/>
              </a:spcAft>
            </a:pPr>
            <a:r>
              <a:rPr lang="en-GB" dirty="0">
                <a:latin typeface="Times New Roman" panose="02020603050405020304" pitchFamily="18" charset="0"/>
                <a:cs typeface="Times New Roman" panose="02020603050405020304" pitchFamily="18" charset="0"/>
                <a:hlinkClick r:id="rId8"/>
              </a:rPr>
              <a:t>https://data-flair.training/blogs/business-intelligence-and-data-warehousing</a:t>
            </a:r>
            <a:r>
              <a:rPr lang="en-GB" dirty="0" smtClean="0">
                <a:latin typeface="Times New Roman" panose="02020603050405020304" pitchFamily="18" charset="0"/>
                <a:cs typeface="Times New Roman" panose="02020603050405020304" pitchFamily="18" charset="0"/>
                <a:hlinkClick r:id="rId8"/>
              </a:rPr>
              <a:t>/</a:t>
            </a:r>
            <a:endParaRPr lang="cs-CZ" dirty="0" smtClean="0">
              <a:latin typeface="Times New Roman" panose="02020603050405020304" pitchFamily="18" charset="0"/>
              <a:cs typeface="Times New Roman" panose="02020603050405020304" pitchFamily="18" charset="0"/>
            </a:endParaRPr>
          </a:p>
          <a:p>
            <a:pPr algn="just">
              <a:spcBef>
                <a:spcPts val="300"/>
              </a:spcBef>
              <a:spcAft>
                <a:spcPts val="600"/>
              </a:spcAft>
            </a:pPr>
            <a:r>
              <a:rPr lang="en-GB" dirty="0">
                <a:latin typeface="Times New Roman" panose="02020603050405020304" pitchFamily="18" charset="0"/>
                <a:cs typeface="Times New Roman" panose="02020603050405020304" pitchFamily="18" charset="0"/>
                <a:hlinkClick r:id="rId9"/>
              </a:rPr>
              <a:t>https://selecthub.com/business-intelligence/business-intelligence-and-data-warehousing</a:t>
            </a:r>
            <a:r>
              <a:rPr lang="en-GB" dirty="0" smtClean="0">
                <a:latin typeface="Times New Roman" panose="02020603050405020304" pitchFamily="18" charset="0"/>
                <a:cs typeface="Times New Roman" panose="02020603050405020304" pitchFamily="18" charset="0"/>
                <a:hlinkClick r:id="rId9"/>
              </a:rPr>
              <a:t>/</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69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93675"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Competitive Intelligence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28796" y="1094025"/>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Competitive intelligence refers to information collected by a company about rival businesses and markets, which may then be analyzed to create more effective business strategies moving </a:t>
            </a:r>
            <a:r>
              <a:rPr lang="en-US" dirty="0" smtClean="0">
                <a:latin typeface="Times New Roman" panose="02020603050405020304" pitchFamily="18" charset="0"/>
                <a:cs typeface="Times New Roman" panose="02020603050405020304" pitchFamily="18" charset="0"/>
              </a:rPr>
              <a:t>forward.</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definition, competitive intelligence assembles actionable information from diverse published and unpublished sources, collected efficiently and ethically</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a:latin typeface="Times New Roman" panose="02020603050405020304" pitchFamily="18" charset="0"/>
                <a:cs typeface="Times New Roman" panose="02020603050405020304" pitchFamily="18" charset="0"/>
              </a:rPr>
              <a:t>Ideally, a business successfully employs competitive intelligence by cultivating a detailed enough portrait of the marketplace, that it may anticipate and respond to challenges and problems before they arise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*https://www.investopedia.com/terms/c/competitive-intelligence.asp</a:t>
            </a:r>
            <a:endParaRPr lang="cs-CZ" dirty="0" smtClean="0"/>
          </a:p>
        </p:txBody>
      </p:sp>
    </p:spTree>
    <p:extLst>
      <p:ext uri="{BB962C8B-B14F-4D97-AF65-F5344CB8AC3E}">
        <p14:creationId xmlns:p14="http://schemas.microsoft.com/office/powerpoint/2010/main" val="83250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289723"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Competitive Intelligence – </a:t>
            </a:r>
            <a:r>
              <a:rPr lang="en-GB" sz="3600" b="1" kern="0" dirty="0" smtClean="0">
                <a:solidFill>
                  <a:srgbClr val="307871"/>
                </a:solidFill>
                <a:latin typeface="Times New Roman"/>
                <a:ea typeface="+mj-ea"/>
                <a:cs typeface="+mj-cs"/>
              </a:rPr>
              <a:t>tactical intelligence</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42266"/>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approach is on a smaller scale and usually operational, not focusing much on being </a:t>
            </a:r>
            <a:r>
              <a:rPr lang="en-US" dirty="0" smtClean="0">
                <a:latin typeface="Times New Roman" panose="02020603050405020304" pitchFamily="18" charset="0"/>
                <a:cs typeface="Times New Roman" panose="02020603050405020304" pitchFamily="18" charset="0"/>
              </a:rPr>
              <a:t>predictive.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examples of tactical issues are competitors’ plans for modifying the manner by which they distinguish one, two or multiple products from yours, their price policies and terms of </a:t>
            </a:r>
            <a:r>
              <a:rPr lang="en-US" dirty="0" smtClean="0">
                <a:latin typeface="Times New Roman" panose="02020603050405020304" pitchFamily="18" charset="0"/>
                <a:cs typeface="Times New Roman" panose="02020603050405020304" pitchFamily="18" charset="0"/>
              </a:rPr>
              <a:t>sale.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of the key users of this approach are middle-level sales and marketing managers because they have a desire to know how to be a winner each day</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*https://www.cleverism.com/competitor-analysis-competitive-intelligence/</a:t>
            </a:r>
            <a:endParaRPr lang="cs-CZ" dirty="0" smtClean="0"/>
          </a:p>
        </p:txBody>
      </p:sp>
    </p:spTree>
    <p:extLst>
      <p:ext uri="{BB962C8B-B14F-4D97-AF65-F5344CB8AC3E}">
        <p14:creationId xmlns:p14="http://schemas.microsoft.com/office/powerpoint/2010/main" val="274005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494907"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Competitive Intelligence – </a:t>
            </a:r>
            <a:r>
              <a:rPr lang="en-GB" sz="3600" b="1" kern="0" dirty="0" smtClean="0">
                <a:solidFill>
                  <a:srgbClr val="307871"/>
                </a:solidFill>
                <a:latin typeface="Times New Roman"/>
                <a:ea typeface="+mj-ea"/>
                <a:cs typeface="+mj-cs"/>
              </a:rPr>
              <a:t>strategic intelligence</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42266"/>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This approach mainly has to do with acquiring comprehension of a competitor’s current strategy, future goals, capabilities – diagnostic components and conjectures with respect to itself and the </a:t>
            </a:r>
            <a:r>
              <a:rPr lang="en-US" dirty="0" smtClean="0">
                <a:latin typeface="Times New Roman" panose="02020603050405020304" pitchFamily="18" charset="0"/>
                <a:cs typeface="Times New Roman" panose="02020603050405020304" pitchFamily="18" charset="0"/>
              </a:rPr>
              <a:t>industry.</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Intelligence </a:t>
            </a:r>
            <a:r>
              <a:rPr lang="en-US" dirty="0">
                <a:latin typeface="Times New Roman" panose="02020603050405020304" pitchFamily="18" charset="0"/>
                <a:cs typeface="Times New Roman" panose="02020603050405020304" pitchFamily="18" charset="0"/>
              </a:rPr>
              <a:t>pertaining to the firm’s partners (in research and development or marketing alliances), suppliers and chief customers is frequently also of strategic value.</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*https://www.cleverism.com/competitor-analysis-competitive-intelligence/</a:t>
            </a:r>
            <a:endParaRPr lang="cs-CZ" dirty="0" smtClean="0"/>
          </a:p>
        </p:txBody>
      </p:sp>
    </p:spTree>
    <p:extLst>
      <p:ext uri="{BB962C8B-B14F-4D97-AF65-F5344CB8AC3E}">
        <p14:creationId xmlns:p14="http://schemas.microsoft.com/office/powerpoint/2010/main" val="290982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9315371"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Competitive Intelligence – </a:t>
            </a:r>
            <a:r>
              <a:rPr lang="en-GB" sz="3600" b="1" kern="0" dirty="0" smtClean="0">
                <a:solidFill>
                  <a:srgbClr val="307871"/>
                </a:solidFill>
                <a:latin typeface="Times New Roman"/>
                <a:ea typeface="+mj-ea"/>
                <a:cs typeface="+mj-cs"/>
              </a:rPr>
              <a:t>counter intelligence</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42266"/>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Counter intelligence involves protecting company </a:t>
            </a:r>
            <a:r>
              <a:rPr lang="en-US" dirty="0" smtClean="0">
                <a:latin typeface="Times New Roman" panose="02020603050405020304" pitchFamily="18" charset="0"/>
                <a:cs typeface="Times New Roman" panose="02020603050405020304" pitchFamily="18" charset="0"/>
              </a:rPr>
              <a:t>secrets.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Just </a:t>
            </a:r>
            <a:r>
              <a:rPr lang="en-US" dirty="0">
                <a:latin typeface="Times New Roman" panose="02020603050405020304" pitchFamily="18" charset="0"/>
                <a:cs typeface="Times New Roman" panose="02020603050405020304" pitchFamily="18" charset="0"/>
              </a:rPr>
              <a:t>as you are interested in knowing your competitors’ plans, they may be interested in knowing your plans, possibly even more interested than you in </a:t>
            </a:r>
            <a:r>
              <a:rPr lang="en-US" dirty="0" smtClean="0">
                <a:latin typeface="Times New Roman" panose="02020603050405020304" pitchFamily="18" charset="0"/>
                <a:cs typeface="Times New Roman" panose="02020603050405020304" pitchFamily="18" charset="0"/>
              </a:rPr>
              <a:t>theirs.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Frequently</a:t>
            </a:r>
            <a:r>
              <a:rPr lang="en-US" dirty="0">
                <a:latin typeface="Times New Roman" panose="02020603050405020304" pitchFamily="18" charset="0"/>
                <a:cs typeface="Times New Roman" panose="02020603050405020304" pitchFamily="18" charset="0"/>
              </a:rPr>
              <a:t>, this area of effort would incorporate information technology and </a:t>
            </a:r>
            <a:r>
              <a:rPr lang="en-US" dirty="0" smtClean="0">
                <a:latin typeface="Times New Roman" panose="02020603050405020304" pitchFamily="18" charset="0"/>
                <a:cs typeface="Times New Roman" panose="02020603050405020304" pitchFamily="18" charset="0"/>
              </a:rPr>
              <a:t>security.</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Others </a:t>
            </a:r>
            <a:r>
              <a:rPr lang="en-US" dirty="0">
                <a:latin typeface="Times New Roman" panose="02020603050405020304" pitchFamily="18" charset="0"/>
                <a:cs typeface="Times New Roman" panose="02020603050405020304" pitchFamily="18" charset="0"/>
              </a:rPr>
              <a:t>such as firing and hiring strategies are frequently overlooked so that competitor opportunities can be contained within the firm</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*https://www.cleverism.com/competitor-analysis-competitive-intelligence/</a:t>
            </a:r>
            <a:endParaRPr lang="cs-CZ" dirty="0" smtClean="0"/>
          </a:p>
        </p:txBody>
      </p:sp>
    </p:spTree>
    <p:extLst>
      <p:ext uri="{BB962C8B-B14F-4D97-AF65-F5344CB8AC3E}">
        <p14:creationId xmlns:p14="http://schemas.microsoft.com/office/powerpoint/2010/main" val="174450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429965"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Competitive Intelligence – </a:t>
            </a:r>
            <a:r>
              <a:rPr lang="en-GB" sz="3600" b="1" kern="0" dirty="0" smtClean="0">
                <a:solidFill>
                  <a:srgbClr val="307871"/>
                </a:solidFill>
                <a:latin typeface="Times New Roman"/>
                <a:ea typeface="+mj-ea"/>
                <a:cs typeface="+mj-cs"/>
              </a:rPr>
              <a:t>c</a:t>
            </a:r>
            <a:r>
              <a:rPr lang="cs-CZ" sz="3600" b="1" kern="0" dirty="0" err="1" smtClean="0">
                <a:solidFill>
                  <a:srgbClr val="307871"/>
                </a:solidFill>
                <a:latin typeface="Times New Roman"/>
                <a:ea typeface="+mj-ea"/>
                <a:cs typeface="+mj-cs"/>
              </a:rPr>
              <a:t>ycle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112142" y="6314534"/>
            <a:ext cx="11938959" cy="523220"/>
          </a:xfrm>
          <a:prstGeom prst="rect">
            <a:avLst/>
          </a:prstGeom>
          <a:noFill/>
        </p:spPr>
        <p:txBody>
          <a:bodyPr wrap="square" rtlCol="0">
            <a:spAutoFit/>
          </a:bodyPr>
          <a:lstStyle/>
          <a:p>
            <a:r>
              <a:rPr lang="cs-CZ" sz="1400" dirty="0"/>
              <a:t>*https://www.talkwalker.com/blog/marketers-guide-to-competitive-intelligence</a:t>
            </a:r>
            <a:endParaRPr lang="cs-CZ" sz="1400" dirty="0" smtClean="0"/>
          </a:p>
          <a:p>
            <a:r>
              <a:rPr lang="cs-CZ" sz="1400" dirty="0"/>
              <a:t>**https://www.dreamstime.com/stock-illustration-competitive-intelligence-business-diagram-illustration-strategy-concept-infographic-sources-image53015208</a:t>
            </a:r>
            <a:endParaRPr lang="cs-CZ" sz="1400" dirty="0" smtClean="0"/>
          </a:p>
        </p:txBody>
      </p:sp>
      <p:pic>
        <p:nvPicPr>
          <p:cNvPr id="3" name="Obrázek 2"/>
          <p:cNvPicPr>
            <a:picLocks noChangeAspect="1"/>
          </p:cNvPicPr>
          <p:nvPr/>
        </p:nvPicPr>
        <p:blipFill>
          <a:blip r:embed="rId3"/>
          <a:stretch>
            <a:fillRect/>
          </a:stretch>
        </p:blipFill>
        <p:spPr>
          <a:xfrm>
            <a:off x="401663" y="980499"/>
            <a:ext cx="5193386" cy="5118958"/>
          </a:xfrm>
          <a:prstGeom prst="rect">
            <a:avLst/>
          </a:prstGeom>
        </p:spPr>
      </p:pic>
      <p:pic>
        <p:nvPicPr>
          <p:cNvPr id="6" name="Obrázek 5"/>
          <p:cNvPicPr>
            <a:picLocks noChangeAspect="1"/>
          </p:cNvPicPr>
          <p:nvPr/>
        </p:nvPicPr>
        <p:blipFill>
          <a:blip r:embed="rId4"/>
          <a:stretch>
            <a:fillRect/>
          </a:stretch>
        </p:blipFill>
        <p:spPr>
          <a:xfrm>
            <a:off x="5745192" y="1422587"/>
            <a:ext cx="4770407" cy="4676870"/>
          </a:xfrm>
          <a:prstGeom prst="rect">
            <a:avLst/>
          </a:prstGeom>
        </p:spPr>
      </p:pic>
    </p:spTree>
    <p:extLst>
      <p:ext uri="{BB962C8B-B14F-4D97-AF65-F5344CB8AC3E}">
        <p14:creationId xmlns:p14="http://schemas.microsoft.com/office/powerpoint/2010/main" val="360106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93675"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Competitive Intelligence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42266"/>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cs-CZ" dirty="0">
                <a:latin typeface="Times New Roman" panose="02020603050405020304" pitchFamily="18" charset="0"/>
                <a:cs typeface="Times New Roman" panose="02020603050405020304" pitchFamily="18" charset="0"/>
                <a:hlinkClick r:id="rId3"/>
              </a:rPr>
              <a:t>http://</a:t>
            </a:r>
            <a:r>
              <a:rPr lang="cs-CZ" dirty="0" smtClean="0">
                <a:latin typeface="Times New Roman" panose="02020603050405020304" pitchFamily="18" charset="0"/>
                <a:cs typeface="Times New Roman" panose="02020603050405020304" pitchFamily="18" charset="0"/>
                <a:hlinkClick r:id="rId3"/>
              </a:rPr>
              <a:t>competia.com/50-competitive-intelligence-analysis-techniques</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dirty="0">
                <a:latin typeface="Times New Roman" panose="02020603050405020304" pitchFamily="18" charset="0"/>
                <a:cs typeface="Times New Roman" panose="02020603050405020304" pitchFamily="18" charset="0"/>
                <a:hlinkClick r:id="rId4"/>
              </a:rPr>
              <a:t>https://</a:t>
            </a:r>
            <a:r>
              <a:rPr lang="cs-CZ" dirty="0" smtClean="0">
                <a:latin typeface="Times New Roman" panose="02020603050405020304" pitchFamily="18" charset="0"/>
                <a:cs typeface="Times New Roman" panose="02020603050405020304" pitchFamily="18" charset="0"/>
                <a:hlinkClick r:id="rId4"/>
              </a:rPr>
              <a:t>www.marketingsherpa.com/article/how-to/5-tactics-to-research-your</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dirty="0">
                <a:latin typeface="Times New Roman" panose="02020603050405020304" pitchFamily="18" charset="0"/>
                <a:cs typeface="Times New Roman" panose="02020603050405020304" pitchFamily="18" charset="0"/>
                <a:hlinkClick r:id="rId5"/>
              </a:rPr>
              <a:t>https://www.cleverism.com/competitor-analysis-competitive-intelligence</a:t>
            </a:r>
            <a:r>
              <a:rPr lang="cs-CZ" dirty="0" smtClean="0">
                <a:latin typeface="Times New Roman" panose="02020603050405020304" pitchFamily="18" charset="0"/>
                <a:cs typeface="Times New Roman" panose="02020603050405020304" pitchFamily="18" charset="0"/>
                <a:hlinkClick r:id="rId5"/>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dirty="0">
                <a:latin typeface="Times New Roman" panose="02020603050405020304" pitchFamily="18" charset="0"/>
                <a:cs typeface="Times New Roman" panose="02020603050405020304" pitchFamily="18" charset="0"/>
                <a:hlinkClick r:id="rId6"/>
              </a:rPr>
              <a:t>https://</a:t>
            </a:r>
            <a:r>
              <a:rPr lang="cs-CZ" dirty="0" smtClean="0">
                <a:latin typeface="Times New Roman" panose="02020603050405020304" pitchFamily="18" charset="0"/>
                <a:cs typeface="Times New Roman" panose="02020603050405020304" pitchFamily="18" charset="0"/>
                <a:hlinkClick r:id="rId6"/>
              </a:rPr>
              <a:t>www.crayon.co/blog/6-steps-to-design-a-successful-competitive-intelligence-process</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dirty="0">
                <a:latin typeface="Times New Roman" panose="02020603050405020304" pitchFamily="18" charset="0"/>
                <a:cs typeface="Times New Roman" panose="02020603050405020304" pitchFamily="18" charset="0"/>
                <a:hlinkClick r:id="rId7"/>
              </a:rPr>
              <a:t>https://isngs.com/market-intelligence-techniques</a:t>
            </a:r>
            <a:r>
              <a:rPr lang="cs-CZ" dirty="0" smtClean="0">
                <a:latin typeface="Times New Roman" panose="02020603050405020304" pitchFamily="18" charset="0"/>
                <a:cs typeface="Times New Roman" panose="02020603050405020304" pitchFamily="18" charset="0"/>
                <a:hlinkClick r:id="rId7"/>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dirty="0">
                <a:latin typeface="Times New Roman" panose="02020603050405020304" pitchFamily="18" charset="0"/>
                <a:cs typeface="Times New Roman" panose="02020603050405020304" pitchFamily="18" charset="0"/>
                <a:hlinkClick r:id="rId8"/>
              </a:rPr>
              <a:t>https://www.segmentify.com/blog/5-essential-steps-for-a-detailed-competitor-analysis-in-ecommerce</a:t>
            </a:r>
            <a:r>
              <a:rPr lang="cs-CZ" dirty="0" smtClean="0">
                <a:latin typeface="Times New Roman" panose="02020603050405020304" pitchFamily="18" charset="0"/>
                <a:cs typeface="Times New Roman" panose="02020603050405020304" pitchFamily="18" charset="0"/>
                <a:hlinkClick r:id="rId8"/>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53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3659976" cy="1200329"/>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E-business trends</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42266"/>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cs-CZ" dirty="0">
                <a:latin typeface="Times New Roman" panose="02020603050405020304" pitchFamily="18" charset="0"/>
                <a:cs typeface="Times New Roman" panose="02020603050405020304" pitchFamily="18" charset="0"/>
                <a:hlinkClick r:id="rId3"/>
              </a:rPr>
              <a:t>https://</a:t>
            </a:r>
            <a:r>
              <a:rPr lang="cs-CZ" dirty="0" smtClean="0">
                <a:latin typeface="Times New Roman" panose="02020603050405020304" pitchFamily="18" charset="0"/>
                <a:cs typeface="Times New Roman" panose="02020603050405020304" pitchFamily="18" charset="0"/>
                <a:hlinkClick r:id="rId3"/>
              </a:rPr>
              <a:t>www.businessnewsdaily.com/10557-ecommerce-trends-to-watch.html</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cs-CZ" dirty="0">
                <a:latin typeface="Times New Roman" panose="02020603050405020304" pitchFamily="18" charset="0"/>
                <a:cs typeface="Times New Roman" panose="02020603050405020304" pitchFamily="18" charset="0"/>
                <a:hlinkClick r:id="rId4"/>
              </a:rPr>
              <a:t>https://</a:t>
            </a:r>
            <a:r>
              <a:rPr lang="cs-CZ" dirty="0" smtClean="0">
                <a:latin typeface="Times New Roman" panose="02020603050405020304" pitchFamily="18" charset="0"/>
                <a:cs typeface="Times New Roman" panose="02020603050405020304" pitchFamily="18" charset="0"/>
                <a:hlinkClick r:id="rId4"/>
              </a:rPr>
              <a:t>ecommerce-platforms.com/articles/5-future-ecommerce-trends-of-2019</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cs-CZ" dirty="0">
                <a:latin typeface="Times New Roman" panose="02020603050405020304" pitchFamily="18" charset="0"/>
                <a:cs typeface="Times New Roman" panose="02020603050405020304" pitchFamily="18" charset="0"/>
                <a:hlinkClick r:id="rId5"/>
              </a:rPr>
              <a:t>https://www.business.com/articles/ecommerce-trends-2019</a:t>
            </a:r>
            <a:r>
              <a:rPr lang="cs-CZ" dirty="0" smtClean="0">
                <a:latin typeface="Times New Roman" panose="02020603050405020304" pitchFamily="18" charset="0"/>
                <a:cs typeface="Times New Roman" panose="02020603050405020304" pitchFamily="18" charset="0"/>
                <a:hlinkClick r:id="rId5"/>
              </a:rPr>
              <a:t>/</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cs-CZ" dirty="0">
                <a:latin typeface="Times New Roman" panose="02020603050405020304" pitchFamily="18" charset="0"/>
                <a:cs typeface="Times New Roman" panose="02020603050405020304" pitchFamily="18" charset="0"/>
                <a:hlinkClick r:id="rId6"/>
              </a:rPr>
              <a:t>https://www.cloudways.com/blog/latest-ecommerce-trends</a:t>
            </a:r>
            <a:r>
              <a:rPr lang="cs-CZ" dirty="0" smtClean="0">
                <a:latin typeface="Times New Roman" panose="02020603050405020304" pitchFamily="18" charset="0"/>
                <a:cs typeface="Times New Roman" panose="02020603050405020304" pitchFamily="18" charset="0"/>
                <a:hlinkClick r:id="rId6"/>
              </a:rPr>
              <a:t>/</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cs-CZ" dirty="0">
                <a:latin typeface="Times New Roman" panose="02020603050405020304" pitchFamily="18" charset="0"/>
                <a:cs typeface="Times New Roman" panose="02020603050405020304" pitchFamily="18" charset="0"/>
                <a:hlinkClick r:id="rId7"/>
              </a:rPr>
              <a:t>https://www.forbes.com/sites/jiawertz/2019/07/26/3-e-commerce-trends-leading-the-way-in-2019/#</a:t>
            </a:r>
            <a:r>
              <a:rPr lang="cs-CZ" dirty="0" smtClean="0">
                <a:latin typeface="Times New Roman" panose="02020603050405020304" pitchFamily="18" charset="0"/>
                <a:cs typeface="Times New Roman" panose="02020603050405020304" pitchFamily="18" charset="0"/>
                <a:hlinkClick r:id="rId7"/>
              </a:rPr>
              <a:t>6b210a2e5560</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cs-CZ" dirty="0">
                <a:latin typeface="Times New Roman" panose="02020603050405020304" pitchFamily="18" charset="0"/>
                <a:cs typeface="Times New Roman" panose="02020603050405020304" pitchFamily="18" charset="0"/>
                <a:hlinkClick r:id="rId8"/>
              </a:rPr>
              <a:t>https://www.etondigital.com/11-e-commerce-trends-to-watch-out-for-in-2019</a:t>
            </a:r>
            <a:r>
              <a:rPr lang="cs-CZ" dirty="0" smtClean="0">
                <a:latin typeface="Times New Roman" panose="02020603050405020304" pitchFamily="18" charset="0"/>
                <a:cs typeface="Times New Roman" panose="02020603050405020304" pitchFamily="18" charset="0"/>
                <a:hlinkClick r:id="rId8"/>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77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781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370052"/>
            <a:ext cx="976762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b="1" dirty="0">
                <a:latin typeface="Times New Roman" panose="02020603050405020304" pitchFamily="18" charset="0"/>
                <a:cs typeface="Times New Roman" panose="02020603050405020304" pitchFamily="18" charset="0"/>
              </a:rPr>
              <a:t>Business Intelligence (</a:t>
            </a:r>
            <a:r>
              <a:rPr lang="en-US" b="1" dirty="0" smtClean="0">
                <a:latin typeface="Times New Roman" panose="02020603050405020304" pitchFamily="18" charset="0"/>
                <a:cs typeface="Times New Roman" panose="02020603050405020304" pitchFamily="18" charset="0"/>
              </a:rPr>
              <a:t>BI)</a:t>
            </a:r>
            <a:endParaRPr lang="cs-CZ" b="1" dirty="0" smtClean="0">
              <a:latin typeface="Times New Roman" panose="02020603050405020304" pitchFamily="18" charset="0"/>
              <a:cs typeface="Times New Roman" panose="02020603050405020304" pitchFamily="18" charset="0"/>
            </a:endParaRPr>
          </a:p>
          <a:p>
            <a:pPr>
              <a:spcAft>
                <a:spcPts val="1200"/>
              </a:spcAft>
            </a:pPr>
            <a:r>
              <a:rPr lang="en-US" b="1" dirty="0" smtClean="0">
                <a:latin typeface="Times New Roman" panose="02020603050405020304" pitchFamily="18" charset="0"/>
                <a:cs typeface="Times New Roman" panose="02020603050405020304" pitchFamily="18" charset="0"/>
              </a:rPr>
              <a:t>Competitive </a:t>
            </a:r>
            <a:r>
              <a:rPr lang="en-US" b="1" dirty="0">
                <a:latin typeface="Times New Roman" panose="02020603050405020304" pitchFamily="18" charset="0"/>
                <a:cs typeface="Times New Roman" panose="02020603050405020304" pitchFamily="18" charset="0"/>
              </a:rPr>
              <a:t>Intelligence (</a:t>
            </a:r>
            <a:r>
              <a:rPr lang="en-US" b="1" dirty="0" smtClean="0">
                <a:latin typeface="Times New Roman" panose="02020603050405020304" pitchFamily="18" charset="0"/>
                <a:cs typeface="Times New Roman" panose="02020603050405020304" pitchFamily="18" charset="0"/>
              </a:rPr>
              <a:t>CI)</a:t>
            </a:r>
            <a:endParaRPr lang="cs-CZ" b="1" dirty="0" smtClean="0">
              <a:latin typeface="Times New Roman" panose="02020603050405020304" pitchFamily="18" charset="0"/>
              <a:cs typeface="Times New Roman" panose="02020603050405020304" pitchFamily="18" charset="0"/>
            </a:endParaRPr>
          </a:p>
          <a:p>
            <a:pPr>
              <a:spcAft>
                <a:spcPts val="1200"/>
              </a:spcAft>
            </a:pPr>
            <a:r>
              <a:rPr lang="cs-CZ" b="1" dirty="0" smtClean="0">
                <a:latin typeface="Times New Roman" panose="02020603050405020304" pitchFamily="18" charset="0"/>
                <a:cs typeface="Times New Roman" panose="02020603050405020304" pitchFamily="18" charset="0"/>
              </a:rPr>
              <a:t>E-business </a:t>
            </a:r>
            <a:r>
              <a:rPr lang="cs-CZ" b="1" dirty="0" err="1" smtClean="0">
                <a:latin typeface="Times New Roman" panose="02020603050405020304" pitchFamily="18" charset="0"/>
                <a:cs typeface="Times New Roman" panose="02020603050405020304" pitchFamily="18" charset="0"/>
              </a:rPr>
              <a:t>trends</a:t>
            </a:r>
            <a:endParaRPr lang="cs-CZ"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19030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The end </a:t>
            </a:r>
            <a:endParaRPr kumimoji="0" lang="en-GB" sz="3600" b="1" i="0" u="none" strike="noStrike" kern="0" cap="none" spc="0" normalizeH="0" baseline="0" dirty="0" smtClean="0">
              <a:ln>
                <a:noFill/>
              </a:ln>
              <a:solidFill>
                <a:sysClr val="windowText" lastClr="000000"/>
              </a:solidFill>
              <a:effectLst/>
              <a:uLnTx/>
              <a:uFillTx/>
            </a:endParaRPr>
          </a:p>
        </p:txBody>
      </p:sp>
      <p:sp>
        <p:nvSpPr>
          <p:cNvPr id="7" name="Obdélník 6"/>
          <p:cNvSpPr/>
          <p:nvPr/>
        </p:nvSpPr>
        <p:spPr>
          <a:xfrm>
            <a:off x="1030029" y="2725795"/>
            <a:ext cx="8670708" cy="1754326"/>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Thank you for your attention</a:t>
            </a:r>
            <a:r>
              <a:rPr lang="cs-CZ"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t>
            </a:r>
            <a:endPar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Any questions?</a:t>
            </a:r>
            <a:endParaRPr lang="en-GB" sz="5400" b="1" dirty="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420459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275529"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94021"/>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The term Business Intelligence (BI) refers to technologies, applications and practices for the collection, integration, analysis, and presentation of business </a:t>
            </a:r>
            <a:r>
              <a:rPr lang="en-US" dirty="0" smtClean="0">
                <a:latin typeface="Times New Roman" panose="02020603050405020304" pitchFamily="18" charset="0"/>
                <a:cs typeface="Times New Roman" panose="02020603050405020304" pitchFamily="18" charset="0"/>
              </a:rPr>
              <a:t>information.</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purpose of Business Intelligence is to support better business decision </a:t>
            </a:r>
            <a:r>
              <a:rPr lang="en-US" dirty="0" smtClean="0">
                <a:latin typeface="Times New Roman" panose="02020603050405020304" pitchFamily="18" charset="0"/>
                <a:cs typeface="Times New Roman" panose="02020603050405020304" pitchFamily="18" charset="0"/>
              </a:rPr>
              <a:t>making.</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Essentially</a:t>
            </a:r>
            <a:r>
              <a:rPr lang="en-US" dirty="0">
                <a:latin typeface="Times New Roman" panose="02020603050405020304" pitchFamily="18" charset="0"/>
                <a:cs typeface="Times New Roman" panose="02020603050405020304" pitchFamily="18" charset="0"/>
              </a:rPr>
              <a:t>, Business Intelligence systems are data-driven Decision Support Systems (DSS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Business </a:t>
            </a:r>
            <a:r>
              <a:rPr lang="en-US" dirty="0">
                <a:latin typeface="Times New Roman" panose="02020603050405020304" pitchFamily="18" charset="0"/>
                <a:cs typeface="Times New Roman" panose="02020603050405020304" pitchFamily="18" charset="0"/>
              </a:rPr>
              <a:t>Intelligence is sometimes used interchangeably with briefing books, report and query tools and executive information systems.</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*https://olap.com/learn-bi-olap/olap-bi-definitions/business-intelligence/</a:t>
            </a:r>
            <a:endParaRPr lang="cs-CZ" dirty="0" smtClean="0"/>
          </a:p>
        </p:txBody>
      </p:sp>
    </p:spTree>
    <p:extLst>
      <p:ext uri="{BB962C8B-B14F-4D97-AF65-F5344CB8AC3E}">
        <p14:creationId xmlns:p14="http://schemas.microsoft.com/office/powerpoint/2010/main" val="279357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275529"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94021"/>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Overall, the role of business intelligence is to improve all parts of a company by improving access to the firm's data and then using that data to increase </a:t>
            </a:r>
            <a:r>
              <a:rPr lang="en-US" dirty="0" smtClean="0">
                <a:latin typeface="Times New Roman" panose="02020603050405020304" pitchFamily="18" charset="0"/>
                <a:cs typeface="Times New Roman" panose="02020603050405020304" pitchFamily="18" charset="0"/>
              </a:rPr>
              <a:t>profitability.*</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Companies </a:t>
            </a:r>
            <a:r>
              <a:rPr lang="en-US" dirty="0">
                <a:latin typeface="Times New Roman" panose="02020603050405020304" pitchFamily="18" charset="0"/>
                <a:cs typeface="Times New Roman" panose="02020603050405020304" pitchFamily="18" charset="0"/>
              </a:rPr>
              <a:t>that employ BI practices can translate their collected data into insights of their business </a:t>
            </a:r>
            <a:r>
              <a:rPr lang="en-US" dirty="0" smtClean="0">
                <a:latin typeface="Times New Roman" panose="02020603050405020304" pitchFamily="18" charset="0"/>
                <a:cs typeface="Times New Roman" panose="02020603050405020304" pitchFamily="18" charset="0"/>
              </a:rPr>
              <a:t>processes.*</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insights can then be used to create strategic business decisions that improve productivity, increase revenue and accelerate growth.</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*https://olap.com/learn-bi-olap/olap-bi-definitions/business-intelligence/</a:t>
            </a:r>
            <a:endParaRPr lang="cs-CZ" dirty="0" smtClean="0"/>
          </a:p>
        </p:txBody>
      </p:sp>
    </p:spTree>
    <p:extLst>
      <p:ext uri="{BB962C8B-B14F-4D97-AF65-F5344CB8AC3E}">
        <p14:creationId xmlns:p14="http://schemas.microsoft.com/office/powerpoint/2010/main" val="252776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275529"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71656"/>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Other potential benefits of business intelligence tools include:</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accelerating </a:t>
            </a:r>
            <a:r>
              <a:rPr lang="en-US" dirty="0">
                <a:latin typeface="Times New Roman" panose="02020603050405020304" pitchFamily="18" charset="0"/>
                <a:cs typeface="Times New Roman" panose="02020603050405020304" pitchFamily="18" charset="0"/>
              </a:rPr>
              <a:t>and improving decision-making;</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optimizing </a:t>
            </a:r>
            <a:r>
              <a:rPr lang="en-US" dirty="0">
                <a:latin typeface="Times New Roman" panose="02020603050405020304" pitchFamily="18" charset="0"/>
                <a:cs typeface="Times New Roman" panose="02020603050405020304" pitchFamily="18" charset="0"/>
              </a:rPr>
              <a:t>internal business processes;</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increasing </a:t>
            </a:r>
            <a:r>
              <a:rPr lang="en-US" dirty="0">
                <a:latin typeface="Times New Roman" panose="02020603050405020304" pitchFamily="18" charset="0"/>
                <a:cs typeface="Times New Roman" panose="02020603050405020304" pitchFamily="18" charset="0"/>
              </a:rPr>
              <a:t>operational efficiency;</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driving </a:t>
            </a:r>
            <a:r>
              <a:rPr lang="en-US" dirty="0">
                <a:latin typeface="Times New Roman" panose="02020603050405020304" pitchFamily="18" charset="0"/>
                <a:cs typeface="Times New Roman" panose="02020603050405020304" pitchFamily="18" charset="0"/>
              </a:rPr>
              <a:t>new revenues;</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gaining </a:t>
            </a:r>
            <a:r>
              <a:rPr lang="en-US" dirty="0">
                <a:latin typeface="Times New Roman" panose="02020603050405020304" pitchFamily="18" charset="0"/>
                <a:cs typeface="Times New Roman" panose="02020603050405020304" pitchFamily="18" charset="0"/>
              </a:rPr>
              <a:t>competitive advantage over business rivals;</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assisting </a:t>
            </a:r>
            <a:r>
              <a:rPr lang="en-US" dirty="0">
                <a:latin typeface="Times New Roman" panose="02020603050405020304" pitchFamily="18" charset="0"/>
                <a:cs typeface="Times New Roman" panose="02020603050405020304" pitchFamily="18" charset="0"/>
              </a:rPr>
              <a:t>companies in the identification of market trends; and</a:t>
            </a: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spotting </a:t>
            </a:r>
            <a:r>
              <a:rPr lang="en-US" dirty="0">
                <a:latin typeface="Times New Roman" panose="02020603050405020304" pitchFamily="18" charset="0"/>
                <a:cs typeface="Times New Roman" panose="02020603050405020304" pitchFamily="18" charset="0"/>
              </a:rPr>
              <a:t>business problems that need to be addressed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*https://searchbusinessanalytics.techtarget.com/definition/business-intelligence-BI</a:t>
            </a:r>
            <a:endParaRPr lang="cs-CZ" dirty="0" smtClean="0"/>
          </a:p>
        </p:txBody>
      </p:sp>
    </p:spTree>
    <p:extLst>
      <p:ext uri="{BB962C8B-B14F-4D97-AF65-F5344CB8AC3E}">
        <p14:creationId xmlns:p14="http://schemas.microsoft.com/office/powerpoint/2010/main" val="208854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32558"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 – </a:t>
            </a:r>
            <a:r>
              <a:rPr lang="en-GB" sz="3600" b="1" kern="0" dirty="0" smtClean="0">
                <a:solidFill>
                  <a:srgbClr val="307871"/>
                </a:solidFill>
                <a:latin typeface="Times New Roman"/>
                <a:ea typeface="+mj-ea"/>
                <a:cs typeface="+mj-cs"/>
              </a:rPr>
              <a:t>analysis</a:t>
            </a:r>
            <a:r>
              <a:rPr lang="cs-CZ" sz="3600" b="1" kern="0" dirty="0" smtClean="0">
                <a:solidFill>
                  <a:srgbClr val="307871"/>
                </a:solidFill>
                <a:latin typeface="Times New Roman"/>
                <a:ea typeface="+mj-ea"/>
                <a:cs typeface="+mj-cs"/>
              </a:rPr>
              <a:t>*</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7325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Spreadsheet Analysis</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Analyzing </a:t>
            </a:r>
            <a:r>
              <a:rPr lang="en-US" dirty="0">
                <a:latin typeface="Times New Roman" panose="02020603050405020304" pitchFamily="18" charset="0"/>
                <a:cs typeface="Times New Roman" panose="02020603050405020304" pitchFamily="18" charset="0"/>
              </a:rPr>
              <a:t>data contained in spreadsheets with the goal of evaluating or anticipating company wide, or specific unit performance. E.g., using Excel to track hours your employees work.</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Ad-Hoc Query</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Software </a:t>
            </a:r>
            <a:r>
              <a:rPr lang="en-US" dirty="0">
                <a:latin typeface="Times New Roman" panose="02020603050405020304" pitchFamily="18" charset="0"/>
                <a:cs typeface="Times New Roman" panose="02020603050405020304" pitchFamily="18" charset="0"/>
              </a:rPr>
              <a:t>that allows users to develop their own specific data queries. E.g., creating a query that displays how many of one item has been sold in a specific time period.</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Visualization Tools</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Software </a:t>
            </a:r>
            <a:r>
              <a:rPr lang="en-US" dirty="0">
                <a:latin typeface="Times New Roman" panose="02020603050405020304" pitchFamily="18" charset="0"/>
                <a:cs typeface="Times New Roman" panose="02020603050405020304" pitchFamily="18" charset="0"/>
              </a:rPr>
              <a:t>that takes raw data and creates a visualization that users can read and understand. E.g., a pie chart that compares the method by which customers contacted you in a one-month period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*https://www.apex.com/four-main-types-bi/</a:t>
            </a:r>
            <a:endParaRPr lang="cs-CZ" dirty="0" smtClean="0"/>
          </a:p>
        </p:txBody>
      </p:sp>
    </p:spTree>
    <p:extLst>
      <p:ext uri="{BB962C8B-B14F-4D97-AF65-F5344CB8AC3E}">
        <p14:creationId xmlns:p14="http://schemas.microsoft.com/office/powerpoint/2010/main" val="112586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173759"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 – monitoring*</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7325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Dashboard</a:t>
            </a:r>
            <a:endParaRPr lang="cs-CZ"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central location where all useful and actionable metrics and data are contained. They are usually represented graphically to make it easier for users to read. E.g., the new Google+ dashboards which can be accessed by logging into your business Google+ page and selecting Dashboard from the drop-down menu on the left.</a:t>
            </a:r>
          </a:p>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Key </a:t>
            </a:r>
            <a:r>
              <a:rPr lang="en-US" dirty="0">
                <a:latin typeface="Times New Roman" panose="02020603050405020304" pitchFamily="18" charset="0"/>
                <a:cs typeface="Times New Roman" panose="02020603050405020304" pitchFamily="18" charset="0"/>
              </a:rPr>
              <a:t>Performance Indicators (</a:t>
            </a:r>
            <a:r>
              <a:rPr lang="en-US" dirty="0" smtClean="0">
                <a:latin typeface="Times New Roman" panose="02020603050405020304" pitchFamily="18" charset="0"/>
                <a:cs typeface="Times New Roman" panose="02020603050405020304" pitchFamily="18" charset="0"/>
              </a:rPr>
              <a:t>KPIs)</a:t>
            </a:r>
            <a:endParaRPr lang="cs-CZ"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cs-CZ"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PIs </a:t>
            </a:r>
            <a:r>
              <a:rPr lang="en-US" dirty="0">
                <a:latin typeface="Times New Roman" panose="02020603050405020304" pitchFamily="18" charset="0"/>
                <a:cs typeface="Times New Roman" panose="02020603050405020304" pitchFamily="18" charset="0"/>
              </a:rPr>
              <a:t>measure the performance of a specific action or project. E.g., Return on Investment (ROI).</a:t>
            </a:r>
          </a:p>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Business </a:t>
            </a:r>
            <a:r>
              <a:rPr lang="en-US" dirty="0">
                <a:latin typeface="Times New Roman" panose="02020603050405020304" pitchFamily="18" charset="0"/>
                <a:cs typeface="Times New Roman" panose="02020603050405020304" pitchFamily="18" charset="0"/>
              </a:rPr>
              <a:t>Performance </a:t>
            </a:r>
            <a:r>
              <a:rPr lang="en-US" dirty="0" smtClean="0">
                <a:latin typeface="Times New Roman" panose="02020603050405020304" pitchFamily="18" charset="0"/>
                <a:cs typeface="Times New Roman" panose="02020603050405020304" pitchFamily="18" charset="0"/>
              </a:rPr>
              <a:t>Management</a:t>
            </a:r>
            <a:endParaRPr lang="cs-CZ"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system that is designed to ensure that performance goals for your organization or projects are being met and results are being delivered. E.g., number of new customers acquired. Some businesses and BI providers will call this the Balanced Scorecard.</a:t>
            </a: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*https://www.apex.com/four-main-types-bi/</a:t>
            </a:r>
            <a:endParaRPr lang="cs-CZ" dirty="0" smtClean="0"/>
          </a:p>
        </p:txBody>
      </p:sp>
    </p:spTree>
    <p:extLst>
      <p:ext uri="{BB962C8B-B14F-4D97-AF65-F5344CB8AC3E}">
        <p14:creationId xmlns:p14="http://schemas.microsoft.com/office/powerpoint/2010/main" val="324216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994222"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 – </a:t>
            </a:r>
            <a:r>
              <a:rPr lang="en-GB" sz="3600" b="1" kern="0" dirty="0" smtClean="0">
                <a:solidFill>
                  <a:srgbClr val="307871"/>
                </a:solidFill>
                <a:latin typeface="Times New Roman"/>
                <a:ea typeface="+mj-ea"/>
                <a:cs typeface="+mj-cs"/>
              </a:rPr>
              <a:t>prediction</a:t>
            </a:r>
            <a:r>
              <a:rPr lang="cs-CZ" sz="3600" b="1" kern="0" dirty="0" smtClean="0">
                <a:solidFill>
                  <a:srgbClr val="307871"/>
                </a:solidFill>
                <a:latin typeface="Times New Roman"/>
                <a:ea typeface="+mj-ea"/>
                <a:cs typeface="+mj-cs"/>
              </a:rPr>
              <a:t>*</a:t>
            </a:r>
            <a:endParaRPr lang="en-GB" sz="3600" b="1" kern="0" dirty="0" smtClean="0">
              <a:solidFill>
                <a:srgbClr val="307871"/>
              </a:solidFill>
              <a:latin typeface="Times New Roman"/>
              <a:ea typeface="+mj-ea"/>
              <a:cs typeface="+mj-cs"/>
            </a:endParaRP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7325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reason many businesses employ BI methodologies is to try and predict what will happen based on the data currently available and other trends. </a:t>
            </a: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two main types of prediction</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Data Mining</a:t>
            </a:r>
            <a:endParaRPr lang="cs-CZ" dirty="0" smtClean="0">
              <a:latin typeface="Times New Roman" panose="02020603050405020304" pitchFamily="18" charset="0"/>
              <a:cs typeface="Times New Roman" panose="02020603050405020304" pitchFamily="18" charset="0"/>
            </a:endParaRPr>
          </a:p>
          <a:p>
            <a:pPr lvl="1" algn="just">
              <a:spcBef>
                <a:spcPts val="1200"/>
              </a:spcBef>
              <a:spcAft>
                <a:spcPts val="600"/>
              </a:spcAft>
            </a:pP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act of finding patterns and relations in and between large sets of data. The main goal of data mining is to extract or transform data into something we can understand and further use.</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Predictive Modelling</a:t>
            </a:r>
            <a:endParaRPr lang="cs-CZ" dirty="0" smtClean="0">
              <a:latin typeface="Times New Roman" panose="02020603050405020304" pitchFamily="18" charset="0"/>
              <a:cs typeface="Times New Roman" panose="02020603050405020304" pitchFamily="18" charset="0"/>
            </a:endParaRPr>
          </a:p>
          <a:p>
            <a:pPr lvl="1" algn="just">
              <a:spcBef>
                <a:spcPts val="1200"/>
              </a:spcBef>
              <a:spcAft>
                <a:spcPts val="600"/>
              </a:spcAft>
            </a:pPr>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modeling that sets out to predict the outcome of an action, or the probability of an outcome.</a:t>
            </a:r>
          </a:p>
          <a:p>
            <a:pPr algn="just">
              <a:spcBef>
                <a:spcPts val="0"/>
              </a:spcBef>
              <a:spcAft>
                <a:spcPts val="600"/>
              </a:spcAft>
            </a:pP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*https://www.apex.com/four-main-types-bi/</a:t>
            </a:r>
            <a:endParaRPr lang="cs-CZ" dirty="0" smtClean="0"/>
          </a:p>
        </p:txBody>
      </p:sp>
    </p:spTree>
    <p:extLst>
      <p:ext uri="{BB962C8B-B14F-4D97-AF65-F5344CB8AC3E}">
        <p14:creationId xmlns:p14="http://schemas.microsoft.com/office/powerpoint/2010/main" val="152524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827784" cy="1200329"/>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Business Intelligence – </a:t>
            </a:r>
            <a:r>
              <a:rPr lang="en-GB" sz="3600" b="1" kern="0" dirty="0" smtClean="0">
                <a:solidFill>
                  <a:srgbClr val="307871"/>
                </a:solidFill>
                <a:latin typeface="Times New Roman"/>
                <a:ea typeface="+mj-ea"/>
                <a:cs typeface="+mj-cs"/>
              </a:rPr>
              <a:t>data warehouse</a:t>
            </a:r>
          </a:p>
          <a:p>
            <a:pPr lvl="0">
              <a:defRPr/>
            </a:pPr>
            <a:r>
              <a:rPr lang="en-GB"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0584612" cy="369332"/>
          </a:xfrm>
          <a:prstGeom prst="rect">
            <a:avLst/>
          </a:prstGeom>
          <a:noFill/>
        </p:spPr>
        <p:txBody>
          <a:bodyPr wrap="square" rtlCol="0">
            <a:spAutoFit/>
          </a:bodyPr>
          <a:lstStyle/>
          <a:p>
            <a:r>
              <a:rPr lang="cs-CZ" dirty="0"/>
              <a:t>*https://panoply.io/data-warehouse-guide/bi-and-data-warehousing/</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109" y="963241"/>
            <a:ext cx="3683480" cy="5338590"/>
          </a:xfrm>
          <a:prstGeom prst="rect">
            <a:avLst/>
          </a:prstGeom>
        </p:spPr>
      </p:pic>
      <p:sp>
        <p:nvSpPr>
          <p:cNvPr id="7" name="Zástupný symbol pro obsah 2"/>
          <p:cNvSpPr txBox="1">
            <a:spLocks/>
          </p:cNvSpPr>
          <p:nvPr/>
        </p:nvSpPr>
        <p:spPr>
          <a:xfrm>
            <a:off x="489181" y="1137157"/>
            <a:ext cx="56959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A data warehouse is a relational database that aggregates structured data from across an entire </a:t>
            </a:r>
            <a:r>
              <a:rPr lang="en-US" dirty="0" smtClean="0">
                <a:latin typeface="Times New Roman" panose="02020603050405020304" pitchFamily="18" charset="0"/>
                <a:cs typeface="Times New Roman" panose="02020603050405020304" pitchFamily="18" charset="0"/>
              </a:rPr>
              <a:t>organization.</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pulls together data from multiple </a:t>
            </a:r>
            <a:r>
              <a:rPr lang="en-US" dirty="0" smtClean="0">
                <a:latin typeface="Times New Roman" panose="02020603050405020304" pitchFamily="18" charset="0"/>
                <a:cs typeface="Times New Roman" panose="02020603050405020304" pitchFamily="18" charset="0"/>
              </a:rPr>
              <a:t>sources</a:t>
            </a:r>
            <a:r>
              <a:rPr lang="cs-CZ" dirty="0" smtClean="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much </a:t>
            </a:r>
            <a:r>
              <a:rPr lang="en-US" dirty="0">
                <a:latin typeface="Times New Roman" panose="02020603050405020304" pitchFamily="18" charset="0"/>
                <a:cs typeface="Times New Roman" panose="02020603050405020304" pitchFamily="18" charset="0"/>
              </a:rPr>
              <a:t>of it is typically online transaction processing (OLTP) </a:t>
            </a:r>
            <a:r>
              <a:rPr lang="en-US" dirty="0" smtClean="0">
                <a:latin typeface="Times New Roman" panose="02020603050405020304" pitchFamily="18" charset="0"/>
                <a:cs typeface="Times New Roman" panose="02020603050405020304" pitchFamily="18" charset="0"/>
              </a:rPr>
              <a:t>data.</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data warehouse selects, organizes and aggregates data for efficient comparison and analysis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90415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TotalTime>
  <Words>1198</Words>
  <Application>Microsoft Office PowerPoint</Application>
  <PresentationFormat>Širokoúhlá obrazovka</PresentationFormat>
  <Paragraphs>136</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Calibri Light</vt:lpstr>
      <vt:lpstr>Times New Roman</vt:lpstr>
      <vt:lpstr>Wingdings</vt:lpstr>
      <vt:lpstr>Motiv Office</vt:lpstr>
      <vt:lpstr>E-business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suchanek</cp:lastModifiedBy>
  <cp:revision>407</cp:revision>
  <dcterms:created xsi:type="dcterms:W3CDTF">2016-11-25T20:36:16Z</dcterms:created>
  <dcterms:modified xsi:type="dcterms:W3CDTF">2019-10-31T20:28:33Z</dcterms:modified>
</cp:coreProperties>
</file>