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310" r:id="rId5"/>
    <p:sldId id="313" r:id="rId6"/>
    <p:sldId id="317" r:id="rId7"/>
    <p:sldId id="311" r:id="rId8"/>
    <p:sldId id="316" r:id="rId9"/>
    <p:sldId id="318" r:id="rId10"/>
    <p:sldId id="312" r:id="rId11"/>
    <p:sldId id="314" r:id="rId12"/>
    <p:sldId id="315" r:id="rId13"/>
    <p:sldId id="320" r:id="rId14"/>
    <p:sldId id="319" r:id="rId15"/>
    <p:sldId id="321" r:id="rId16"/>
    <p:sldId id="326" r:id="rId17"/>
    <p:sldId id="327" r:id="rId18"/>
    <p:sldId id="322" r:id="rId19"/>
    <p:sldId id="323" r:id="rId20"/>
    <p:sldId id="324" r:id="rId21"/>
    <p:sldId id="325" r:id="rId22"/>
    <p:sldId id="330" r:id="rId23"/>
    <p:sldId id="331" r:id="rId24"/>
    <p:sldId id="333" r:id="rId25"/>
    <p:sldId id="334" r:id="rId26"/>
    <p:sldId id="332" r:id="rId27"/>
    <p:sldId id="328" r:id="rId28"/>
    <p:sldId id="329" r:id="rId29"/>
    <p:sldId id="335" r:id="rId30"/>
    <p:sldId id="283"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17.09.2019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17.09.2019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17.09.2019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17.09.2019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digiruns.com/font-text-formatting-in-microsoft-word/"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smtClean="0">
                <a:solidFill>
                  <a:schemeClr val="bg1"/>
                </a:solidFill>
                <a:latin typeface="Times New Roman" panose="02020603050405020304" pitchFamily="18" charset="0"/>
                <a:cs typeface="Times New Roman" panose="02020603050405020304" pitchFamily="18" charset="0"/>
              </a:rPr>
              <a:t>Informatics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339430" y="3652502"/>
            <a:ext cx="5469147" cy="1056117"/>
          </a:xfrm>
          <a:prstGeom prst="rect">
            <a:avLst/>
          </a:prstGeom>
        </p:spPr>
        <p:txBody>
          <a:bodyPr>
            <a:normAutofit/>
          </a:bodyPr>
          <a:lstStyle/>
          <a:p>
            <a:pPr marL="0" indent="0" algn="ctr">
              <a:buNone/>
            </a:pPr>
            <a:r>
              <a:rPr lang="en-GB" dirty="0" smtClean="0">
                <a:solidFill>
                  <a:schemeClr val="bg1"/>
                </a:solidFill>
                <a:latin typeface="Times New Roman" panose="02020603050405020304" pitchFamily="18" charset="0"/>
                <a:cs typeface="Times New Roman" panose="02020603050405020304" pitchFamily="18" charset="0"/>
              </a:rPr>
              <a:t>Text editors </a:t>
            </a:r>
            <a:r>
              <a:rPr lang="cs-CZ" dirty="0" smtClean="0">
                <a:solidFill>
                  <a:schemeClr val="bg1"/>
                </a:solidFill>
                <a:latin typeface="Times New Roman" panose="02020603050405020304" pitchFamily="18" charset="0"/>
                <a:cs typeface="Times New Roman" panose="02020603050405020304" pitchFamily="18" charset="0"/>
              </a:rPr>
              <a:t>- 1</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en-GB" altLang="cs-CZ" sz="2400" dirty="0" smtClean="0">
                <a:solidFill>
                  <a:srgbClr val="307871"/>
                </a:solidFill>
                <a:latin typeface="Times New Roman" panose="02020603050405020304" pitchFamily="18" charset="0"/>
                <a:cs typeface="Times New Roman" panose="02020603050405020304" pitchFamily="18" charset="0"/>
              </a:rPr>
              <a:t>Informatics</a:t>
            </a: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5834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text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formatting</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*https://www.laptopmag.com/articles/select-text-similar-formatting-word</a:t>
            </a:r>
            <a:endParaRPr lang="cs-CZ" dirty="0" smtClean="0"/>
          </a:p>
        </p:txBody>
      </p:sp>
      <p:sp>
        <p:nvSpPr>
          <p:cNvPr id="7" name="Zástupný symbol pro obsah 2"/>
          <p:cNvSpPr txBox="1">
            <a:spLocks/>
          </p:cNvSpPr>
          <p:nvPr/>
        </p:nvSpPr>
        <p:spPr>
          <a:xfrm>
            <a:off x="489181" y="1139981"/>
            <a:ext cx="9862517" cy="1189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endParaRPr lang="en-GB" dirty="0" smtClean="0">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2" y="2204609"/>
            <a:ext cx="7534539" cy="3720178"/>
          </a:xfrm>
          <a:prstGeom prst="rect">
            <a:avLst/>
          </a:prstGeom>
        </p:spPr>
      </p:pic>
      <p:sp>
        <p:nvSpPr>
          <p:cNvPr id="10"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a:latin typeface="Times New Roman" panose="02020603050405020304" pitchFamily="18" charset="0"/>
                <a:cs typeface="Times New Roman" panose="02020603050405020304" pitchFamily="18" charset="0"/>
              </a:rPr>
              <a:t>Select some text in your document that represents the formatting you want to change. It could be just one word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720" y="2164087"/>
            <a:ext cx="3048128" cy="4055825"/>
          </a:xfrm>
          <a:prstGeom prst="rect">
            <a:avLst/>
          </a:prstGeom>
        </p:spPr>
      </p:pic>
    </p:spTree>
    <p:extLst>
      <p:ext uri="{BB962C8B-B14F-4D97-AF65-F5344CB8AC3E}">
        <p14:creationId xmlns:p14="http://schemas.microsoft.com/office/powerpoint/2010/main" val="369504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5834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text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formatting</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481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GB" dirty="0" smtClean="0">
                <a:latin typeface="Times New Roman" panose="02020603050405020304" pitchFamily="18" charset="0"/>
                <a:cs typeface="Times New Roman" panose="02020603050405020304" pitchFamily="18" charset="0"/>
              </a:rPr>
              <a:t>Formatting text</a:t>
            </a:r>
            <a:r>
              <a:rPr lang="cs-CZ" dirty="0" smtClean="0">
                <a:latin typeface="Times New Roman" panose="02020603050405020304" pitchFamily="18" charset="0"/>
                <a:cs typeface="Times New Roman" panose="02020603050405020304" pitchFamily="18" charset="0"/>
              </a:rPr>
              <a:t> – </a:t>
            </a:r>
            <a:r>
              <a:rPr lang="cs-CZ" dirty="0" err="1" smtClean="0">
                <a:latin typeface="Times New Roman" panose="02020603050405020304" pitchFamily="18" charset="0"/>
                <a:cs typeface="Times New Roman" panose="02020603050405020304" pitchFamily="18" charset="0"/>
              </a:rPr>
              <a:t>Home</a:t>
            </a:r>
            <a:r>
              <a:rPr lang="cs-CZ" dirty="0" smtClean="0">
                <a:latin typeface="Times New Roman" panose="02020603050405020304" pitchFamily="18" charset="0"/>
                <a:cs typeface="Times New Roman" panose="02020603050405020304" pitchFamily="18" charset="0"/>
              </a:rPr>
              <a:t>/Font</a:t>
            </a: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www.windowscentral.com/how-change-font-defaults-microsoft-word-2016-windows</a:t>
            </a:r>
          </a:p>
          <a:p>
            <a:r>
              <a:rPr lang="cs-CZ" dirty="0"/>
              <a:t>**https://wordribbon.tips.net/T006009_Adjusting_the_Width_of_Characters.html</a:t>
            </a:r>
            <a:endParaRPr lang="cs-CZ" dirty="0" smtClean="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07" y="1621766"/>
            <a:ext cx="4424632" cy="450459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611" y="1621766"/>
            <a:ext cx="3637446" cy="4459368"/>
          </a:xfrm>
          <a:prstGeom prst="rect">
            <a:avLst/>
          </a:prstGeom>
        </p:spPr>
      </p:pic>
    </p:spTree>
    <p:extLst>
      <p:ext uri="{BB962C8B-B14F-4D97-AF65-F5344CB8AC3E}">
        <p14:creationId xmlns:p14="http://schemas.microsoft.com/office/powerpoint/2010/main" val="124426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5834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text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formatting</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*https://www.digiruns.com/font-text-formatting-in-microsoft-word/</a:t>
            </a:r>
            <a:endParaRPr lang="cs-CZ" dirty="0" smtClean="0"/>
          </a:p>
        </p:txBody>
      </p:sp>
      <p:sp>
        <p:nvSpPr>
          <p:cNvPr id="7" name="Zástupný symbol pro obsah 2"/>
          <p:cNvSpPr txBox="1">
            <a:spLocks/>
          </p:cNvSpPr>
          <p:nvPr/>
        </p:nvSpPr>
        <p:spPr>
          <a:xfrm>
            <a:off x="489181" y="1139981"/>
            <a:ext cx="9862517" cy="1189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endParaRPr lang="en-GB" dirty="0" smtClean="0">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489181" y="1139982"/>
            <a:ext cx="9862517" cy="8354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smtClean="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://www.digiruns.com/font-text-formatting-in-microsoft-word</a:t>
            </a:r>
            <a:r>
              <a:rPr lang="en-US"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244" y="1572325"/>
            <a:ext cx="3393159" cy="4699079"/>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81" y="2009599"/>
            <a:ext cx="6455615" cy="4017948"/>
          </a:xfrm>
          <a:prstGeom prst="rect">
            <a:avLst/>
          </a:prstGeom>
        </p:spPr>
      </p:pic>
    </p:spTree>
    <p:extLst>
      <p:ext uri="{BB962C8B-B14F-4D97-AF65-F5344CB8AC3E}">
        <p14:creationId xmlns:p14="http://schemas.microsoft.com/office/powerpoint/2010/main" val="465968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3530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paragraphs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898453"/>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paragraph in Word is any text that ends with a hard return. You insert a hard return anytime you press the Enter </a:t>
            </a:r>
            <a:r>
              <a:rPr lang="en-US" dirty="0" smtClean="0">
                <a:latin typeface="Times New Roman" panose="02020603050405020304" pitchFamily="18" charset="0"/>
                <a:cs typeface="Times New Roman" panose="02020603050405020304" pitchFamily="18" charset="0"/>
              </a:rPr>
              <a:t>key.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Paragraph </a:t>
            </a:r>
            <a:r>
              <a:rPr lang="en-US" dirty="0">
                <a:latin typeface="Times New Roman" panose="02020603050405020304" pitchFamily="18" charset="0"/>
                <a:cs typeface="Times New Roman" panose="02020603050405020304" pitchFamily="18" charset="0"/>
              </a:rPr>
              <a:t>formatting lets you control the appearance if individual </a:t>
            </a:r>
            <a:r>
              <a:rPr lang="en-US" dirty="0" smtClean="0">
                <a:latin typeface="Times New Roman" panose="02020603050405020304" pitchFamily="18" charset="0"/>
                <a:cs typeface="Times New Roman" panose="02020603050405020304" pitchFamily="18" charset="0"/>
              </a:rPr>
              <a:t>paragraphs.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you can change the alignment of text from left to center or the spacing between lines form single to </a:t>
            </a:r>
            <a:r>
              <a:rPr lang="en-US" dirty="0" smtClean="0">
                <a:latin typeface="Times New Roman" panose="02020603050405020304" pitchFamily="18" charset="0"/>
                <a:cs typeface="Times New Roman" panose="02020603050405020304" pitchFamily="18" charset="0"/>
              </a:rPr>
              <a:t>double.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indent paragraphs, number them, or add borders and shading to them</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Paragraph formatting is applied to an entire </a:t>
            </a:r>
            <a:r>
              <a:rPr lang="en-US" dirty="0" smtClean="0">
                <a:latin typeface="Times New Roman" panose="02020603050405020304" pitchFamily="18" charset="0"/>
                <a:cs typeface="Times New Roman" panose="02020603050405020304" pitchFamily="18" charset="0"/>
              </a:rPr>
              <a:t>paragraph.</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formatting for a paragraph is stored in the paragraph mark and carried to the next paragraph when you press the Enter key</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*https://www.mediacollege.com/microsoft/word/paragraph.html</a:t>
            </a:r>
            <a:endParaRPr lang="cs-CZ" dirty="0" smtClean="0"/>
          </a:p>
        </p:txBody>
      </p:sp>
    </p:spTree>
    <p:extLst>
      <p:ext uri="{BB962C8B-B14F-4D97-AF65-F5344CB8AC3E}">
        <p14:creationId xmlns:p14="http://schemas.microsoft.com/office/powerpoint/2010/main" val="126534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3530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paragraphs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*https://www.howtogeek.com/256909/how-to-stop-a-paragraph-from-splitting-between-pages-in-microsoft-word/</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04" y="1176999"/>
            <a:ext cx="9021221" cy="4788186"/>
          </a:xfrm>
          <a:prstGeom prst="rect">
            <a:avLst/>
          </a:prstGeom>
        </p:spPr>
      </p:pic>
    </p:spTree>
    <p:extLst>
      <p:ext uri="{BB962C8B-B14F-4D97-AF65-F5344CB8AC3E}">
        <p14:creationId xmlns:p14="http://schemas.microsoft.com/office/powerpoint/2010/main" val="489469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94292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paragraphs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55275" y="6271404"/>
            <a:ext cx="12036725" cy="646331"/>
          </a:xfrm>
          <a:prstGeom prst="rect">
            <a:avLst/>
          </a:prstGeom>
          <a:noFill/>
        </p:spPr>
        <p:txBody>
          <a:bodyPr wrap="square" rtlCol="0">
            <a:spAutoFit/>
          </a:bodyPr>
          <a:lstStyle/>
          <a:p>
            <a:r>
              <a:rPr lang="cs-CZ" dirty="0"/>
              <a:t>*https://</a:t>
            </a:r>
            <a:r>
              <a:rPr lang="cs-CZ" dirty="0" smtClean="0"/>
              <a:t>support.office.com/en-us/article/indent-the-first-line-of-a-paragraph-b3721167-e1c8-40c3-8a97-3f046fc72d6d</a:t>
            </a:r>
          </a:p>
          <a:p>
            <a:r>
              <a:rPr lang="cs-CZ" dirty="0"/>
              <a:t>**https://www.officetooltips.com/word_2016/tips/how_to_keep_lines_and_paragraphs_together_in_a_word_document.html</a:t>
            </a:r>
            <a:endParaRPr lang="cs-CZ" dirty="0" smtClean="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98" y="1009408"/>
            <a:ext cx="4480076" cy="5206868"/>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5" y="1009408"/>
            <a:ext cx="3936201" cy="5206868"/>
          </a:xfrm>
          <a:prstGeom prst="rect">
            <a:avLst/>
          </a:prstGeom>
        </p:spPr>
      </p:pic>
    </p:spTree>
    <p:extLst>
      <p:ext uri="{BB962C8B-B14F-4D97-AF65-F5344CB8AC3E}">
        <p14:creationId xmlns:p14="http://schemas.microsoft.com/office/powerpoint/2010/main" val="3706571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381533"/>
            <a:ext cx="9758405"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A style is a predefined combination of font style, color, and size that can be applied to any text in your </a:t>
            </a:r>
            <a:r>
              <a:rPr lang="en-US" dirty="0" smtClean="0">
                <a:latin typeface="Times New Roman" panose="02020603050405020304" pitchFamily="18" charset="0"/>
                <a:cs typeface="Times New Roman" panose="02020603050405020304" pitchFamily="18" charset="0"/>
              </a:rPr>
              <a:t>document.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Styles </a:t>
            </a:r>
            <a:r>
              <a:rPr lang="en-US" dirty="0">
                <a:latin typeface="Times New Roman" panose="02020603050405020304" pitchFamily="18" charset="0"/>
                <a:cs typeface="Times New Roman" panose="02020603050405020304" pitchFamily="18" charset="0"/>
              </a:rPr>
              <a:t>can help your documents achieve a more professional look and </a:t>
            </a:r>
            <a:r>
              <a:rPr lang="en-US" dirty="0" smtClean="0">
                <a:latin typeface="Times New Roman" panose="02020603050405020304" pitchFamily="18" charset="0"/>
                <a:cs typeface="Times New Roman" panose="02020603050405020304" pitchFamily="18" charset="0"/>
              </a:rPr>
              <a:t>feel.</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also use styles to quickly change several things in your document at the same time.</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*https://edu.gcfglobal.org/en/word2016/applying-and-modifying-styles/1/</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885" y="4615246"/>
            <a:ext cx="6172200" cy="1390650"/>
          </a:xfrm>
          <a:prstGeom prst="rect">
            <a:avLst/>
          </a:prstGeom>
        </p:spPr>
      </p:pic>
    </p:spTree>
    <p:extLst>
      <p:ext uri="{BB962C8B-B14F-4D97-AF65-F5344CB8AC3E}">
        <p14:creationId xmlns:p14="http://schemas.microsoft.com/office/powerpoint/2010/main" val="3849167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534265"/>
            <a:ext cx="4679070"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From the Design tab, click the More drop-down arrow in the Document Formatting group</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Choose the desired style set from the drop-down menu</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selected style set will be applied to your entire document.</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*https://edu.gcfglobal.org/en/word2016/applying-and-modifying-styles/1/</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716" y="1611202"/>
            <a:ext cx="6376662" cy="3812135"/>
          </a:xfrm>
          <a:prstGeom prst="rect">
            <a:avLst/>
          </a:prstGeom>
        </p:spPr>
      </p:pic>
    </p:spTree>
    <p:extLst>
      <p:ext uri="{BB962C8B-B14F-4D97-AF65-F5344CB8AC3E}">
        <p14:creationId xmlns:p14="http://schemas.microsoft.com/office/powerpoint/2010/main" val="177931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519549"/>
            <a:ext cx="396204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You can also quickly change the formatting for all paragraphs with the same style in an existing </a:t>
            </a:r>
            <a:r>
              <a:rPr lang="en-US" dirty="0" smtClean="0">
                <a:latin typeface="Times New Roman" panose="02020603050405020304" pitchFamily="18" charset="0"/>
                <a:cs typeface="Times New Roman" panose="02020603050405020304" pitchFamily="18" charset="0"/>
              </a:rPr>
              <a:t>document.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Open </a:t>
            </a:r>
            <a:r>
              <a:rPr lang="en-US" dirty="0">
                <a:latin typeface="Times New Roman" panose="02020603050405020304" pitchFamily="18" charset="0"/>
                <a:cs typeface="Times New Roman" panose="02020603050405020304" pitchFamily="18" charset="0"/>
              </a:rPr>
              <a:t>the document and click the “Styles” button in the “Styles” section of the “Home” tab.</a:t>
            </a:r>
            <a:r>
              <a:rPr lang="cs-CZ" dirty="0" smtClean="0">
                <a:latin typeface="Times New Roman" panose="02020603050405020304" pitchFamily="18" charset="0"/>
                <a:cs typeface="Times New Roman" panose="02020603050405020304" pitchFamily="18" charset="0"/>
              </a:rPr>
              <a:t>*</a:t>
            </a: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*https://www.howtogeek.com/220776/how-to-set-paragraph-formatting-in-word/</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44" y="1665027"/>
            <a:ext cx="6997254" cy="3950757"/>
          </a:xfrm>
          <a:prstGeom prst="rect">
            <a:avLst/>
          </a:prstGeom>
        </p:spPr>
      </p:pic>
    </p:spTree>
    <p:extLst>
      <p:ext uri="{BB962C8B-B14F-4D97-AF65-F5344CB8AC3E}">
        <p14:creationId xmlns:p14="http://schemas.microsoft.com/office/powerpoint/2010/main" val="613079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467791"/>
            <a:ext cx="4082819"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Find the style you want to change in the list and move your mouse over </a:t>
            </a:r>
            <a:r>
              <a:rPr lang="en-US" dirty="0" smtClean="0">
                <a:latin typeface="Times New Roman" panose="02020603050405020304" pitchFamily="18" charset="0"/>
                <a:cs typeface="Times New Roman" panose="02020603050405020304" pitchFamily="18" charset="0"/>
              </a:rPr>
              <a:t>it.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down arrow and select “Modify” from the drop-down list.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*https://www.howtogeek.com/220776/how-to-set-paragraph-formatting-in-word/</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544968"/>
            <a:ext cx="6192114" cy="4420217"/>
          </a:xfrm>
          <a:prstGeom prst="rect">
            <a:avLst/>
          </a:prstGeom>
        </p:spPr>
      </p:pic>
    </p:spTree>
    <p:extLst>
      <p:ext uri="{BB962C8B-B14F-4D97-AF65-F5344CB8AC3E}">
        <p14:creationId xmlns:p14="http://schemas.microsoft.com/office/powerpoint/2010/main" val="359534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89169"/>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GB" b="1" dirty="0" smtClean="0">
                <a:latin typeface="Times New Roman" panose="02020603050405020304" pitchFamily="18" charset="0"/>
                <a:cs typeface="Times New Roman" panose="02020603050405020304" pitchFamily="18" charset="0"/>
              </a:rPr>
              <a:t>Text editors</a:t>
            </a:r>
            <a:endParaRPr lang="en-US"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smtClean="0">
                <a:latin typeface="Times New Roman" panose="02020603050405020304" pitchFamily="18" charset="0"/>
                <a:cs typeface="Times New Roman" panose="02020603050405020304" pitchFamily="18" charset="0"/>
              </a:rPr>
              <a:t>Microsoft Office Word</a:t>
            </a:r>
          </a:p>
          <a:p>
            <a:pPr>
              <a:spcBef>
                <a:spcPts val="0"/>
              </a:spcBef>
              <a:spcAft>
                <a:spcPts val="1200"/>
              </a:spcAft>
            </a:pPr>
            <a:r>
              <a:rPr lang="cs-CZ" b="1" dirty="0" smtClean="0">
                <a:latin typeface="Times New Roman" panose="02020603050405020304" pitchFamily="18" charset="0"/>
                <a:cs typeface="Times New Roman" panose="02020603050405020304" pitchFamily="18" charset="0"/>
              </a:rPr>
              <a:t>Microsoft Word </a:t>
            </a:r>
            <a:r>
              <a:rPr lang="cs-CZ" b="1" dirty="0" err="1" smtClean="0">
                <a:latin typeface="Times New Roman" panose="02020603050405020304" pitchFamily="18" charset="0"/>
                <a:cs typeface="Times New Roman" panose="02020603050405020304" pitchFamily="18" charset="0"/>
              </a:rPr>
              <a:t>Options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err="1" smtClean="0">
                <a:latin typeface="Times New Roman" panose="02020603050405020304" pitchFamily="18" charset="0"/>
                <a:cs typeface="Times New Roman" panose="02020603050405020304" pitchFamily="18" charset="0"/>
              </a:rPr>
              <a:t>Character</a:t>
            </a:r>
            <a:r>
              <a:rPr lang="cs-CZ" b="1"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&amp;</a:t>
            </a:r>
            <a:r>
              <a:rPr lang="cs-CZ" b="1" dirty="0" smtClean="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Text formatting</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Paragraphs</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Styles</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Numbering </a:t>
            </a:r>
          </a:p>
        </p:txBody>
      </p:sp>
    </p:spTree>
    <p:extLst>
      <p:ext uri="{BB962C8B-B14F-4D97-AF65-F5344CB8AC3E}">
        <p14:creationId xmlns:p14="http://schemas.microsoft.com/office/powerpoint/2010/main" val="300802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381533"/>
            <a:ext cx="4867823"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Select options on the “Modify Style” dialog box to change the formatting to what you </a:t>
            </a:r>
            <a:r>
              <a:rPr lang="en-US" dirty="0" smtClean="0">
                <a:latin typeface="Times New Roman" panose="02020603050405020304" pitchFamily="18" charset="0"/>
                <a:cs typeface="Times New Roman" panose="02020603050405020304" pitchFamily="18" charset="0"/>
              </a:rPr>
              <a:t>want.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the “Format” button for access to additional formatting options.</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*https://www.howtogeek.com/220776/how-to-set-paragraph-formatting-in-word/</a:t>
            </a:r>
            <a:endParaRPr lang="cs-CZ" dirty="0" smtClean="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680" y="1475117"/>
            <a:ext cx="5208690" cy="4735902"/>
          </a:xfrm>
          <a:prstGeom prst="rect">
            <a:avLst/>
          </a:prstGeom>
        </p:spPr>
      </p:pic>
    </p:spTree>
    <p:extLst>
      <p:ext uri="{BB962C8B-B14F-4D97-AF65-F5344CB8AC3E}">
        <p14:creationId xmlns:p14="http://schemas.microsoft.com/office/powerpoint/2010/main" val="338366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475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styles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381533"/>
            <a:ext cx="4867823"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apply the formatting changes to all new documents based on the current template, select the “New documents based on this template” radio </a:t>
            </a:r>
            <a:r>
              <a:rPr lang="en-US" dirty="0" smtClean="0">
                <a:latin typeface="Times New Roman" panose="02020603050405020304" pitchFamily="18" charset="0"/>
                <a:cs typeface="Times New Roman" panose="02020603050405020304" pitchFamily="18" charset="0"/>
              </a:rPr>
              <a:t>button.</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saves the formatting changes to the current template so that the next time you create a document based on this template, the new formatting will be used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*https://www.howtogeek.com/220776/how-to-set-paragraph-formatting-in-word/</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140" y="1475116"/>
            <a:ext cx="5253034" cy="4776221"/>
          </a:xfrm>
          <a:prstGeom prst="rect">
            <a:avLst/>
          </a:prstGeom>
        </p:spPr>
      </p:pic>
    </p:spTree>
    <p:extLst>
      <p:ext uri="{BB962C8B-B14F-4D97-AF65-F5344CB8AC3E}">
        <p14:creationId xmlns:p14="http://schemas.microsoft.com/office/powerpoint/2010/main" val="598948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453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bulleted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*https://edu.gcfglobal.org/en/word2016/lists/1/</a:t>
            </a:r>
            <a:endParaRPr lang="cs-CZ" dirty="0" smtClean="0"/>
          </a:p>
        </p:txBody>
      </p:sp>
      <p:sp>
        <p:nvSpPr>
          <p:cNvPr id="9" name="Zástupný symbol pro obsah 2"/>
          <p:cNvSpPr txBox="1">
            <a:spLocks/>
          </p:cNvSpPr>
          <p:nvPr/>
        </p:nvSpPr>
        <p:spPr>
          <a:xfrm>
            <a:off x="489181" y="1066222"/>
            <a:ext cx="9805702"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Bulleted and numbered lists can be used in your documents to outline, arrange, and emphasize </a:t>
            </a:r>
            <a:r>
              <a:rPr lang="en-US" dirty="0" smtClean="0">
                <a:latin typeface="Times New Roman" panose="02020603050405020304" pitchFamily="18" charset="0"/>
                <a:cs typeface="Times New Roman" panose="02020603050405020304" pitchFamily="18" charset="0"/>
              </a:rPr>
              <a:t>text.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Select the text you want to format as a list.</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85" y="2588993"/>
            <a:ext cx="4057650" cy="3571875"/>
          </a:xfrm>
          <a:prstGeom prst="rect">
            <a:avLst/>
          </a:prstGeom>
        </p:spPr>
      </p:pic>
    </p:spTree>
    <p:extLst>
      <p:ext uri="{BB962C8B-B14F-4D97-AF65-F5344CB8AC3E}">
        <p14:creationId xmlns:p14="http://schemas.microsoft.com/office/powerpoint/2010/main" val="60847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453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bulleted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*https://edu.gcfglobal.org/en/word2016/lists/1/</a:t>
            </a:r>
            <a:endParaRPr lang="cs-CZ" dirty="0" smtClean="0"/>
          </a:p>
        </p:txBody>
      </p:sp>
      <p:sp>
        <p:nvSpPr>
          <p:cNvPr id="9" name="Zástupný symbol pro obsah 2"/>
          <p:cNvSpPr txBox="1">
            <a:spLocks/>
          </p:cNvSpPr>
          <p:nvPr/>
        </p:nvSpPr>
        <p:spPr>
          <a:xfrm>
            <a:off x="489181" y="1066222"/>
            <a:ext cx="4035522"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On the Home tab, click the drop-down arrow next to the Bullets command. A menu of bullet styles will appear</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Move the mouse over the various bullet styles. A live preview of the bullet style will appear in the document. Select the bullet style you want to use.</a:t>
            </a:r>
            <a:endParaRPr lang="cs-CZ" dirty="0" smtClean="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674" y="1235982"/>
            <a:ext cx="4921042" cy="1420507"/>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674" y="3067805"/>
            <a:ext cx="5234809" cy="2864102"/>
          </a:xfrm>
          <a:prstGeom prst="rect">
            <a:avLst/>
          </a:prstGeom>
        </p:spPr>
      </p:pic>
    </p:spTree>
    <p:extLst>
      <p:ext uri="{BB962C8B-B14F-4D97-AF65-F5344CB8AC3E}">
        <p14:creationId xmlns:p14="http://schemas.microsoft.com/office/powerpoint/2010/main" val="2157102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453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bulleted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*https://edu.gcfglobal.org/en/word2016/lists/1/</a:t>
            </a:r>
            <a:endParaRPr lang="cs-CZ" dirty="0" smtClean="0"/>
          </a:p>
        </p:txBody>
      </p:sp>
      <p:sp>
        <p:nvSpPr>
          <p:cNvPr id="9" name="Zástupný symbol pro obsah 2"/>
          <p:cNvSpPr txBox="1">
            <a:spLocks/>
          </p:cNvSpPr>
          <p:nvPr/>
        </p:nvSpPr>
        <p:spPr>
          <a:xfrm>
            <a:off x="489181" y="1570722"/>
            <a:ext cx="4035522"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On the Home tab, click the drop-down arrow next to the Bullets command. Select Define New Bullet from the drop-down menu</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Define New Bullet dialog box will appear. Click the Symbol button.</a:t>
            </a:r>
            <a:endParaRPr lang="cs-CZ" dirty="0" smtClean="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445" y="1570722"/>
            <a:ext cx="4410739" cy="383278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926" y="1570722"/>
            <a:ext cx="2738274" cy="3736818"/>
          </a:xfrm>
          <a:prstGeom prst="rect">
            <a:avLst/>
          </a:prstGeom>
        </p:spPr>
      </p:pic>
    </p:spTree>
    <p:extLst>
      <p:ext uri="{BB962C8B-B14F-4D97-AF65-F5344CB8AC3E}">
        <p14:creationId xmlns:p14="http://schemas.microsoft.com/office/powerpoint/2010/main" val="285065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453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bulleted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*https://edu.gcfglobal.org/en/word2016/lists/1/</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1595596"/>
            <a:ext cx="5804979" cy="3783401"/>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250" y="1595595"/>
            <a:ext cx="4355060" cy="3784397"/>
          </a:xfrm>
          <a:prstGeom prst="rect">
            <a:avLst/>
          </a:prstGeom>
        </p:spPr>
      </p:pic>
    </p:spTree>
    <p:extLst>
      <p:ext uri="{BB962C8B-B14F-4D97-AF65-F5344CB8AC3E}">
        <p14:creationId xmlns:p14="http://schemas.microsoft.com/office/powerpoint/2010/main" val="301559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453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bulleted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*https://edu.gcfglobal.org/en/word2016/lists/1/</a:t>
            </a:r>
            <a:endParaRPr lang="cs-CZ" dirty="0" smtClean="0"/>
          </a:p>
        </p:txBody>
      </p:sp>
      <p:sp>
        <p:nvSpPr>
          <p:cNvPr id="9" name="Zástupný symbol pro obsah 2"/>
          <p:cNvSpPr txBox="1">
            <a:spLocks/>
          </p:cNvSpPr>
          <p:nvPr/>
        </p:nvSpPr>
        <p:spPr>
          <a:xfrm>
            <a:off x="489181" y="1066222"/>
            <a:ext cx="7149212"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To remove numbers or bullets from a list, select the list and click the Bulleted or Numbered list command.</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When you're editing a list you can press Enter to start a new line, and the new line will automatically have a bullet or number. When you've reached the end of your list, press Enter twice to return to normal formatting.</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By dragging the indent markers on the Ruler, you can customize the indenting of your list and the distance between the text and the bullet or number.</a:t>
            </a:r>
            <a:endParaRPr lang="cs-CZ" dirty="0" smtClean="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027" y="2538575"/>
            <a:ext cx="3928877" cy="3042417"/>
          </a:xfrm>
          <a:prstGeom prst="rect">
            <a:avLst/>
          </a:prstGeom>
        </p:spPr>
      </p:pic>
    </p:spTree>
    <p:extLst>
      <p:ext uri="{BB962C8B-B14F-4D97-AF65-F5344CB8AC3E}">
        <p14:creationId xmlns:p14="http://schemas.microsoft.com/office/powerpoint/2010/main" val="1772348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9813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numbered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381533"/>
            <a:ext cx="9789936"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Numbered lists are created in a manner similar to bulleted lists, except that instead of bullets Word places sequential numbers. </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very useful feature, because if you add a paragraph in the middle of a numbered list or rearrange the order of the paragraphs in a list, Word automatically renumbers the paragraphs so that they retain their sequence</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On the Home tab, in the Paragraph group, click Bullets or Numbering</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*https://www.officetooltips.com/word_2016/tips/creating_numbered_lists.html</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772" y="4747063"/>
            <a:ext cx="3047350" cy="1267482"/>
          </a:xfrm>
          <a:prstGeom prst="rect">
            <a:avLst/>
          </a:prstGeom>
        </p:spPr>
      </p:pic>
    </p:spTree>
    <p:extLst>
      <p:ext uri="{BB962C8B-B14F-4D97-AF65-F5344CB8AC3E}">
        <p14:creationId xmlns:p14="http://schemas.microsoft.com/office/powerpoint/2010/main" val="2173167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9813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US" sz="3600" b="1" i="0" u="none" strike="noStrike" kern="0" cap="none" spc="0" normalizeH="0" baseline="0" dirty="0" smtClean="0">
                <a:ln>
                  <a:noFill/>
                </a:ln>
                <a:solidFill>
                  <a:srgbClr val="307871"/>
                </a:solidFill>
                <a:effectLst/>
                <a:uLnTx/>
                <a:uFillTx/>
                <a:latin typeface="Times New Roman"/>
                <a:ea typeface="+mj-ea"/>
                <a:cs typeface="+mj-cs"/>
              </a:rPr>
              <a:t>numbered lists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*https://www.officetooltips.com/word_2016/tips/creating_numbered_lists.html</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65" y="1121820"/>
            <a:ext cx="3186728" cy="513757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053" y="1541249"/>
            <a:ext cx="2584367" cy="4693210"/>
          </a:xfrm>
          <a:prstGeom prst="rect">
            <a:avLst/>
          </a:prstGeom>
        </p:spPr>
      </p:pic>
      <p:sp>
        <p:nvSpPr>
          <p:cNvPr id="9" name="Zástupný symbol pro obsah 2"/>
          <p:cNvSpPr txBox="1">
            <a:spLocks/>
          </p:cNvSpPr>
          <p:nvPr/>
        </p:nvSpPr>
        <p:spPr>
          <a:xfrm>
            <a:off x="489181" y="987392"/>
            <a:ext cx="4867823" cy="1284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a:latin typeface="Times New Roman" panose="02020603050405020304" pitchFamily="18" charset="0"/>
                <a:cs typeface="Times New Roman" panose="02020603050405020304" pitchFamily="18" charset="0"/>
              </a:rPr>
              <a:t>You can find different bullet styles and numbering formats by clicking the arrow next to Bullets or Numbering on the Home tab, in the Paragraph group.</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You can move an entire list to the left or the right. Click a bullet or number in the list, and drag it to a new location. The entire list moves as you drag. The numbering levels do not change.</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136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995044" cy="646331"/>
          </a:xfrm>
          <a:prstGeom prst="rect">
            <a:avLst/>
          </a:prstGeom>
        </p:spPr>
        <p:txBody>
          <a:bodyPr wrap="none">
            <a:spAutoFit/>
          </a:bodyPr>
          <a:lstStyle/>
          <a:p>
            <a:pPr lvl="0">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lang="en-US" sz="3600" b="1" kern="0" dirty="0">
                <a:solidFill>
                  <a:srgbClr val="307871"/>
                </a:solidFill>
                <a:latin typeface="Times New Roman"/>
                <a:ea typeface="+mj-ea"/>
                <a:cs typeface="+mj-cs"/>
              </a:rPr>
              <a:t>heading multilevel numbering</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*https://www.techrepublic.com/article/how-to-create-multilevel-numbered-headings-in-word-2016/</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96" y="1176999"/>
            <a:ext cx="7334250" cy="469582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71" y="1655548"/>
            <a:ext cx="3771548" cy="4217276"/>
          </a:xfrm>
          <a:prstGeom prst="rect">
            <a:avLst/>
          </a:prstGeom>
        </p:spPr>
      </p:pic>
    </p:spTree>
    <p:extLst>
      <p:ext uri="{BB962C8B-B14F-4D97-AF65-F5344CB8AC3E}">
        <p14:creationId xmlns:p14="http://schemas.microsoft.com/office/powerpoint/2010/main" val="3791606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557110"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a:latin typeface="Times New Roman" panose="02020603050405020304" pitchFamily="18" charset="0"/>
                <a:cs typeface="Times New Roman" panose="02020603050405020304" pitchFamily="18" charset="0"/>
              </a:rPr>
              <a:t>A text editor is a computer program that lets a user enter, change, store, and usually print text (characters and numbers, each encoded by the computer and its input and output devices, arranged to have meaning to users or to other programs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Typically, a text editor provides an "empty" display screen (or "scrollable page") with a fixed-line length and visible line numbers. You can then fill the lines in with text, line by line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Aft>
                <a:spcPts val="1200"/>
              </a:spcAft>
            </a:pPr>
            <a:r>
              <a:rPr lang="en-US" dirty="0">
                <a:latin typeface="Times New Roman" panose="02020603050405020304" pitchFamily="18" charset="0"/>
                <a:cs typeface="Times New Roman" panose="02020603050405020304" pitchFamily="18" charset="0"/>
              </a:rPr>
              <a:t>The word processor has replaced the typewriter as a way to generate print writing, and features items like margins, spell check and fonts which accommodate different types of presentation for letters, documents, etc.</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*https://whatis.techtarget.com/definition/text-editor</a:t>
            </a:r>
            <a:endParaRPr lang="cs-CZ" dirty="0" smtClean="0"/>
          </a:p>
          <a:p>
            <a:r>
              <a:rPr lang="cs-CZ" dirty="0"/>
              <a:t>**https://www.techopedia.com/definition/5478/text-editor</a:t>
            </a:r>
            <a:endParaRPr lang="cs-CZ" dirty="0" smtClean="0"/>
          </a:p>
        </p:txBody>
      </p:sp>
    </p:spTree>
    <p:extLst>
      <p:ext uri="{BB962C8B-B14F-4D97-AF65-F5344CB8AC3E}">
        <p14:creationId xmlns:p14="http://schemas.microsoft.com/office/powerpoint/2010/main" val="2285185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2955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Office Word*</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a:latin typeface="Times New Roman" panose="02020603050405020304" pitchFamily="18" charset="0"/>
                <a:cs typeface="Times New Roman" panose="02020603050405020304" pitchFamily="18" charset="0"/>
              </a:rPr>
              <a:t>With Word on your PC, Mac, or mobile device, you can:</a:t>
            </a:r>
          </a:p>
          <a:p>
            <a:pPr algn="just">
              <a:spcAft>
                <a:spcPts val="1200"/>
              </a:spcAft>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documents from scratch, or a template.</a:t>
            </a:r>
          </a:p>
          <a:p>
            <a:pPr algn="just">
              <a:spcAft>
                <a:spcPts val="1200"/>
              </a:spcAft>
            </a:pPr>
            <a:r>
              <a:rPr lang="en-US" dirty="0" smtClean="0">
                <a:latin typeface="Times New Roman" panose="02020603050405020304" pitchFamily="18" charset="0"/>
                <a:cs typeface="Times New Roman" panose="02020603050405020304" pitchFamily="18" charset="0"/>
              </a:rPr>
              <a:t>Add </a:t>
            </a:r>
            <a:r>
              <a:rPr lang="en-US" dirty="0">
                <a:latin typeface="Times New Roman" panose="02020603050405020304" pitchFamily="18" charset="0"/>
                <a:cs typeface="Times New Roman" panose="02020603050405020304" pitchFamily="18" charset="0"/>
              </a:rPr>
              <a:t>text, images, art, and videos.</a:t>
            </a:r>
          </a:p>
          <a:p>
            <a:pPr algn="just">
              <a:spcAft>
                <a:spcPts val="1200"/>
              </a:spcAft>
            </a:pP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a topic and find credible sources.</a:t>
            </a:r>
          </a:p>
          <a:p>
            <a:pPr algn="just">
              <a:spcAft>
                <a:spcPts val="1200"/>
              </a:spcAft>
            </a:pPr>
            <a:r>
              <a:rPr lang="en-US" dirty="0" smtClean="0">
                <a:latin typeface="Times New Roman" panose="02020603050405020304" pitchFamily="18" charset="0"/>
                <a:cs typeface="Times New Roman" panose="02020603050405020304" pitchFamily="18" charset="0"/>
              </a:rPr>
              <a:t>Access </a:t>
            </a:r>
            <a:r>
              <a:rPr lang="en-US" dirty="0">
                <a:latin typeface="Times New Roman" panose="02020603050405020304" pitchFamily="18" charset="0"/>
                <a:cs typeface="Times New Roman" panose="02020603050405020304" pitchFamily="18" charset="0"/>
              </a:rPr>
              <a:t>your documents from a computer, tablet, or phone with </a:t>
            </a:r>
            <a:r>
              <a:rPr lang="en-US" dirty="0" smtClean="0">
                <a:latin typeface="Times New Roman" panose="02020603050405020304" pitchFamily="18" charset="0"/>
                <a:cs typeface="Times New Roman" panose="02020603050405020304" pitchFamily="18" charset="0"/>
              </a:rPr>
              <a:t>OneDrive</a:t>
            </a:r>
            <a:r>
              <a:rPr lang="en-US" dirty="0">
                <a:latin typeface="Times New Roman" panose="02020603050405020304" pitchFamily="18" charset="0"/>
                <a:cs typeface="Times New Roman" panose="02020603050405020304" pitchFamily="18" charset="0"/>
              </a:rPr>
              <a:t>.</a:t>
            </a:r>
          </a:p>
          <a:p>
            <a:pPr algn="just">
              <a:spcAft>
                <a:spcPts val="1200"/>
              </a:spcAft>
            </a:pPr>
            <a:r>
              <a:rPr lang="en-US" dirty="0" smtClean="0">
                <a:latin typeface="Times New Roman" panose="02020603050405020304" pitchFamily="18" charset="0"/>
                <a:cs typeface="Times New Roman" panose="02020603050405020304" pitchFamily="18" charset="0"/>
              </a:rPr>
              <a:t>Share </a:t>
            </a:r>
            <a:r>
              <a:rPr lang="en-US" dirty="0">
                <a:latin typeface="Times New Roman" panose="02020603050405020304" pitchFamily="18" charset="0"/>
                <a:cs typeface="Times New Roman" panose="02020603050405020304" pitchFamily="18" charset="0"/>
              </a:rPr>
              <a:t>your documents, and work with others.</a:t>
            </a:r>
          </a:p>
          <a:p>
            <a:pPr algn="just">
              <a:spcAft>
                <a:spcPts val="1200"/>
              </a:spcAft>
            </a:pPr>
            <a:r>
              <a:rPr lang="en-US" dirty="0" smtClean="0">
                <a:latin typeface="Times New Roman" panose="02020603050405020304" pitchFamily="18" charset="0"/>
                <a:cs typeface="Times New Roman" panose="02020603050405020304" pitchFamily="18" charset="0"/>
              </a:rPr>
              <a:t>Track </a:t>
            </a:r>
            <a:r>
              <a:rPr lang="en-US" dirty="0">
                <a:latin typeface="Times New Roman" panose="02020603050405020304" pitchFamily="18" charset="0"/>
                <a:cs typeface="Times New Roman" panose="02020603050405020304" pitchFamily="18" charset="0"/>
              </a:rPr>
              <a:t>and review changes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Aft>
                <a:spcPts val="1200"/>
              </a:spcAft>
            </a:pPr>
            <a:endParaRPr lang="en-US" dirty="0" smtClean="0">
              <a:latin typeface="Times New Roman" panose="02020603050405020304" pitchFamily="18" charset="0"/>
              <a:cs typeface="Times New Roman" panose="02020603050405020304" pitchFamily="18" charset="0"/>
            </a:endParaRPr>
          </a:p>
          <a:p>
            <a:pPr algn="just">
              <a:spcAft>
                <a:spcPts val="1200"/>
              </a:spcAft>
            </a:pP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support.office.com/en-gb/article/create-a-document-in-word-aafc163a-3a06-45a9-b451-cb7250dcbaa1?wt.mc_id=otc_word</a:t>
            </a:r>
          </a:p>
        </p:txBody>
      </p:sp>
    </p:spTree>
    <p:extLst>
      <p:ext uri="{BB962C8B-B14F-4D97-AF65-F5344CB8AC3E}">
        <p14:creationId xmlns:p14="http://schemas.microsoft.com/office/powerpoint/2010/main" val="347241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7762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some features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smtClean="0">
                <a:latin typeface="Times New Roman" panose="02020603050405020304" pitchFamily="18" charset="0"/>
                <a:cs typeface="Times New Roman" panose="02020603050405020304" pitchFamily="18" charset="0"/>
              </a:rPr>
              <a:t>Edit Document</a:t>
            </a:r>
            <a:endParaRPr lang="cs-CZ" dirty="0" smtClean="0">
              <a:latin typeface="Times New Roman" panose="02020603050405020304" pitchFamily="18" charset="0"/>
              <a:cs typeface="Times New Roman" panose="02020603050405020304" pitchFamily="18" charset="0"/>
            </a:endParaRPr>
          </a:p>
          <a:p>
            <a:pPr lvl="1" indent="-419100" algn="just">
              <a:spcAft>
                <a:spcPts val="12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Word </a:t>
            </a:r>
            <a:r>
              <a:rPr lang="en-US" dirty="0">
                <a:latin typeface="Times New Roman" panose="02020603050405020304" pitchFamily="18" charset="0"/>
                <a:cs typeface="Times New Roman" panose="02020603050405020304" pitchFamily="18" charset="0"/>
              </a:rPr>
              <a:t>offer many time saving features to help you edit text in a document. You can add, delete &amp; rearrange text. You can also quickly count the number of words in a document. Check your document for spelling &amp; grammar errors &amp; use words the thesaurus to find more suitable words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Format </a:t>
            </a:r>
            <a:r>
              <a:rPr lang="en-US" dirty="0" smtClean="0">
                <a:latin typeface="Times New Roman" panose="02020603050405020304" pitchFamily="18" charset="0"/>
                <a:cs typeface="Times New Roman" panose="02020603050405020304" pitchFamily="18" charset="0"/>
              </a:rPr>
              <a:t>Document</a:t>
            </a:r>
            <a:endParaRPr lang="cs-CZ" dirty="0" smtClean="0">
              <a:latin typeface="Times New Roman" panose="02020603050405020304" pitchFamily="18" charset="0"/>
              <a:cs typeface="Times New Roman" panose="02020603050405020304" pitchFamily="18" charset="0"/>
            </a:endParaRPr>
          </a:p>
          <a:p>
            <a:pPr lvl="1" algn="just">
              <a:spcAft>
                <a:spcPts val="1200"/>
              </a:spcAft>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format a document to enhance the appearance of the document you can use various font, styles and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to important text. You can also adjust the spacing between lines of text, changes the margins and create newspaper columns.</a:t>
            </a: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en-US" dirty="0" smtClean="0">
              <a:latin typeface="Times New Roman" panose="02020603050405020304" pitchFamily="18" charset="0"/>
              <a:cs typeface="Times New Roman" panose="02020603050405020304" pitchFamily="18" charset="0"/>
            </a:endParaRPr>
          </a:p>
          <a:p>
            <a:pPr algn="just">
              <a:spcAft>
                <a:spcPts val="1200"/>
              </a:spcAft>
            </a:pP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*https://sciencetutorz.blogspot.com/2017/11/microsoft-word-2016.html</a:t>
            </a:r>
            <a:endParaRPr lang="cs-CZ" dirty="0" smtClean="0"/>
          </a:p>
        </p:txBody>
      </p:sp>
    </p:spTree>
    <p:extLst>
      <p:ext uri="{BB962C8B-B14F-4D97-AF65-F5344CB8AC3E}">
        <p14:creationId xmlns:p14="http://schemas.microsoft.com/office/powerpoint/2010/main" val="192619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7762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some features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300"/>
              </a:spcBef>
              <a:spcAft>
                <a:spcPts val="1200"/>
              </a:spcAft>
            </a:pPr>
            <a:r>
              <a:rPr lang="en-US" dirty="0" smtClean="0">
                <a:latin typeface="Times New Roman" panose="02020603050405020304" pitchFamily="18" charset="0"/>
                <a:cs typeface="Times New Roman" panose="02020603050405020304" pitchFamily="18" charset="0"/>
              </a:rPr>
              <a:t>Edit </a:t>
            </a:r>
            <a:r>
              <a:rPr lang="cs-CZ" dirty="0" err="1" smtClean="0">
                <a:latin typeface="Times New Roman" panose="02020603050405020304" pitchFamily="18" charset="0"/>
                <a:cs typeface="Times New Roman" panose="02020603050405020304" pitchFamily="18" charset="0"/>
              </a:rPr>
              <a:t>Images</a:t>
            </a:r>
            <a:endParaRPr lang="cs-CZ" dirty="0" smtClean="0">
              <a:latin typeface="Times New Roman" panose="02020603050405020304" pitchFamily="18" charset="0"/>
              <a:cs typeface="Times New Roman" panose="02020603050405020304" pitchFamily="18" charset="0"/>
            </a:endParaRPr>
          </a:p>
          <a:p>
            <a:pPr lvl="1" indent="-419100" algn="just">
              <a:spcBef>
                <a:spcPts val="300"/>
              </a:spcBef>
              <a:spcAft>
                <a:spcPts val="1200"/>
              </a:spcAft>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Word 2010, 13 &amp; 16 includes a palette of artistic tool &amp; filters you can apply to images in your documents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indent="-457200" algn="just">
              <a:spcBef>
                <a:spcPts val="300"/>
              </a:spcBef>
              <a:spcAft>
                <a:spcPts val="1200"/>
              </a:spcAft>
            </a:pPr>
            <a:r>
              <a:rPr lang="en-US" dirty="0">
                <a:latin typeface="Times New Roman" panose="02020603050405020304" pitchFamily="18" charset="0"/>
                <a:cs typeface="Times New Roman" panose="02020603050405020304" pitchFamily="18" charset="0"/>
              </a:rPr>
              <a:t>Tables &amp; </a:t>
            </a:r>
            <a:r>
              <a:rPr lang="en-US" dirty="0" smtClean="0">
                <a:latin typeface="Times New Roman" panose="02020603050405020304" pitchFamily="18" charset="0"/>
                <a:cs typeface="Times New Roman" panose="02020603050405020304" pitchFamily="18" charset="0"/>
              </a:rPr>
              <a:t>Graphics</a:t>
            </a:r>
            <a:endParaRPr lang="cs-CZ" dirty="0" smtClean="0">
              <a:latin typeface="Times New Roman" panose="02020603050405020304" pitchFamily="18" charset="0"/>
              <a:cs typeface="Times New Roman" panose="02020603050405020304" pitchFamily="18" charset="0"/>
            </a:endParaRPr>
          </a:p>
          <a:p>
            <a:pPr marL="723900" lvl="1" indent="-457200" algn="just">
              <a:spcBef>
                <a:spcPts val="300"/>
              </a:spcBef>
              <a:spcAft>
                <a:spcPts val="12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format a document to enhance the appearance of the document you can use various font, styles and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to important text. You can also adjust the spacing between lines of text, changes the margins and create newspaper columns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indent="-457200" algn="just">
              <a:spcBef>
                <a:spcPts val="300"/>
              </a:spcBef>
              <a:spcAft>
                <a:spcPts val="1200"/>
              </a:spcAft>
            </a:pPr>
            <a:r>
              <a:rPr lang="cs-CZ" dirty="0" smtClean="0">
                <a:latin typeface="Times New Roman" panose="02020603050405020304" pitchFamily="18" charset="0"/>
                <a:cs typeface="Times New Roman" panose="02020603050405020304" pitchFamily="18" charset="0"/>
              </a:rPr>
              <a:t>Business </a:t>
            </a:r>
            <a:r>
              <a:rPr lang="cs-CZ" dirty="0" err="1" smtClean="0">
                <a:latin typeface="Times New Roman" panose="02020603050405020304" pitchFamily="18" charset="0"/>
                <a:cs typeface="Times New Roman" panose="02020603050405020304" pitchFamily="18" charset="0"/>
              </a:rPr>
              <a:t>Talks</a:t>
            </a:r>
            <a:endParaRPr lang="cs-CZ" dirty="0" smtClean="0">
              <a:latin typeface="Times New Roman" panose="02020603050405020304" pitchFamily="18" charset="0"/>
              <a:cs typeface="Times New Roman" panose="02020603050405020304" pitchFamily="18" charset="0"/>
            </a:endParaRPr>
          </a:p>
          <a:p>
            <a:pPr marL="723900" lvl="1" indent="-457200" algn="just">
              <a:spcBef>
                <a:spcPts val="300"/>
              </a:spcBef>
              <a:spcAft>
                <a:spcPts val="1200"/>
              </a:spcAft>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Word 2016 offers you to business talk with your Microsoft account using the skype. Using this feature, you can create skype chat groups and work with your group members online on a single project.</a:t>
            </a: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en-US" dirty="0" smtClean="0">
              <a:latin typeface="Times New Roman" panose="02020603050405020304" pitchFamily="18" charset="0"/>
              <a:cs typeface="Times New Roman" panose="02020603050405020304" pitchFamily="18" charset="0"/>
            </a:endParaRPr>
          </a:p>
          <a:p>
            <a:pPr algn="just">
              <a:spcAft>
                <a:spcPts val="1200"/>
              </a:spcAft>
            </a:pP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*https://sciencetutorz.blogspot.com/2017/11/microsoft-word-2016.html</a:t>
            </a:r>
            <a:endParaRPr lang="cs-CZ" dirty="0" smtClean="0"/>
          </a:p>
        </p:txBody>
      </p:sp>
    </p:spTree>
    <p:extLst>
      <p:ext uri="{BB962C8B-B14F-4D97-AF65-F5344CB8AC3E}">
        <p14:creationId xmlns:p14="http://schemas.microsoft.com/office/powerpoint/2010/main" val="371236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5834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text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formatting</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3998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GB" dirty="0" smtClean="0">
                <a:latin typeface="Times New Roman" panose="02020603050405020304" pitchFamily="18" charset="0"/>
                <a:cs typeface="Times New Roman" panose="02020603050405020304" pitchFamily="18" charset="0"/>
              </a:rPr>
              <a:t>Formatting text in Microsoft Word involves tasks like:</a:t>
            </a:r>
          </a:p>
          <a:p>
            <a:pPr lvl="1" indent="-419100" algn="just">
              <a:spcAft>
                <a:spcPts val="12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bolding the text;</a:t>
            </a:r>
          </a:p>
          <a:p>
            <a:pPr lvl="1" indent="-419100" algn="just">
              <a:spcAft>
                <a:spcPts val="12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italicising it,</a:t>
            </a:r>
          </a:p>
          <a:p>
            <a:pPr lvl="1" indent="-419100" algn="just">
              <a:spcAft>
                <a:spcPts val="12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changing the font;</a:t>
            </a:r>
          </a:p>
          <a:p>
            <a:pPr lvl="1" indent="-419100" algn="just">
              <a:spcAft>
                <a:spcPts val="12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changing the size.</a:t>
            </a:r>
          </a:p>
          <a:p>
            <a:pPr algn="just">
              <a:spcAft>
                <a:spcPts val="1200"/>
              </a:spcAft>
            </a:pPr>
            <a:r>
              <a:rPr lang="en-GB" dirty="0" smtClean="0">
                <a:latin typeface="Times New Roman" panose="02020603050405020304" pitchFamily="18" charset="0"/>
                <a:cs typeface="Times New Roman" panose="02020603050405020304" pitchFamily="18" charset="0"/>
              </a:rPr>
              <a:t>The commands to perform all of these formatting tasks are found on the Home tab in the Font group.</a:t>
            </a:r>
          </a:p>
          <a:p>
            <a:pPr algn="just">
              <a:spcAft>
                <a:spcPts val="1200"/>
              </a:spcAft>
            </a:pPr>
            <a:r>
              <a:rPr lang="en-GB" dirty="0" smtClean="0">
                <a:latin typeface="Times New Roman" panose="02020603050405020304" pitchFamily="18" charset="0"/>
                <a:cs typeface="Times New Roman" panose="02020603050405020304" pitchFamily="18" charset="0"/>
              </a:rPr>
              <a:t>Select your text and then click on the required formatting button to see the effects.</a:t>
            </a:r>
          </a:p>
          <a:p>
            <a:pPr algn="just">
              <a:spcAft>
                <a:spcPts val="1200"/>
              </a:spcAft>
            </a:pPr>
            <a:endParaRPr lang="en-US" dirty="0" smtClean="0">
              <a:latin typeface="Times New Roman" panose="02020603050405020304" pitchFamily="18" charset="0"/>
              <a:cs typeface="Times New Roman" panose="02020603050405020304" pitchFamily="18" charset="0"/>
            </a:endParaRPr>
          </a:p>
          <a:p>
            <a:pPr algn="just">
              <a:spcAft>
                <a:spcPts val="1200"/>
              </a:spcAft>
            </a:pPr>
            <a:endParaRPr lang="cs-CZ" dirty="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*http://www.electricteacher.com/wformat.htm</a:t>
            </a:r>
            <a:endParaRPr lang="cs-CZ" dirty="0" smtClean="0"/>
          </a:p>
        </p:txBody>
      </p:sp>
    </p:spTree>
    <p:extLst>
      <p:ext uri="{BB962C8B-B14F-4D97-AF65-F5344CB8AC3E}">
        <p14:creationId xmlns:p14="http://schemas.microsoft.com/office/powerpoint/2010/main" val="307519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2955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Office Word*</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*https://sciencetutorz.blogspot.com/2017/11/microsoft-word-2016.html</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73" y="1087468"/>
            <a:ext cx="9215887" cy="5183936"/>
          </a:xfrm>
          <a:prstGeom prst="rect">
            <a:avLst/>
          </a:prstGeom>
        </p:spPr>
      </p:pic>
    </p:spTree>
    <p:extLst>
      <p:ext uri="{BB962C8B-B14F-4D97-AF65-F5344CB8AC3E}">
        <p14:creationId xmlns:p14="http://schemas.microsoft.com/office/powerpoint/2010/main" val="258020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32709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Microsoft Word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Options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*https://answers.microsoft.com/en-us/msoffice/forum/all/writing-style-option-is-grayed-out-disabled-in-ms/f8492425-1e2b-4c65-8ea1-11781eb0c52f</a:t>
            </a:r>
            <a:endParaRPr lang="cs-CZ" dirty="0" smtClean="0"/>
          </a:p>
        </p:txBody>
      </p:sp>
      <p:sp>
        <p:nvSpPr>
          <p:cNvPr id="6" name="Zástupný symbol pro obsah 2"/>
          <p:cNvSpPr txBox="1">
            <a:spLocks/>
          </p:cNvSpPr>
          <p:nvPr/>
        </p:nvSpPr>
        <p:spPr>
          <a:xfrm>
            <a:off x="489181" y="1139982"/>
            <a:ext cx="9862517" cy="507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GB" dirty="0" smtClean="0">
                <a:latin typeface="Times New Roman" panose="02020603050405020304" pitchFamily="18" charset="0"/>
                <a:cs typeface="Times New Roman" panose="02020603050405020304" pitchFamily="18" charset="0"/>
              </a:rPr>
              <a:t>F</a:t>
            </a:r>
            <a:r>
              <a:rPr lang="cs-CZ" dirty="0" err="1" smtClean="0">
                <a:latin typeface="Times New Roman" panose="02020603050405020304" pitchFamily="18" charset="0"/>
                <a:cs typeface="Times New Roman" panose="02020603050405020304" pitchFamily="18" charset="0"/>
              </a:rPr>
              <a:t>ile</a:t>
            </a:r>
            <a:r>
              <a:rPr lang="cs-CZ" dirty="0" smtClean="0">
                <a:latin typeface="Times New Roman" panose="02020603050405020304" pitchFamily="18" charset="0"/>
                <a:cs typeface="Times New Roman" panose="02020603050405020304" pitchFamily="18" charset="0"/>
              </a:rPr>
              <a:t>/</a:t>
            </a:r>
            <a:r>
              <a:rPr lang="cs-CZ" dirty="0" err="1" smtClean="0">
                <a:latin typeface="Times New Roman" panose="02020603050405020304" pitchFamily="18" charset="0"/>
                <a:cs typeface="Times New Roman" panose="02020603050405020304" pitchFamily="18" charset="0"/>
              </a:rPr>
              <a:t>Options</a:t>
            </a:r>
            <a:endParaRPr lang="cs-CZ" dirty="0" smtClean="0">
              <a:latin typeface="Times New Roman" panose="02020603050405020304" pitchFamily="18" charset="0"/>
              <a:cs typeface="Times New Roman" panose="02020603050405020304" pitchFamily="18" charset="0"/>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35" y="1009408"/>
            <a:ext cx="6314219" cy="5182858"/>
          </a:xfrm>
          <a:prstGeom prst="rect">
            <a:avLst/>
          </a:prstGeom>
        </p:spPr>
      </p:pic>
    </p:spTree>
    <p:extLst>
      <p:ext uri="{BB962C8B-B14F-4D97-AF65-F5344CB8AC3E}">
        <p14:creationId xmlns:p14="http://schemas.microsoft.com/office/powerpoint/2010/main" val="2518234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1570</Words>
  <Application>Microsoft Office PowerPoint</Application>
  <PresentationFormat>Širokoúhlá obrazovka</PresentationFormat>
  <Paragraphs>153</Paragraphs>
  <Slides>30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Calibri Light</vt:lpstr>
      <vt:lpstr>Times New Roman</vt:lpstr>
      <vt:lpstr>Wingdings</vt:lpstr>
      <vt:lpstr>Motiv Office</vt:lpstr>
      <vt:lpstr>Informatics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180</cp:revision>
  <dcterms:created xsi:type="dcterms:W3CDTF">2016-11-25T20:36:16Z</dcterms:created>
  <dcterms:modified xsi:type="dcterms:W3CDTF">2019-09-17T18:40:13Z</dcterms:modified>
</cp:coreProperties>
</file>