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5" r:id="rId4"/>
    <p:sldId id="287" r:id="rId5"/>
    <p:sldId id="288" r:id="rId6"/>
    <p:sldId id="289" r:id="rId7"/>
    <p:sldId id="290" r:id="rId8"/>
    <p:sldId id="291" r:id="rId9"/>
    <p:sldId id="286" r:id="rId10"/>
    <p:sldId id="292" r:id="rId11"/>
    <p:sldId id="293" r:id="rId12"/>
    <p:sldId id="294" r:id="rId13"/>
    <p:sldId id="295" r:id="rId14"/>
    <p:sldId id="296" r:id="rId15"/>
    <p:sldId id="297" r:id="rId16"/>
    <p:sldId id="298" r:id="rId17"/>
    <p:sldId id="299" r:id="rId18"/>
    <p:sldId id="311" r:id="rId19"/>
    <p:sldId id="300" r:id="rId20"/>
    <p:sldId id="301" r:id="rId21"/>
    <p:sldId id="302" r:id="rId22"/>
    <p:sldId id="303" r:id="rId23"/>
    <p:sldId id="310" r:id="rId24"/>
    <p:sldId id="304" r:id="rId25"/>
    <p:sldId id="305" r:id="rId26"/>
    <p:sldId id="306" r:id="rId27"/>
    <p:sldId id="307" r:id="rId28"/>
    <p:sldId id="308" r:id="rId29"/>
    <p:sldId id="309" r:id="rId30"/>
    <p:sldId id="283"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22.09.2019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22.09.2019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22.09.2019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du.gcfglobal.org/en/excel2016/relative-and-absolute-cell-references/1/"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edu.gcfglobal.org/en/excel2016/tables/1/"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du.gcfglobal.org/en/excel2016/tables/1/"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contextures.com/xlExcelTable01.html" TargetMode="External"/><Relationship Id="rId5" Type="http://schemas.openxmlformats.org/officeDocument/2006/relationships/hyperlink" Target="https://support.office.com/en-us/article/overview-of-excel-tables-7ab0bb7d-3a9e-4b56-a3c9-6c94334e492c" TargetMode="External"/><Relationship Id="rId4" Type="http://schemas.openxmlformats.org/officeDocument/2006/relationships/hyperlink" Target="https://support.office.com/en-us/article/create-and-format-tables-e81aa349-b006-4f8a-9806-5af9df0ac664"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hyperlink" Target="https://support.office.com/en-us/article/overview-of-formulas-in-excel-ecfdc708-9162-49e8-b993-c311f47ca173" TargetMode="External"/><Relationship Id="rId7" Type="http://schemas.openxmlformats.org/officeDocument/2006/relationships/hyperlink" Target="https://edu.gcfglobal.org/en/excel2016/intro-to-formulas/1/"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excel-easy.com/introduction/formulas-functions.html" TargetMode="External"/><Relationship Id="rId5" Type="http://schemas.openxmlformats.org/officeDocument/2006/relationships/hyperlink" Target="https://www.managementboek.nl/code/inkijkexemplaar/9780789755643/excel-2016-formulas-and-functions-engels-paul-mcfedries.pdf" TargetMode="External"/><Relationship Id="rId4" Type="http://schemas.openxmlformats.org/officeDocument/2006/relationships/hyperlink" Target="https://www.universalclass.com/articles/computers/excel/excel-2016-how-to-use-formulas-and-functions.ht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www.microsoft.com/en-us/microsoft-365/blog/2015/07/02/introducing-new-and-modern-chart-types-now-available-in-office-2016-preview/" TargetMode="External"/><Relationship Id="rId3" Type="http://schemas.openxmlformats.org/officeDocument/2006/relationships/hyperlink" Target="https://edu.gcfglobal.org/en/excel2016/charts/1/" TargetMode="External"/><Relationship Id="rId7" Type="http://schemas.openxmlformats.org/officeDocument/2006/relationships/hyperlink" Target="https://www.smartsheet.com/how-to-make-charts-in-exce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trumpexcel.com/advanced-charts/" TargetMode="External"/><Relationship Id="rId5" Type="http://schemas.openxmlformats.org/officeDocument/2006/relationships/hyperlink" Target="https://support.office.com/en-us/article/create-a-chart-with-recommended-charts-cd131b77-79c7-4537-a438-8db20cea84c0" TargetMode="External"/><Relationship Id="rId4" Type="http://schemas.openxmlformats.org/officeDocument/2006/relationships/hyperlink" Target="https://www.techonthenet.com/excel/charts/line_chart2016.ph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upport.office.com/en-us/article/file-formats-that-are-supported-in-excel-0943ff2c-6014-4e8d-aaea-b83d51d46247"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support.office.com/en-us/article/file-formats-that-are-supported-in-excel-0943ff2c-6014-4e8d-aaea-b83d51d46247"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upport.office.com/en-us/article/tutorial-import-data-into-excel-and-create-a-data-model-4b4e5ab4-60ee-465e-8195-09ebba060bf0"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smtClean="0">
                <a:solidFill>
                  <a:schemeClr val="bg1"/>
                </a:solidFill>
                <a:latin typeface="Times New Roman" panose="02020603050405020304" pitchFamily="18" charset="0"/>
                <a:cs typeface="Times New Roman" panose="02020603050405020304" pitchFamily="18" charset="0"/>
              </a:rPr>
              <a:t>Informatics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339430" y="3652502"/>
            <a:ext cx="5469147" cy="1056117"/>
          </a:xfrm>
          <a:prstGeom prst="rect">
            <a:avLst/>
          </a:prstGeom>
        </p:spPr>
        <p:txBody>
          <a:bodyPr>
            <a:normAutofit/>
          </a:bodyPr>
          <a:lstStyle/>
          <a:p>
            <a:pPr marL="0" indent="0" algn="ctr">
              <a:buNone/>
            </a:pPr>
            <a:r>
              <a:rPr lang="en-GB" dirty="0" smtClean="0">
                <a:solidFill>
                  <a:schemeClr val="bg1"/>
                </a:solidFill>
                <a:latin typeface="Times New Roman" panose="02020603050405020304" pitchFamily="18" charset="0"/>
                <a:cs typeface="Times New Roman" panose="02020603050405020304" pitchFamily="18" charset="0"/>
              </a:rPr>
              <a:t>Spreadsheet </a:t>
            </a:r>
            <a:r>
              <a:rPr lang="en-GB" dirty="0">
                <a:solidFill>
                  <a:schemeClr val="bg1"/>
                </a:solidFill>
                <a:latin typeface="Times New Roman" panose="02020603050405020304" pitchFamily="18" charset="0"/>
                <a:cs typeface="Times New Roman" panose="02020603050405020304" pitchFamily="18" charset="0"/>
              </a:rPr>
              <a:t>calculator </a:t>
            </a:r>
            <a:r>
              <a:rPr lang="cs-CZ" dirty="0" smtClean="0">
                <a:solidFill>
                  <a:schemeClr val="bg1"/>
                </a:solidFill>
                <a:latin typeface="Times New Roman" panose="02020603050405020304" pitchFamily="18" charset="0"/>
                <a:cs typeface="Times New Roman" panose="02020603050405020304" pitchFamily="18" charset="0"/>
              </a:rPr>
              <a:t>- </a:t>
            </a:r>
            <a:r>
              <a:rPr lang="en-GB" dirty="0" smtClean="0">
                <a:solidFill>
                  <a:schemeClr val="bg1"/>
                </a:solidFill>
                <a:latin typeface="Times New Roman" panose="02020603050405020304" pitchFamily="18" charset="0"/>
                <a:cs typeface="Times New Roman" panose="02020603050405020304" pitchFamily="18" charset="0"/>
              </a:rPr>
              <a:t>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en-GB" altLang="cs-CZ" sz="2400" dirty="0" smtClean="0">
                <a:solidFill>
                  <a:srgbClr val="307871"/>
                </a:solidFill>
                <a:latin typeface="Times New Roman" panose="02020603050405020304" pitchFamily="18" charset="0"/>
                <a:cs typeface="Times New Roman" panose="02020603050405020304" pitchFamily="18" charset="0"/>
              </a:rPr>
              <a:t>Informatics</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592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Cells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number of cells, columns, rows, and sheets supported by a spreadsheet depend on the software being used, and the data contained in the spreadsheet.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 https://www.computerhope.com/issues/ch000357.htm</a:t>
            </a:r>
            <a:endParaRPr lang="cs-CZ" dirty="0" smtClean="0"/>
          </a:p>
        </p:txBody>
      </p:sp>
      <p:pic>
        <p:nvPicPr>
          <p:cNvPr id="6" name="Obrázek 5"/>
          <p:cNvPicPr>
            <a:picLocks noChangeAspect="1"/>
          </p:cNvPicPr>
          <p:nvPr/>
        </p:nvPicPr>
        <p:blipFill>
          <a:blip r:embed="rId3"/>
          <a:stretch>
            <a:fillRect/>
          </a:stretch>
        </p:blipFill>
        <p:spPr>
          <a:xfrm>
            <a:off x="602680" y="2894815"/>
            <a:ext cx="11113159" cy="2525718"/>
          </a:xfrm>
          <a:prstGeom prst="rect">
            <a:avLst/>
          </a:prstGeom>
        </p:spPr>
      </p:pic>
    </p:spTree>
    <p:extLst>
      <p:ext uri="{BB962C8B-B14F-4D97-AF65-F5344CB8AC3E}">
        <p14:creationId xmlns:p14="http://schemas.microsoft.com/office/powerpoint/2010/main" val="1775209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592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Cells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There are two types of cell references: relative and absolute. Relative and absolute references behave differently when copied and filled to other </a:t>
            </a:r>
            <a:r>
              <a:rPr lang="en-US" dirty="0" smtClean="0">
                <a:latin typeface="Times New Roman" panose="02020603050405020304" pitchFamily="18" charset="0"/>
                <a:cs typeface="Times New Roman" panose="02020603050405020304" pitchFamily="18" charset="0"/>
              </a:rPr>
              <a:t>cells.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Relative </a:t>
            </a:r>
            <a:r>
              <a:rPr lang="en-US" dirty="0">
                <a:latin typeface="Times New Roman" panose="02020603050405020304" pitchFamily="18" charset="0"/>
                <a:cs typeface="Times New Roman" panose="02020603050405020304" pitchFamily="18" charset="0"/>
              </a:rPr>
              <a:t>references change when a formula is copied to another </a:t>
            </a:r>
            <a:r>
              <a:rPr lang="en-US" dirty="0" smtClean="0">
                <a:latin typeface="Times New Roman" panose="02020603050405020304" pitchFamily="18" charset="0"/>
                <a:cs typeface="Times New Roman" panose="02020603050405020304" pitchFamily="18" charset="0"/>
              </a:rPr>
              <a:t>cell.</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Absolute </a:t>
            </a:r>
            <a:r>
              <a:rPr lang="en-US" dirty="0">
                <a:latin typeface="Times New Roman" panose="02020603050405020304" pitchFamily="18" charset="0"/>
                <a:cs typeface="Times New Roman" panose="02020603050405020304" pitchFamily="18" charset="0"/>
              </a:rPr>
              <a:t>references, on the other hand, remain constant no matter where they are copied.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By default, all cell references are relative references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 https://edu.gcfglobal.org/en/excel2016/relative-and-absolute-cell-references/1/</a:t>
            </a:r>
            <a:endParaRPr lang="cs-CZ" dirty="0" smtClean="0"/>
          </a:p>
        </p:txBody>
      </p:sp>
    </p:spTree>
    <p:extLst>
      <p:ext uri="{BB962C8B-B14F-4D97-AF65-F5344CB8AC3E}">
        <p14:creationId xmlns:p14="http://schemas.microsoft.com/office/powerpoint/2010/main" val="1751300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592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Cells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copied across multiple cells, they change based on the relative position of rows and </a:t>
            </a:r>
            <a:r>
              <a:rPr lang="en-US" dirty="0" smtClean="0">
                <a:latin typeface="Times New Roman" panose="02020603050405020304" pitchFamily="18" charset="0"/>
                <a:cs typeface="Times New Roman" panose="02020603050405020304" pitchFamily="18" charset="0"/>
              </a:rPr>
              <a:t>columns.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if you copy the formula =A1+B1 from row 1 to row 2, the formula will become =</a:t>
            </a:r>
            <a:r>
              <a:rPr lang="en-US" dirty="0" smtClean="0">
                <a:latin typeface="Times New Roman" panose="02020603050405020304" pitchFamily="18" charset="0"/>
                <a:cs typeface="Times New Roman" panose="02020603050405020304" pitchFamily="18" charset="0"/>
              </a:rPr>
              <a:t>A2+B2.</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Relative </a:t>
            </a:r>
            <a:r>
              <a:rPr lang="en-US" dirty="0">
                <a:latin typeface="Times New Roman" panose="02020603050405020304" pitchFamily="18" charset="0"/>
                <a:cs typeface="Times New Roman" panose="02020603050405020304" pitchFamily="18" charset="0"/>
              </a:rPr>
              <a:t>references are especially convenient whenever you need to repeat the same calculation across multiple rows or columns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*https://edu.gcfglobal.org/en/excel2016/relative-and-absolute-cell-references/1/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61" y="3856007"/>
            <a:ext cx="3947802" cy="2330300"/>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1098" y="3856007"/>
            <a:ext cx="3947803" cy="2330300"/>
          </a:xfrm>
          <a:prstGeom prst="rect">
            <a:avLst/>
          </a:prstGeom>
        </p:spPr>
      </p:pic>
    </p:spTree>
    <p:extLst>
      <p:ext uri="{BB962C8B-B14F-4D97-AF65-F5344CB8AC3E}">
        <p14:creationId xmlns:p14="http://schemas.microsoft.com/office/powerpoint/2010/main" val="3976631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592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Cells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may be a time when you don't want a cell reference to change when copied to other </a:t>
            </a:r>
            <a:r>
              <a:rPr lang="en-US" dirty="0" smtClean="0">
                <a:latin typeface="Times New Roman" panose="02020603050405020304" pitchFamily="18" charset="0"/>
                <a:cs typeface="Times New Roman" panose="02020603050405020304" pitchFamily="18" charset="0"/>
              </a:rPr>
              <a:t>cells.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relative references, absolute references do not change when copied or </a:t>
            </a:r>
            <a:r>
              <a:rPr lang="en-US" dirty="0" smtClean="0">
                <a:latin typeface="Times New Roman" panose="02020603050405020304" pitchFamily="18" charset="0"/>
                <a:cs typeface="Times New Roman" panose="02020603050405020304" pitchFamily="18" charset="0"/>
              </a:rPr>
              <a:t>filled.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use an absolute reference to keep a row and/or column constant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An absolute reference is designated in a formula by the addition of a dollar sign </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precede the column reference, the row reference, or both</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*https://edu.gcfglobal.org/en/excel2016/relative-and-absolute-cell-references/1/</a:t>
            </a:r>
            <a:endParaRPr lang="cs-CZ" dirty="0" smtClean="0"/>
          </a:p>
        </p:txBody>
      </p:sp>
    </p:spTree>
    <p:extLst>
      <p:ext uri="{BB962C8B-B14F-4D97-AF65-F5344CB8AC3E}">
        <p14:creationId xmlns:p14="http://schemas.microsoft.com/office/powerpoint/2010/main" val="3901165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1592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Cells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When writing a formula, you can press the F4 key on your keyboard to switch between relative and absolute cell references, as shown in the video below</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an easy way to quickly insert an absolute reference.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https://edu.gcfglobal.org/en/excel2016/relative-and-absolute-cell-references/1</a:t>
            </a:r>
            <a:r>
              <a:rPr lang="cs-CZ"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*https://edu.gcfglobal.org/en/excel2016/relative-and-absolute-cell-references/1/</a:t>
            </a:r>
            <a:endParaRPr lang="cs-CZ" dirty="0" smtClean="0"/>
          </a:p>
        </p:txBody>
      </p:sp>
      <p:pic>
        <p:nvPicPr>
          <p:cNvPr id="3" name="Obrázek 2"/>
          <p:cNvPicPr>
            <a:picLocks noChangeAspect="1"/>
          </p:cNvPicPr>
          <p:nvPr/>
        </p:nvPicPr>
        <p:blipFill>
          <a:blip r:embed="rId4"/>
          <a:stretch>
            <a:fillRect/>
          </a:stretch>
        </p:blipFill>
        <p:spPr>
          <a:xfrm>
            <a:off x="2276295" y="3884940"/>
            <a:ext cx="7126202" cy="2282945"/>
          </a:xfrm>
          <a:prstGeom prst="rect">
            <a:avLst/>
          </a:prstGeom>
        </p:spPr>
      </p:pic>
    </p:spTree>
    <p:extLst>
      <p:ext uri="{BB962C8B-B14F-4D97-AF65-F5344CB8AC3E}">
        <p14:creationId xmlns:p14="http://schemas.microsoft.com/office/powerpoint/2010/main" val="2529645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441420"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Sheets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*https://edu.gcfglobal.org/en/excel2016/relative-and-absolute-cell-references/1/</a:t>
            </a:r>
            <a:endParaRPr lang="cs-CZ" dirty="0" smtClean="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669" y="1070640"/>
            <a:ext cx="9000047" cy="5008895"/>
          </a:xfrm>
          <a:prstGeom prst="rect">
            <a:avLst/>
          </a:prstGeom>
        </p:spPr>
      </p:pic>
    </p:spTree>
    <p:extLst>
      <p:ext uri="{BB962C8B-B14F-4D97-AF65-F5344CB8AC3E}">
        <p14:creationId xmlns:p14="http://schemas.microsoft.com/office/powerpoint/2010/main" val="3995060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77711"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Table and list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you've entered information into your worksheet, you may want to format your data as a </a:t>
            </a:r>
            <a:r>
              <a:rPr lang="en-US" dirty="0" smtClean="0">
                <a:latin typeface="Times New Roman" panose="02020603050405020304" pitchFamily="18" charset="0"/>
                <a:cs typeface="Times New Roman" panose="02020603050405020304" pitchFamily="18" charset="0"/>
              </a:rPr>
              <a:t>table.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Just </a:t>
            </a:r>
            <a:r>
              <a:rPr lang="en-US" dirty="0">
                <a:latin typeface="Times New Roman" panose="02020603050405020304" pitchFamily="18" charset="0"/>
                <a:cs typeface="Times New Roman" panose="02020603050405020304" pitchFamily="18" charset="0"/>
              </a:rPr>
              <a:t>like regular formatting, tables can improve the look and feel of your workbook, and they'll also help you organize your content and make your data easier to </a:t>
            </a:r>
            <a:r>
              <a:rPr lang="en-US" dirty="0" smtClean="0">
                <a:latin typeface="Times New Roman" panose="02020603050405020304" pitchFamily="18" charset="0"/>
                <a:cs typeface="Times New Roman" panose="02020603050405020304" pitchFamily="18" charset="0"/>
              </a:rPr>
              <a:t>use.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Excel </a:t>
            </a:r>
            <a:r>
              <a:rPr lang="en-US" dirty="0">
                <a:latin typeface="Times New Roman" panose="02020603050405020304" pitchFamily="18" charset="0"/>
                <a:cs typeface="Times New Roman" panose="02020603050405020304" pitchFamily="18" charset="0"/>
              </a:rPr>
              <a:t>includes several tools and predefined table styles, allowing you to create tables quickly and easily.</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3"/>
              </a:rPr>
              <a:t>https://edu.gcfglobal.org/en/excel2016/tables/1</a:t>
            </a:r>
            <a:r>
              <a:rPr lang="en-US" dirty="0" smtClean="0">
                <a:latin typeface="Times New Roman" panose="02020603050405020304" pitchFamily="18" charset="0"/>
                <a:cs typeface="Times New Roman" panose="02020603050405020304" pitchFamily="18" charset="0"/>
                <a:hlinkClick r:id="rId3"/>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*https://edu.gcfglobal.org/en/excel2016/tables/1/</a:t>
            </a:r>
            <a:endParaRPr lang="cs-CZ" dirty="0" smtClean="0"/>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6371" y="4913822"/>
            <a:ext cx="6953250" cy="1257300"/>
          </a:xfrm>
          <a:prstGeom prst="rect">
            <a:avLst/>
          </a:prstGeom>
        </p:spPr>
      </p:pic>
    </p:spTree>
    <p:extLst>
      <p:ext uri="{BB962C8B-B14F-4D97-AF65-F5344CB8AC3E}">
        <p14:creationId xmlns:p14="http://schemas.microsoft.com/office/powerpoint/2010/main" val="1782466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77711"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Table and list</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*https://edu.gcfglobal.org/en/excel2016/tables/1/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695" y="1009408"/>
            <a:ext cx="8612217" cy="5190925"/>
          </a:xfrm>
          <a:prstGeom prst="rect">
            <a:avLst/>
          </a:prstGeom>
        </p:spPr>
      </p:pic>
    </p:spTree>
    <p:extLst>
      <p:ext uri="{BB962C8B-B14F-4D97-AF65-F5344CB8AC3E}">
        <p14:creationId xmlns:p14="http://schemas.microsoft.com/office/powerpoint/2010/main" val="4201104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77711"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3600" b="1" i="0" u="none" strike="noStrike" kern="0" cap="none" spc="0" normalizeH="0" baseline="0" dirty="0" smtClean="0">
                <a:ln>
                  <a:noFill/>
                </a:ln>
                <a:solidFill>
                  <a:srgbClr val="307871"/>
                </a:solidFill>
                <a:effectLst/>
                <a:uLnTx/>
                <a:uFillTx/>
                <a:latin typeface="Times New Roman"/>
                <a:ea typeface="+mj-ea"/>
                <a:cs typeface="+mj-cs"/>
              </a:rPr>
              <a:t>Table and list</a:t>
            </a:r>
            <a:endParaRPr kumimoji="0" lang="en-GB" sz="3600" b="1" i="0" u="none" strike="noStrike" kern="0" cap="none" spc="0" normalizeH="0" baseline="0" dirty="0" smtClean="0">
              <a:ln>
                <a:noFill/>
              </a:ln>
              <a:solidFill>
                <a:sysClr val="windowText" lastClr="000000"/>
              </a:solidFill>
              <a:effectLst/>
              <a:uLnTx/>
              <a:uFillTx/>
            </a:endParaRPr>
          </a:p>
        </p:txBody>
      </p:sp>
      <p:sp>
        <p:nvSpPr>
          <p:cNvPr id="6"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https://edu.gcfglobal.org/en/excel2016/tables/1</a:t>
            </a:r>
            <a:r>
              <a:rPr lang="cs-CZ"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support.office.com/en-us/article/create-and-format-tables-e81aa349-b006-4f8a-9806-5af9df0ac664</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support.office.com/en-us/article/overview-of-excel-tables-7ab0bb7d-3a9e-4b56-a3c9-6c94334e492c</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www.contextures.com/xlExcelTable01.html</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82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Formulas and functions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*https://edu.gcfglobal.org/en/excel2016/intro-to-formulas/1/</a:t>
            </a:r>
            <a:endParaRPr lang="cs-CZ" dirty="0" smtClean="0"/>
          </a:p>
        </p:txBody>
      </p:sp>
      <p:sp>
        <p:nvSpPr>
          <p:cNvPr id="6"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of the most powerful features in Excel is the ability to calculate numerical information using </a:t>
            </a:r>
            <a:r>
              <a:rPr lang="en-US" dirty="0" smtClean="0">
                <a:latin typeface="Times New Roman" panose="02020603050405020304" pitchFamily="18" charset="0"/>
                <a:cs typeface="Times New Roman" panose="02020603050405020304" pitchFamily="18" charset="0"/>
              </a:rPr>
              <a:t>formulas.</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Just </a:t>
            </a:r>
            <a:r>
              <a:rPr lang="en-US" dirty="0">
                <a:latin typeface="Times New Roman" panose="02020603050405020304" pitchFamily="18" charset="0"/>
                <a:cs typeface="Times New Roman" panose="02020603050405020304" pitchFamily="18" charset="0"/>
              </a:rPr>
              <a:t>like a calculator, Excel can add, subtract, multiply, and divide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a:latin typeface="Times New Roman" panose="02020603050405020304" pitchFamily="18" charset="0"/>
                <a:cs typeface="Times New Roman" panose="02020603050405020304" pitchFamily="18" charset="0"/>
              </a:rPr>
              <a:t>Excel uses standard operators for formulas, such </a:t>
            </a:r>
            <a:r>
              <a:rPr lang="en-US" dirty="0" smtClean="0">
                <a:latin typeface="Times New Roman" panose="02020603050405020304" pitchFamily="18" charset="0"/>
                <a:cs typeface="Times New Roman" panose="02020603050405020304" pitchFamily="18" charset="0"/>
              </a:rPr>
              <a:t>as</a:t>
            </a:r>
            <a:r>
              <a:rPr lang="cs-CZ" dirty="0" smtClean="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plus sign for addition </a:t>
            </a:r>
            <a:r>
              <a:rPr lang="en-US"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minus sign for subtraction </a:t>
            </a:r>
            <a:r>
              <a:rPr lang="en-US" dirty="0" smtClean="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asterisk for multiplication </a:t>
            </a:r>
            <a:r>
              <a:rPr lang="en-US" dirty="0" smtClean="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forward slash for division </a:t>
            </a:r>
            <a:r>
              <a:rPr lang="en-US" dirty="0" smtClean="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caret (^) for exponents</a:t>
            </a:r>
            <a:r>
              <a:rPr lang="en-US"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a:latin typeface="Times New Roman" panose="02020603050405020304" pitchFamily="18" charset="0"/>
                <a:cs typeface="Times New Roman" panose="02020603050405020304" pitchFamily="18" charset="0"/>
              </a:rPr>
              <a:t>All formulas in Excel must begin with an equals sign </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635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0699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en-US" b="1" dirty="0" smtClean="0">
                <a:latin typeface="Times New Roman" panose="02020603050405020304" pitchFamily="18" charset="0"/>
                <a:cs typeface="Times New Roman" panose="02020603050405020304" pitchFamily="18" charset="0"/>
              </a:rPr>
              <a:t>Data file</a:t>
            </a: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Data sources – external data</a:t>
            </a: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Cells</a:t>
            </a:r>
            <a:endParaRPr lang="cs-CZ" b="1" dirty="0" smtClean="0">
              <a:latin typeface="Times New Roman" panose="02020603050405020304" pitchFamily="18" charset="0"/>
              <a:cs typeface="Times New Roman" panose="02020603050405020304" pitchFamily="18" charset="0"/>
            </a:endParaRP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Sheets</a:t>
            </a: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Table </a:t>
            </a:r>
            <a:r>
              <a:rPr lang="en-US" b="1" dirty="0">
                <a:latin typeface="Times New Roman" panose="02020603050405020304" pitchFamily="18" charset="0"/>
                <a:cs typeface="Times New Roman" panose="02020603050405020304" pitchFamily="18" charset="0"/>
              </a:rPr>
              <a:t>and </a:t>
            </a:r>
            <a:r>
              <a:rPr lang="en-US" b="1" dirty="0" smtClean="0">
                <a:latin typeface="Times New Roman" panose="02020603050405020304" pitchFamily="18" charset="0"/>
                <a:cs typeface="Times New Roman" panose="02020603050405020304" pitchFamily="18" charset="0"/>
              </a:rPr>
              <a:t>list</a:t>
            </a: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Formulas </a:t>
            </a:r>
            <a:r>
              <a:rPr lang="en-US" b="1" dirty="0">
                <a:latin typeface="Times New Roman" panose="02020603050405020304" pitchFamily="18" charset="0"/>
                <a:cs typeface="Times New Roman" panose="02020603050405020304" pitchFamily="18" charset="0"/>
              </a:rPr>
              <a:t>and </a:t>
            </a:r>
            <a:r>
              <a:rPr lang="en-US" b="1" dirty="0" smtClean="0">
                <a:latin typeface="Times New Roman" panose="02020603050405020304" pitchFamily="18" charset="0"/>
                <a:cs typeface="Times New Roman" panose="02020603050405020304" pitchFamily="18" charset="0"/>
              </a:rPr>
              <a:t>functions</a:t>
            </a: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Charts</a:t>
            </a:r>
            <a:endParaRPr lang="cs-C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Formulas and functions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*https://edu.gcfglobal.org/en/excel2016/intro-to-formulas/1/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6534" y="3478012"/>
            <a:ext cx="3599821" cy="244747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8970" y="981219"/>
            <a:ext cx="8754440" cy="2389400"/>
          </a:xfrm>
          <a:prstGeom prst="rect">
            <a:avLst/>
          </a:prstGeom>
        </p:spPr>
      </p:pic>
      <p:pic>
        <p:nvPicPr>
          <p:cNvPr id="8" name="Obráze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520" y="3487672"/>
            <a:ext cx="3564300" cy="2630247"/>
          </a:xfrm>
          <a:prstGeom prst="rect">
            <a:avLst/>
          </a:prstGeom>
        </p:spPr>
      </p:pic>
      <p:pic>
        <p:nvPicPr>
          <p:cNvPr id="9" name="Obráze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77069" y="4157932"/>
            <a:ext cx="4456967" cy="1466850"/>
          </a:xfrm>
          <a:prstGeom prst="rect">
            <a:avLst/>
          </a:prstGeom>
        </p:spPr>
      </p:pic>
    </p:spTree>
    <p:extLst>
      <p:ext uri="{BB962C8B-B14F-4D97-AF65-F5344CB8AC3E}">
        <p14:creationId xmlns:p14="http://schemas.microsoft.com/office/powerpoint/2010/main" val="3278576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Formulas and functions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*https://www.universalclass.com/articles/computers/excel/excel-2016-how-to-use-formulas-and-functions.htm</a:t>
            </a:r>
            <a:endParaRPr lang="cs-CZ" dirty="0" smtClean="0"/>
          </a:p>
        </p:txBody>
      </p:sp>
      <p:sp>
        <p:nvSpPr>
          <p:cNvPr id="6" name="Zástupný symbol pro obsah 2"/>
          <p:cNvSpPr txBox="1">
            <a:spLocks/>
          </p:cNvSpPr>
          <p:nvPr/>
        </p:nvSpPr>
        <p:spPr>
          <a:xfrm>
            <a:off x="489181" y="88118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Functions, just like formulas, always begin with an equal sign (=). After the equal sign, you enter in the name of the </a:t>
            </a:r>
            <a:r>
              <a:rPr lang="en-US" dirty="0" smtClean="0">
                <a:latin typeface="Times New Roman" panose="02020603050405020304" pitchFamily="18" charset="0"/>
                <a:cs typeface="Times New Roman" panose="02020603050405020304" pitchFamily="18" charset="0"/>
              </a:rPr>
              <a:t>function.*</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doesn't matter if you enter it in uppercase or lowercase. Following the name of the function, you provide the arguments of the </a:t>
            </a:r>
            <a:r>
              <a:rPr lang="en-US" dirty="0" smtClean="0">
                <a:latin typeface="Times New Roman" panose="02020603050405020304" pitchFamily="18" charset="0"/>
                <a:cs typeface="Times New Roman" panose="02020603050405020304" pitchFamily="18" charset="0"/>
              </a:rPr>
              <a:t>function.*</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Arguments </a:t>
            </a:r>
            <a:r>
              <a:rPr lang="en-US" dirty="0">
                <a:latin typeface="Times New Roman" panose="02020603050405020304" pitchFamily="18" charset="0"/>
                <a:cs typeface="Times New Roman" panose="02020603050405020304" pitchFamily="18" charset="0"/>
              </a:rPr>
              <a:t>are always enclosed parentheses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just a few things you need to remember before starting to insert functions into your spreadsheets:</a:t>
            </a: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typing a function into a cell, don't insert spaces between the equal sign, function name, and arguments</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lvl="1" algn="just">
              <a:spcBef>
                <a:spcPts val="0"/>
              </a:spcBef>
              <a:spcAft>
                <a:spcPts val="1200"/>
              </a:spcAft>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you're adding more than one value, separate each function with a comma.</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43364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Formulas and functions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*https://www.universalclass.com/articles/computers/excel/excel-2016-how-to-use-formulas-and-functions.htm</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To insert a function directly into a cell, click the cell where you want to insert the function. Next, go to the Formulas tab, then click Insert Function</a:t>
            </a:r>
            <a:r>
              <a:rPr lang="en-US"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When you click Insert Function, you'll see this dialogue box:</a:t>
            </a:r>
            <a:endParaRPr lang="en-US"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4572" y="2919999"/>
            <a:ext cx="5079028" cy="3127480"/>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9260" y="2919999"/>
            <a:ext cx="3971739" cy="3330151"/>
          </a:xfrm>
          <a:prstGeom prst="rect">
            <a:avLst/>
          </a:prstGeom>
        </p:spPr>
      </p:pic>
    </p:spTree>
    <p:extLst>
      <p:ext uri="{BB962C8B-B14F-4D97-AF65-F5344CB8AC3E}">
        <p14:creationId xmlns:p14="http://schemas.microsoft.com/office/powerpoint/2010/main" val="947666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Formulas and functions</a:t>
            </a:r>
            <a:endParaRPr kumimoji="0" lang="en-GB" sz="3600" b="1" i="0" u="none" strike="noStrike" kern="0" cap="none" spc="0" normalizeH="0" baseline="0" dirty="0" smtClean="0">
              <a:ln>
                <a:noFill/>
              </a:ln>
              <a:solidFill>
                <a:sysClr val="windowText" lastClr="000000"/>
              </a:solidFill>
              <a:effectLst/>
              <a:uLnTx/>
              <a:uFillTx/>
            </a:endParaRPr>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3"/>
              </a:rPr>
              <a:t>https://</a:t>
            </a:r>
            <a:r>
              <a:rPr lang="en-US" dirty="0" smtClean="0">
                <a:latin typeface="Times New Roman" panose="02020603050405020304" pitchFamily="18" charset="0"/>
                <a:cs typeface="Times New Roman" panose="02020603050405020304" pitchFamily="18" charset="0"/>
                <a:hlinkClick r:id="rId3"/>
              </a:rPr>
              <a:t>support.office.com/en-us/article/overview-of-formulas-in-excel-ecfdc708-9162-49e8-b993-c311f47ca173</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4"/>
              </a:rPr>
              <a:t>https://</a:t>
            </a:r>
            <a:r>
              <a:rPr lang="en-US" dirty="0" smtClean="0">
                <a:latin typeface="Times New Roman" panose="02020603050405020304" pitchFamily="18" charset="0"/>
                <a:cs typeface="Times New Roman" panose="02020603050405020304" pitchFamily="18" charset="0"/>
                <a:hlinkClick r:id="rId4"/>
              </a:rPr>
              <a:t>www.universalclass.com/articles/computers/excel/excel-2016-how-to-use-formulas-and-functions.htm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www.managementboek.nl/code/inkijkexemplaar/9780789755643/excel-2016-formulas-and-functions-engels-paul-mcfedries.pdf</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www.excel-easy.com/introduction/formulas-functions.html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7"/>
              </a:rPr>
              <a:t>https://edu.gcfglobal.org/en/excel2016/intro-to-formulas/1</a:t>
            </a:r>
            <a:r>
              <a:rPr lang="cs-CZ" dirty="0" smtClean="0">
                <a:latin typeface="Times New Roman" panose="02020603050405020304" pitchFamily="18" charset="0"/>
                <a:cs typeface="Times New Roman" panose="02020603050405020304" pitchFamily="18" charset="0"/>
                <a:hlinkClick r:id="rId7"/>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468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a:t>*https://www.universalclass.com/articles/computers/excel/excel-2016-creating-charts-and-diagrams.htm</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Excel 2016, charts and diagrams can show trends, averages, high and low points, and </a:t>
            </a:r>
            <a:r>
              <a:rPr lang="en-US" dirty="0" smtClean="0">
                <a:latin typeface="Times New Roman" panose="02020603050405020304" pitchFamily="18" charset="0"/>
                <a:cs typeface="Times New Roman" panose="02020603050405020304" pitchFamily="18" charset="0"/>
              </a:rPr>
              <a:t>more.*</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Not </a:t>
            </a:r>
            <a:r>
              <a:rPr lang="en-US" dirty="0">
                <a:latin typeface="Times New Roman" panose="02020603050405020304" pitchFamily="18" charset="0"/>
                <a:cs typeface="Times New Roman" panose="02020603050405020304" pitchFamily="18" charset="0"/>
              </a:rPr>
              <a:t>only do they make your worksheets more visually appealing, they also serve a definite </a:t>
            </a:r>
            <a:r>
              <a:rPr lang="en-US" dirty="0" smtClean="0">
                <a:latin typeface="Times New Roman" panose="02020603050405020304" pitchFamily="18" charset="0"/>
                <a:cs typeface="Times New Roman" panose="02020603050405020304" pitchFamily="18" charset="0"/>
              </a:rPr>
              <a:t>function.*</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make it easier for your intended audience to sort out and understand the information you are presenting to </a:t>
            </a:r>
            <a:r>
              <a:rPr lang="en-US" dirty="0" smtClean="0">
                <a:latin typeface="Times New Roman" panose="02020603050405020304" pitchFamily="18" charset="0"/>
                <a:cs typeface="Times New Roman" panose="02020603050405020304" pitchFamily="18" charset="0"/>
              </a:rPr>
              <a:t>them.*</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especially true when dealing with data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6751" y="4739585"/>
            <a:ext cx="3406087" cy="1354838"/>
          </a:xfrm>
          <a:prstGeom prst="rect">
            <a:avLst/>
          </a:prstGeom>
        </p:spPr>
      </p:pic>
    </p:spTree>
    <p:extLst>
      <p:ext uri="{BB962C8B-B14F-4D97-AF65-F5344CB8AC3E}">
        <p14:creationId xmlns:p14="http://schemas.microsoft.com/office/powerpoint/2010/main" val="9782045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*https://edu.gcfglobal.org/en/excel2016/charts/1/</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Excel has several different types of charts, allowing you to choose the one that best fits your </a:t>
            </a:r>
            <a:r>
              <a:rPr lang="en-US" dirty="0" smtClean="0">
                <a:latin typeface="Times New Roman" panose="02020603050405020304" pitchFamily="18" charset="0"/>
                <a:cs typeface="Times New Roman" panose="02020603050405020304" pitchFamily="18" charset="0"/>
              </a:rPr>
              <a:t>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order to use charts effectively, you'll need to understand how different charts are used</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cells you want to chart, including the column titles and row labels. These cells will be the source data for the chart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1653" y="3872969"/>
            <a:ext cx="8706928" cy="2230440"/>
          </a:xfrm>
          <a:prstGeom prst="rect">
            <a:avLst/>
          </a:prstGeom>
        </p:spPr>
      </p:pic>
    </p:spTree>
    <p:extLst>
      <p:ext uri="{BB962C8B-B14F-4D97-AF65-F5344CB8AC3E}">
        <p14:creationId xmlns:p14="http://schemas.microsoft.com/office/powerpoint/2010/main" val="2581206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*https://edu.gcfglobal.org/en/excel2016/charts/1/</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From </a:t>
            </a:r>
            <a:r>
              <a:rPr lang="en-US" dirty="0">
                <a:latin typeface="Times New Roman" panose="02020603050405020304" pitchFamily="18" charset="0"/>
                <a:cs typeface="Times New Roman" panose="02020603050405020304" pitchFamily="18" charset="0"/>
              </a:rPr>
              <a:t>the Insert tab, click the desired Chart command. In our example, we'll select Column.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Choose the desired chart type from the drop-down menu</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55" y="3652176"/>
            <a:ext cx="6091461" cy="1506420"/>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8475" y="2470749"/>
            <a:ext cx="3349594" cy="3719423"/>
          </a:xfrm>
          <a:prstGeom prst="rect">
            <a:avLst/>
          </a:prstGeom>
        </p:spPr>
      </p:pic>
    </p:spTree>
    <p:extLst>
      <p:ext uri="{BB962C8B-B14F-4D97-AF65-F5344CB8AC3E}">
        <p14:creationId xmlns:p14="http://schemas.microsoft.com/office/powerpoint/2010/main" val="32222071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*https://edu.gcfglobal.org/en/excel2016/charts/1/</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Selected chart will be inserted into the worksheet.</a:t>
            </a:r>
            <a:r>
              <a:rPr lang="cs-CZ" dirty="0" smtClean="0">
                <a:latin typeface="Times New Roman" panose="02020603050405020304" pitchFamily="18" charset="0"/>
                <a:cs typeface="Times New Roman" panose="02020603050405020304" pitchFamily="18" charset="0"/>
              </a:rPr>
              <a:t>*</a:t>
            </a: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368" y="1492370"/>
            <a:ext cx="8684300" cy="4674368"/>
          </a:xfrm>
          <a:prstGeom prst="rect">
            <a:avLst/>
          </a:prstGeom>
        </p:spPr>
      </p:pic>
    </p:spTree>
    <p:extLst>
      <p:ext uri="{BB962C8B-B14F-4D97-AF65-F5344CB8AC3E}">
        <p14:creationId xmlns:p14="http://schemas.microsoft.com/office/powerpoint/2010/main" val="3564867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*https://edu.gcfglobal.org/en/excel2016/charts/1/</a:t>
            </a:r>
            <a:endParaRPr lang="cs-CZ" dirty="0" smtClean="0"/>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Excel </a:t>
            </a:r>
            <a:r>
              <a:rPr lang="en-US" dirty="0">
                <a:latin typeface="Times New Roman" panose="02020603050405020304" pitchFamily="18" charset="0"/>
                <a:cs typeface="Times New Roman" panose="02020603050405020304" pitchFamily="18" charset="0"/>
              </a:rPr>
              <a:t>allows you to add chart elements—such as chart titles, legends, and data </a:t>
            </a:r>
            <a:r>
              <a:rPr lang="en-US" dirty="0" smtClean="0">
                <a:latin typeface="Times New Roman" panose="02020603050405020304" pitchFamily="18" charset="0"/>
                <a:cs typeface="Times New Roman" panose="02020603050405020304" pitchFamily="18" charset="0"/>
              </a:rPr>
              <a:t>labels</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make your chart easier to </a:t>
            </a:r>
            <a:r>
              <a:rPr lang="en-US" dirty="0" smtClean="0">
                <a:latin typeface="Times New Roman" panose="02020603050405020304" pitchFamily="18" charset="0"/>
                <a:cs typeface="Times New Roman" panose="02020603050405020304" pitchFamily="18" charset="0"/>
              </a:rPr>
              <a:t>read.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add a chart element, click the Add Chart Element command on the Design tab, then choose the desired element from the drop-down menu.</a:t>
            </a:r>
            <a:r>
              <a:rPr lang="cs-CZ" dirty="0" smtClean="0">
                <a:latin typeface="Times New Roman" panose="02020603050405020304" pitchFamily="18" charset="0"/>
                <a:cs typeface="Times New Roman" panose="02020603050405020304" pitchFamily="18" charset="0"/>
              </a:rPr>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876" y="2889849"/>
            <a:ext cx="2856494" cy="3382690"/>
          </a:xfrm>
          <a:prstGeom prst="rect">
            <a:avLst/>
          </a:prstGeom>
        </p:spPr>
      </p:pic>
    </p:spTree>
    <p:extLst>
      <p:ext uri="{BB962C8B-B14F-4D97-AF65-F5344CB8AC3E}">
        <p14:creationId xmlns:p14="http://schemas.microsoft.com/office/powerpoint/2010/main" val="4174444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4401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Charts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6" name="Zástupný symbol pro obsah 2"/>
          <p:cNvSpPr txBox="1">
            <a:spLocks/>
          </p:cNvSpPr>
          <p:nvPr/>
        </p:nvSpPr>
        <p:spPr>
          <a:xfrm>
            <a:off x="489181" y="1036460"/>
            <a:ext cx="9862517" cy="13530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https://edu.gcfglobal.org/en/excel2016/charts/1</a:t>
            </a:r>
            <a:r>
              <a:rPr lang="cs-CZ"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www.techonthenet.com/excel/charts/line_chart2016.php</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support.office.com/en-us/article/create-a-chart-with-recommended-charts-cd131b77-79c7-4537-a438-8db20cea84c0</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https://trumpexcel.com/advanced-charts</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www.smartsheet.com/how-to-make-charts-in-excel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8"/>
              </a:rPr>
              <a:t>https://www.microsoft.com/en-us/microsoft-365/blog/2015/07/02/introducing-new-and-modern-chart-types-now-available-in-office-2016-preview</a:t>
            </a:r>
            <a:r>
              <a:rPr lang="cs-CZ" dirty="0" smtClean="0">
                <a:latin typeface="Times New Roman" panose="02020603050405020304" pitchFamily="18" charset="0"/>
                <a:cs typeface="Times New Roman" panose="02020603050405020304" pitchFamily="18" charset="0"/>
                <a:hlinkClick r:id="rId8"/>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673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68589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Spreadsheet </a:t>
            </a:r>
            <a:r>
              <a:rPr lang="en-GB" sz="3600" b="1" kern="0" dirty="0">
                <a:solidFill>
                  <a:srgbClr val="307871"/>
                </a:solidFill>
                <a:latin typeface="Times New Roman"/>
                <a:ea typeface="+mj-ea"/>
                <a:cs typeface="+mj-cs"/>
              </a:rPr>
              <a:t>calculator</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41570"/>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spreadsheet is a computer application or program that enables the user to tabulate and collate </a:t>
            </a:r>
            <a:r>
              <a:rPr lang="en-US" dirty="0" smtClean="0">
                <a:latin typeface="Times New Roman" panose="02020603050405020304" pitchFamily="18" charset="0"/>
                <a:cs typeface="Times New Roman" panose="02020603050405020304" pitchFamily="18" charset="0"/>
              </a:rPr>
              <a:t>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data can then be used to make calculations, show graphical representations or analysis.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 A spreadsheet comprises of a grid of ‘cells’ arranged in rows and columns and information can be inserted into each cell</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Each </a:t>
            </a:r>
            <a:r>
              <a:rPr lang="en-US" dirty="0">
                <a:latin typeface="Times New Roman" panose="02020603050405020304" pitchFamily="18" charset="0"/>
                <a:cs typeface="Times New Roman" panose="02020603050405020304" pitchFamily="18" charset="0"/>
              </a:rPr>
              <a:t>cell can contain text, numbers and formulas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A formula is a calculation based from the contents of cells or a total of a combination of cells. The total in that formula can change if the content of the combination cells used is also amended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 https://www.digitalunite.com/technology-guides/creating-documents/microsoft-excel/what-spreadsheet</a:t>
            </a:r>
            <a:endParaRPr lang="cs-CZ" dirty="0" smtClean="0"/>
          </a:p>
        </p:txBody>
      </p:sp>
    </p:spTree>
    <p:extLst>
      <p:ext uri="{BB962C8B-B14F-4D97-AF65-F5344CB8AC3E}">
        <p14:creationId xmlns:p14="http://schemas.microsoft.com/office/powerpoint/2010/main" val="2285185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68589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Spreadsheet </a:t>
            </a:r>
            <a:r>
              <a:rPr lang="en-GB" sz="3600" b="1" kern="0" dirty="0">
                <a:solidFill>
                  <a:srgbClr val="307871"/>
                </a:solidFill>
                <a:latin typeface="Times New Roman"/>
                <a:ea typeface="+mj-ea"/>
                <a:cs typeface="+mj-cs"/>
              </a:rPr>
              <a:t>calculator</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41570"/>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600"/>
              </a:spcAft>
            </a:pPr>
            <a:r>
              <a:rPr lang="en-GB" noProof="1" smtClean="0">
                <a:latin typeface="Times New Roman" panose="02020603050405020304" pitchFamily="18" charset="0"/>
                <a:cs typeface="Times New Roman" panose="02020603050405020304" pitchFamily="18" charset="0"/>
              </a:rPr>
              <a:t>Spreadsheets can be </a:t>
            </a:r>
            <a:r>
              <a:rPr lang="en-US" dirty="0" smtClean="0">
                <a:latin typeface="Times New Roman" panose="02020603050405020304" pitchFamily="18" charset="0"/>
                <a:cs typeface="Times New Roman" panose="02020603050405020304" pitchFamily="18" charset="0"/>
              </a:rPr>
              <a:t>useful for home budgeting or accounting and they make it easy to display information.</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Spreadsheets </a:t>
            </a:r>
            <a:r>
              <a:rPr lang="en-US" dirty="0">
                <a:latin typeface="Times New Roman" panose="02020603050405020304" pitchFamily="18" charset="0"/>
                <a:cs typeface="Times New Roman" panose="02020603050405020304" pitchFamily="18" charset="0"/>
              </a:rPr>
              <a:t>can consist of a number of different worksheets that can include different data as well as enabling cells on one worksheet to be used and referenced on other different worksheets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a:latin typeface="Times New Roman" panose="02020603050405020304" pitchFamily="18" charset="0"/>
                <a:cs typeface="Times New Roman" panose="02020603050405020304" pitchFamily="18" charset="0"/>
              </a:rPr>
              <a:t>Information can also be sorted and filtered by a spreadsheet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a:latin typeface="Times New Roman" panose="02020603050405020304" pitchFamily="18" charset="0"/>
                <a:cs typeface="Times New Roman" panose="02020603050405020304" pitchFamily="18" charset="0"/>
              </a:rPr>
              <a:t>The Microsoft Office spreadsheet is called Excel but there are open office spreadsheets available, including internet based web apps such as Google spreadsheets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a:latin typeface="Times New Roman" panose="02020603050405020304" pitchFamily="18" charset="0"/>
                <a:cs typeface="Times New Roman" panose="02020603050405020304" pitchFamily="18" charset="0"/>
              </a:rPr>
              <a:t>Spreadsheets have a number of tools included to support many different types of calculations and can include graphical presentations such as graphs, pie charts etc.</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 https://www.digitalunite.com/technology-guides/creating-documents/microsoft-excel/what-spreadsheet</a:t>
            </a:r>
            <a:endParaRPr lang="cs-CZ" dirty="0" smtClean="0"/>
          </a:p>
        </p:txBody>
      </p:sp>
    </p:spTree>
    <p:extLst>
      <p:ext uri="{BB962C8B-B14F-4D97-AF65-F5344CB8AC3E}">
        <p14:creationId xmlns:p14="http://schemas.microsoft.com/office/powerpoint/2010/main" val="2437206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621778"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Microsoft Office Excel</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 https://www.webopedia.com/TERM/M/microsoft_excel.html</a:t>
            </a:r>
            <a:endParaRPr lang="cs-CZ" dirty="0" smtClean="0"/>
          </a:p>
        </p:txBody>
      </p:sp>
      <p:sp>
        <p:nvSpPr>
          <p:cNvPr id="6" name="Zástupný symbol pro obsah 2"/>
          <p:cNvSpPr txBox="1">
            <a:spLocks/>
          </p:cNvSpPr>
          <p:nvPr/>
        </p:nvSpPr>
        <p:spPr>
          <a:xfrm>
            <a:off x="489181" y="941570"/>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Microsoft </a:t>
            </a:r>
            <a:r>
              <a:rPr lang="en-US" dirty="0">
                <a:latin typeface="Times New Roman" panose="02020603050405020304" pitchFamily="18" charset="0"/>
                <a:cs typeface="Times New Roman" panose="02020603050405020304" pitchFamily="18" charset="0"/>
              </a:rPr>
              <a:t>Excel is a spreadsheet program included in the Microsoft Office suite of applications.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Microsoft Excel usually comes bundled with Microsoft Office and is compatible with other applications offered in the suite of products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GB" dirty="0" smtClean="0">
                <a:latin typeface="Times New Roman" panose="02020603050405020304" pitchFamily="18" charset="0"/>
                <a:cs typeface="Times New Roman" panose="02020603050405020304" pitchFamily="18" charset="0"/>
              </a:rPr>
              <a:t>In addition to its standard spreadsheet features, Excel also offers programming support via Microsoft's Visual Basic for Applications (VBA), the ability to access data from external sources via Microsoft’s Dynamic Data Exchange (DDE), and extensive graphing and charting capabilities.*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en-GB"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909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6461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file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646331"/>
          </a:xfrm>
          <a:prstGeom prst="rect">
            <a:avLst/>
          </a:prstGeom>
          <a:noFill/>
        </p:spPr>
        <p:txBody>
          <a:bodyPr wrap="square" rtlCol="0">
            <a:spAutoFit/>
          </a:bodyPr>
          <a:lstStyle/>
          <a:p>
            <a:r>
              <a:rPr lang="cs-CZ" dirty="0"/>
              <a:t>*https://</a:t>
            </a:r>
            <a:r>
              <a:rPr lang="cs-CZ" dirty="0" smtClean="0"/>
              <a:t>support.office.com/en-us/article/file-formats-that-are-supported-in-excel-0943ff2c-6014-4e8d-aaea-b83d51d46247</a:t>
            </a:r>
          </a:p>
          <a:p>
            <a:r>
              <a:rPr lang="cs-CZ" dirty="0"/>
              <a:t>**https://www.excel-exercise.com/xls-xlsx-file/</a:t>
            </a:r>
            <a:endParaRPr lang="cs-CZ" dirty="0" smtClean="0"/>
          </a:p>
        </p:txBody>
      </p:sp>
      <p:sp>
        <p:nvSpPr>
          <p:cNvPr id="6" name="Zástupný symbol pro obsah 2"/>
          <p:cNvSpPr txBox="1">
            <a:spLocks/>
          </p:cNvSpPr>
          <p:nvPr/>
        </p:nvSpPr>
        <p:spPr>
          <a:xfrm>
            <a:off x="489181" y="941570"/>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save an Excel file in another file format by clicking the File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Save </a:t>
            </a:r>
            <a:r>
              <a:rPr lang="en-US" dirty="0" smtClean="0">
                <a:latin typeface="Times New Roman" panose="02020603050405020304" pitchFamily="18" charset="0"/>
                <a:cs typeface="Times New Roman" panose="02020603050405020304" pitchFamily="18" charset="0"/>
              </a:rPr>
              <a:t>As.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file formats that are available in the Save As dialog box vary, depending on what type of sheet is active (a worksheet, chart sheet, or other type of sheet).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GB" dirty="0">
                <a:latin typeface="Times New Roman" panose="02020603050405020304" pitchFamily="18" charset="0"/>
                <a:cs typeface="Times New Roman" panose="02020603050405020304" pitchFamily="18" charset="0"/>
                <a:hlinkClick r:id="rId3"/>
              </a:rPr>
              <a:t>https://</a:t>
            </a:r>
            <a:r>
              <a:rPr lang="en-GB" dirty="0" smtClean="0">
                <a:latin typeface="Times New Roman" panose="02020603050405020304" pitchFamily="18" charset="0"/>
                <a:cs typeface="Times New Roman" panose="02020603050405020304" pitchFamily="18" charset="0"/>
                <a:hlinkClick r:id="rId3"/>
              </a:rPr>
              <a:t>support.office.com/en-us/article/file-formats-that-are-supported-in-excel-0943ff2c-6014-4e8d-aaea-b83d51d46247</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 have on your computer an </a:t>
            </a:r>
            <a:r>
              <a:rPr lang="en-US" dirty="0" err="1">
                <a:latin typeface="Times New Roman" panose="02020603050405020304" pitchFamily="18" charset="0"/>
                <a:cs typeface="Times New Roman" panose="02020603050405020304" pitchFamily="18" charset="0"/>
              </a:rPr>
              <a:t>xls</a:t>
            </a:r>
            <a:r>
              <a:rPr lang="en-US" dirty="0">
                <a:latin typeface="Times New Roman" panose="02020603050405020304" pitchFamily="18" charset="0"/>
                <a:cs typeface="Times New Roman" panose="02020603050405020304" pitchFamily="18" charset="0"/>
              </a:rPr>
              <a:t> file and you save it in </a:t>
            </a:r>
            <a:r>
              <a:rPr lang="en-US" dirty="0" err="1">
                <a:latin typeface="Times New Roman" panose="02020603050405020304" pitchFamily="18" charset="0"/>
                <a:cs typeface="Times New Roman" panose="02020603050405020304" pitchFamily="18" charset="0"/>
              </a:rPr>
              <a:t>xlsx</a:t>
            </a:r>
            <a:r>
              <a:rPr lang="en-US" dirty="0">
                <a:latin typeface="Times New Roman" panose="02020603050405020304" pitchFamily="18" charset="0"/>
                <a:cs typeface="Times New Roman" panose="02020603050405020304" pitchFamily="18" charset="0"/>
              </a:rPr>
              <a:t>, you will see that the size has been significantly reduced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XML code compress your file. Have a look at this tip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3268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39650"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Microsoft Excel 2016</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646331"/>
          </a:xfrm>
          <a:prstGeom prst="rect">
            <a:avLst/>
          </a:prstGeom>
          <a:noFill/>
        </p:spPr>
        <p:txBody>
          <a:bodyPr wrap="square" rtlCol="0">
            <a:spAutoFit/>
          </a:bodyPr>
          <a:lstStyle/>
          <a:p>
            <a:r>
              <a:rPr lang="cs-CZ" dirty="0"/>
              <a:t>*https://techhelpday.com/microsoft-office-2019/</a:t>
            </a:r>
            <a:endParaRPr lang="cs-CZ" dirty="0" smtClean="0"/>
          </a:p>
          <a:p>
            <a:r>
              <a:rPr lang="cs-CZ" dirty="0" smtClean="0"/>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001" y="1104181"/>
            <a:ext cx="6883156" cy="4947268"/>
          </a:xfrm>
          <a:prstGeom prst="rect">
            <a:avLst/>
          </a:prstGeom>
        </p:spPr>
      </p:pic>
    </p:spTree>
    <p:extLst>
      <p:ext uri="{BB962C8B-B14F-4D97-AF65-F5344CB8AC3E}">
        <p14:creationId xmlns:p14="http://schemas.microsoft.com/office/powerpoint/2010/main" val="3342160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6461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Data file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646331"/>
          </a:xfrm>
          <a:prstGeom prst="rect">
            <a:avLst/>
          </a:prstGeom>
          <a:noFill/>
        </p:spPr>
        <p:txBody>
          <a:bodyPr wrap="square" rtlCol="0">
            <a:spAutoFit/>
          </a:bodyPr>
          <a:lstStyle/>
          <a:p>
            <a:r>
              <a:rPr lang="cs-CZ" dirty="0"/>
              <a:t>*https://</a:t>
            </a:r>
            <a:r>
              <a:rPr lang="cs-CZ" dirty="0" smtClean="0"/>
              <a:t>support.office.com/en-us/article/file-formats-that-are-supported-in-excel-0943ff2c-6014-4e8d-aaea-b83d51d46247</a:t>
            </a:r>
          </a:p>
          <a:p>
            <a:r>
              <a:rPr lang="cs-CZ" dirty="0"/>
              <a:t>**https://www.excel-exercise.com/xls-xlsx-file/</a:t>
            </a:r>
            <a:endParaRPr lang="cs-CZ" dirty="0" smtClean="0"/>
          </a:p>
        </p:txBody>
      </p:sp>
      <p:sp>
        <p:nvSpPr>
          <p:cNvPr id="6" name="Zástupný symbol pro obsah 2"/>
          <p:cNvSpPr txBox="1">
            <a:spLocks/>
          </p:cNvSpPr>
          <p:nvPr/>
        </p:nvSpPr>
        <p:spPr>
          <a:xfrm>
            <a:off x="489181" y="941570"/>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save an Excel file in another file format by clicking the File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Save </a:t>
            </a:r>
            <a:r>
              <a:rPr lang="en-US" dirty="0" smtClean="0">
                <a:latin typeface="Times New Roman" panose="02020603050405020304" pitchFamily="18" charset="0"/>
                <a:cs typeface="Times New Roman" panose="02020603050405020304" pitchFamily="18" charset="0"/>
              </a:rPr>
              <a:t>As.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file formats that are available in the Save As dialog box vary, depending on what type of sheet is active (a worksheet, chart sheet, or other type of sheet).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GB" dirty="0">
                <a:latin typeface="Times New Roman" panose="02020603050405020304" pitchFamily="18" charset="0"/>
                <a:cs typeface="Times New Roman" panose="02020603050405020304" pitchFamily="18" charset="0"/>
                <a:hlinkClick r:id="rId3"/>
              </a:rPr>
              <a:t>https://</a:t>
            </a:r>
            <a:r>
              <a:rPr lang="en-GB" dirty="0" smtClean="0">
                <a:latin typeface="Times New Roman" panose="02020603050405020304" pitchFamily="18" charset="0"/>
                <a:cs typeface="Times New Roman" panose="02020603050405020304" pitchFamily="18" charset="0"/>
                <a:hlinkClick r:id="rId3"/>
              </a:rPr>
              <a:t>support.office.com/en-us/article/file-formats-that-are-supported-in-excel-0943ff2c-6014-4e8d-aaea-b83d51d46247</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 have on your computer an </a:t>
            </a:r>
            <a:r>
              <a:rPr lang="en-US" dirty="0" err="1">
                <a:latin typeface="Times New Roman" panose="02020603050405020304" pitchFamily="18" charset="0"/>
                <a:cs typeface="Times New Roman" panose="02020603050405020304" pitchFamily="18" charset="0"/>
              </a:rPr>
              <a:t>xls</a:t>
            </a:r>
            <a:r>
              <a:rPr lang="en-US" dirty="0">
                <a:latin typeface="Times New Roman" panose="02020603050405020304" pitchFamily="18" charset="0"/>
                <a:cs typeface="Times New Roman" panose="02020603050405020304" pitchFamily="18" charset="0"/>
              </a:rPr>
              <a:t> file and you save it in </a:t>
            </a:r>
            <a:r>
              <a:rPr lang="en-US" dirty="0" err="1">
                <a:latin typeface="Times New Roman" panose="02020603050405020304" pitchFamily="18" charset="0"/>
                <a:cs typeface="Times New Roman" panose="02020603050405020304" pitchFamily="18" charset="0"/>
              </a:rPr>
              <a:t>xlsx</a:t>
            </a:r>
            <a:r>
              <a:rPr lang="en-US" dirty="0">
                <a:latin typeface="Times New Roman" panose="02020603050405020304" pitchFamily="18" charset="0"/>
                <a:cs typeface="Times New Roman" panose="02020603050405020304" pitchFamily="18" charset="0"/>
              </a:rPr>
              <a:t>, you will see that the size has been significantly reduced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XML code compress your file. Have a look at this tip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547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775940"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Data sources – external 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main benefit of connecting to external data is that you can periodically analyze this data in Microsoft Office Excel without repeatedly copying the data, which is an operation that can be time-consuming and </a:t>
            </a:r>
            <a:r>
              <a:rPr lang="en-US" dirty="0" smtClean="0">
                <a:latin typeface="Times New Roman" panose="02020603050405020304" pitchFamily="18" charset="0"/>
                <a:cs typeface="Times New Roman" panose="02020603050405020304" pitchFamily="18" charset="0"/>
              </a:rPr>
              <a:t>error-prone.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connecting to external data, you can also automatically refresh (or update) your Excel workbooks from the original data source whenever the data source is updated with new information.*</a:t>
            </a: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a:t>
            </a:r>
            <a:r>
              <a:rPr lang="cs-CZ" dirty="0" smtClean="0">
                <a:latin typeface="Times New Roman" panose="02020603050405020304" pitchFamily="18" charset="0"/>
                <a:cs typeface="Times New Roman" panose="02020603050405020304" pitchFamily="18" charset="0"/>
                <a:hlinkClick r:id="rId3"/>
              </a:rPr>
              <a:t>support.office.com/en-us/article/tutorial-import-data-into-excel-and-create-a-data-model-4b4e5ab4-60ee-465e-8195-09ebba060bf0</a:t>
            </a:r>
            <a:endParaRPr lang="cs-CZ"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*https://support.office.com/en-us/article/connect-to-import-external-data-9967afd8-85ee-4df3-aa06-753bcc1a2724</a:t>
            </a:r>
            <a:endParaRPr lang="cs-CZ" dirty="0" smtClean="0"/>
          </a:p>
        </p:txBody>
      </p:sp>
    </p:spTree>
    <p:extLst>
      <p:ext uri="{BB962C8B-B14F-4D97-AF65-F5344CB8AC3E}">
        <p14:creationId xmlns:p14="http://schemas.microsoft.com/office/powerpoint/2010/main" val="815112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1282</TotalTime>
  <Words>1706</Words>
  <Application>Microsoft Office PowerPoint</Application>
  <PresentationFormat>Širokoúhlá obrazovka</PresentationFormat>
  <Paragraphs>160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Times New Roman</vt:lpstr>
      <vt:lpstr>Motiv Office</vt:lpstr>
      <vt:lpstr>Informatics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201</cp:revision>
  <dcterms:created xsi:type="dcterms:W3CDTF">2016-11-25T20:36:16Z</dcterms:created>
  <dcterms:modified xsi:type="dcterms:W3CDTF">2019-09-22T19:29:00Z</dcterms:modified>
</cp:coreProperties>
</file>