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90" r:id="rId3"/>
    <p:sldId id="264" r:id="rId4"/>
    <p:sldId id="330" r:id="rId5"/>
    <p:sldId id="320" r:id="rId6"/>
    <p:sldId id="257" r:id="rId7"/>
    <p:sldId id="258" r:id="rId8"/>
    <p:sldId id="261" r:id="rId9"/>
    <p:sldId id="259" r:id="rId10"/>
    <p:sldId id="260" r:id="rId11"/>
    <p:sldId id="263" r:id="rId12"/>
    <p:sldId id="262" r:id="rId13"/>
    <p:sldId id="293" r:id="rId14"/>
    <p:sldId id="294" r:id="rId15"/>
    <p:sldId id="304" r:id="rId16"/>
    <p:sldId id="299" r:id="rId17"/>
    <p:sldId id="321" r:id="rId18"/>
    <p:sldId id="265" r:id="rId19"/>
    <p:sldId id="266" r:id="rId20"/>
    <p:sldId id="267" r:id="rId21"/>
    <p:sldId id="319" r:id="rId22"/>
    <p:sldId id="284" r:id="rId23"/>
    <p:sldId id="281" r:id="rId24"/>
    <p:sldId id="282" r:id="rId25"/>
    <p:sldId id="288" r:id="rId26"/>
    <p:sldId id="332" r:id="rId27"/>
    <p:sldId id="269" r:id="rId28"/>
    <p:sldId id="271" r:id="rId29"/>
    <p:sldId id="279" r:id="rId30"/>
    <p:sldId id="273" r:id="rId31"/>
    <p:sldId id="277" r:id="rId32"/>
    <p:sldId id="278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8BCB2"/>
    <a:srgbClr val="3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8E8B9-3461-489F-8C24-9DF51FA5C5E8}" type="datetimeFigureOut">
              <a:rPr lang="cs-CZ" smtClean="0"/>
              <a:t>09.09.2023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A9DAB-B08A-4538-A012-CAE19D6B8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078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2800" y="932400"/>
            <a:ext cx="6818400" cy="2880000"/>
          </a:xfrm>
          <a:noFill/>
        </p:spPr>
        <p:txBody>
          <a:bodyPr anchor="t" anchorCtr="0">
            <a:noAutofit/>
          </a:bodyPr>
          <a:lstStyle>
            <a:lvl1pPr algn="l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350800" y="4100400"/>
            <a:ext cx="5184000" cy="10548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Presentation subtitle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type="body" idx="10" hasCustomPrompt="1"/>
          </p:nvPr>
        </p:nvSpPr>
        <p:spPr>
          <a:xfrm>
            <a:off x="7824192" y="4964142"/>
            <a:ext cx="4140000" cy="1537200"/>
          </a:xfrm>
        </p:spPr>
        <p:txBody>
          <a:bodyPr/>
          <a:lstStyle>
            <a:lvl1pPr marL="0" indent="0" algn="r">
              <a:buNone/>
              <a:defRPr sz="1800" b="0">
                <a:solidFill>
                  <a:srgbClr val="30787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David </a:t>
            </a:r>
            <a:r>
              <a:rPr lang="en-US" noProof="0" dirty="0" err="1"/>
              <a:t>Bartl</a:t>
            </a:r>
            <a:endParaRPr lang="en-US" noProof="0" dirty="0"/>
          </a:p>
          <a:p>
            <a:pPr lvl="0"/>
            <a:r>
              <a:rPr lang="en-US" noProof="0" dirty="0"/>
              <a:t>Subject title</a:t>
            </a:r>
          </a:p>
          <a:p>
            <a:pPr lvl="0"/>
            <a:r>
              <a:rPr lang="en-US" noProof="0" dirty="0"/>
              <a:t>Subject code</a:t>
            </a:r>
          </a:p>
        </p:txBody>
      </p:sp>
    </p:spTree>
    <p:extLst>
      <p:ext uri="{BB962C8B-B14F-4D97-AF65-F5344CB8AC3E}">
        <p14:creationId xmlns:p14="http://schemas.microsoft.com/office/powerpoint/2010/main" val="37798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7" name="Přímá spojnice 6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plně 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855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09.09.2023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850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of the le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12" name="Nadpis 6"/>
          <p:cNvSpPr txBox="1">
            <a:spLocks/>
          </p:cNvSpPr>
          <p:nvPr userDrawn="1"/>
        </p:nvSpPr>
        <p:spPr>
          <a:xfrm>
            <a:off x="252000" y="450000"/>
            <a:ext cx="9720000" cy="460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rgbClr val="30787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Outline of the lecture</a:t>
            </a:r>
          </a:p>
        </p:txBody>
      </p:sp>
    </p:spTree>
    <p:extLst>
      <p:ext uri="{BB962C8B-B14F-4D97-AF65-F5344CB8AC3E}">
        <p14:creationId xmlns:p14="http://schemas.microsoft.com/office/powerpoint/2010/main" val="224323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lang="cs-CZ"/>
            </a:lvl1pPr>
          </a:lstStyle>
          <a:p>
            <a:pPr marL="0" lvl="0"/>
            <a:r>
              <a:rPr lang="cs-CZ" noProof="0"/>
              <a:t>Kliknutím lze upravit styl.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67200" y="1296000"/>
            <a:ext cx="11397600" cy="504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675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66000" y="720000"/>
            <a:ext cx="4352400" cy="1332000"/>
          </a:xfrm>
        </p:spPr>
        <p:txBody>
          <a:bodyPr anchor="t" anchorCtr="0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 title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84400" y="2628000"/>
            <a:ext cx="5940000" cy="38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66000" y="2052000"/>
            <a:ext cx="4352400" cy="4176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noProof="0"/>
              <a:t>Kliknutím na ikonu přidáte obrázek.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984000" y="1620000"/>
            <a:ext cx="3240000" cy="3600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4" name="Přímá spojnice 13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88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36000" y="1620000"/>
            <a:ext cx="540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1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>
            <a:spLocks noGrp="1"/>
          </p:cNvSpPr>
          <p:nvPr>
            <p:ph sz="half" idx="10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6000" y="961200"/>
            <a:ext cx="5400000" cy="658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984000" y="961200"/>
            <a:ext cx="3240000" cy="658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3" name="Přímá spojnice 12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16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</a:t>
            </a:r>
            <a:r>
              <a:rPr lang="en-GB" noProof="0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87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56" r:id="rId5"/>
    <p:sldLayoutId id="2147483657" r:id="rId6"/>
    <p:sldLayoutId id="2147483652" r:id="rId7"/>
    <p:sldLayoutId id="2147483653" r:id="rId8"/>
    <p:sldLayoutId id="2147483654" r:id="rId9"/>
    <p:sldLayoutId id="2147483655" r:id="rId10"/>
    <p:sldLayoutId id="2147483658" r:id="rId11"/>
    <p:sldLayoutId id="2147483660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rgbClr val="30787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1.png"/><Relationship Id="rId2" Type="http://schemas.openxmlformats.org/officeDocument/2006/relationships/image" Target="../media/image29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1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1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0.png"/><Relationship Id="rId3" Type="http://schemas.openxmlformats.org/officeDocument/2006/relationships/image" Target="../media/image220.png"/><Relationship Id="rId7" Type="http://schemas.openxmlformats.org/officeDocument/2006/relationships/image" Target="../media/image260.png"/><Relationship Id="rId12" Type="http://schemas.openxmlformats.org/officeDocument/2006/relationships/image" Target="../media/image31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0.png"/><Relationship Id="rId11" Type="http://schemas.openxmlformats.org/officeDocument/2006/relationships/image" Target="../media/image300.png"/><Relationship Id="rId5" Type="http://schemas.openxmlformats.org/officeDocument/2006/relationships/image" Target="../media/image240.png"/><Relationship Id="rId10" Type="http://schemas.openxmlformats.org/officeDocument/2006/relationships/image" Target="../media/image290.png"/><Relationship Id="rId4" Type="http://schemas.openxmlformats.org/officeDocument/2006/relationships/image" Target="../media/image230.png"/><Relationship Id="rId9" Type="http://schemas.openxmlformats.org/officeDocument/2006/relationships/image" Target="../media/image28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330.png"/><Relationship Id="rId7" Type="http://schemas.openxmlformats.org/officeDocument/2006/relationships/image" Target="../media/image38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70.png"/><Relationship Id="rId5" Type="http://schemas.openxmlformats.org/officeDocument/2006/relationships/image" Target="../media/image360.png"/><Relationship Id="rId4" Type="http://schemas.openxmlformats.org/officeDocument/2006/relationships/image" Target="../media/image35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Quantitative Methods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Lecture 1</a:t>
            </a:r>
            <a:br>
              <a:rPr lang="en-GB" dirty="0"/>
            </a:br>
            <a:br>
              <a:rPr lang="en-GB" sz="1800" dirty="0"/>
            </a:br>
            <a:endParaRPr lang="en-GB" sz="1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7724" y="4091522"/>
            <a:ext cx="5184000" cy="1054800"/>
          </a:xfrm>
        </p:spPr>
        <p:txBody>
          <a:bodyPr/>
          <a:lstStyle/>
          <a:p>
            <a:pPr algn="ctr"/>
            <a:r>
              <a:rPr lang="en-US" dirty="0"/>
              <a:t>Introduction, </a:t>
            </a:r>
            <a:br>
              <a:rPr lang="en-US" dirty="0"/>
            </a:br>
            <a:r>
              <a:rPr lang="en-US" dirty="0"/>
              <a:t>sets and mathematical language</a:t>
            </a:r>
            <a:endParaRPr lang="en-GB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algn="ctr"/>
            <a:r>
              <a:rPr lang="en-GB" dirty="0"/>
              <a:t>INM/BAKV</a:t>
            </a:r>
            <a:r>
              <a:rPr lang="cs-CZ" dirty="0"/>
              <a:t>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0771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Logical  </a:t>
                </a:r>
                <a:r>
                  <a:rPr lang="en-GB" b="1" dirty="0"/>
                  <a:t>equivalence</a:t>
                </a:r>
                <a:r>
                  <a:rPr lang="en-GB" dirty="0"/>
                  <a:t>:   read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⇔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  as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b="1" dirty="0"/>
                  <a:t>  if and only if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</a:t>
                </a:r>
              </a:p>
              <a:p>
                <a:endParaRPr lang="en-GB" dirty="0"/>
              </a:p>
              <a:p>
                <a:r>
                  <a:rPr lang="en-GB" dirty="0"/>
                  <a:t>Table of truth values:</a:t>
                </a:r>
              </a:p>
              <a:p>
                <a:endParaRPr lang="en-GB" dirty="0"/>
              </a:p>
              <a:p>
                <a:pPr>
                  <a:tabLst>
                    <a:tab pos="3600000" algn="ctr"/>
                    <a:tab pos="8640000" algn="ctr"/>
                  </a:tabLst>
                </a:pPr>
                <a:r>
                  <a:rPr lang="en-GB" dirty="0"/>
                  <a:t>	truth values of given simple propositions	result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⇔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false	true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true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false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true	true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3205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Logical  </a:t>
                </a:r>
                <a:r>
                  <a:rPr lang="en-GB" b="1" dirty="0"/>
                  <a:t>implication</a:t>
                </a:r>
                <a:r>
                  <a:rPr lang="en-GB" dirty="0"/>
                  <a:t>:   read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  as  “</a:t>
                </a:r>
                <a:r>
                  <a:rPr lang="en-GB" b="1" dirty="0"/>
                  <a:t>if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b="1" dirty="0"/>
                  <a:t>,</a:t>
                </a:r>
                <a:r>
                  <a:rPr lang="en-GB" dirty="0"/>
                  <a:t>  </a:t>
                </a:r>
                <a:r>
                  <a:rPr lang="en-GB" b="1" dirty="0"/>
                  <a:t>then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</a:t>
                </a:r>
              </a:p>
              <a:p>
                <a:endParaRPr lang="en-GB" dirty="0"/>
              </a:p>
              <a:p>
                <a:r>
                  <a:rPr lang="en-GB" dirty="0"/>
                  <a:t>Table of truth values:</a:t>
                </a:r>
              </a:p>
              <a:p>
                <a:endParaRPr lang="en-GB" dirty="0"/>
              </a:p>
              <a:p>
                <a:pPr>
                  <a:tabLst>
                    <a:tab pos="3600000" algn="ctr"/>
                    <a:tab pos="8640000" algn="ctr"/>
                  </a:tabLst>
                </a:pPr>
                <a:r>
                  <a:rPr lang="en-GB" dirty="0"/>
                  <a:t>	truth values of given simple propositions	result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false	true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true	true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false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true	true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0012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equivalences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equivalences are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Identity: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 err="1"/>
                  <a:t>Idempotency</a:t>
                </a:r>
                <a:r>
                  <a:rPr lang="en-GB" dirty="0"/>
                  <a:t>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3854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equivalences 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equivalences are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Double negation: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⟺¬¬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i="1" dirty="0" err="1"/>
                  <a:t>Tertium</a:t>
                </a:r>
                <a:r>
                  <a:rPr lang="en-GB" i="1" dirty="0"/>
                  <a:t> non </a:t>
                </a:r>
                <a:r>
                  <a:rPr lang="en-GB" i="1" dirty="0" err="1"/>
                  <a:t>datur</a:t>
                </a:r>
                <a:r>
                  <a:rPr lang="en-GB" dirty="0"/>
                  <a:t> 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∨¬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77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equivalences III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equivalences are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5400000" algn="ctr"/>
                    <a:tab pos="7920000" algn="ctr"/>
                  </a:tabLst>
                </a:pPr>
                <a:r>
                  <a:rPr lang="en-GB" dirty="0"/>
                  <a:t>De Morgan’s Laws: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5400000" algn="ctr"/>
                    <a:tab pos="7920000" algn="ctr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¬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∨¬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¬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∧¬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691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equivalences IV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equivalences are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5400000" algn="ctr"/>
                    <a:tab pos="7920000" algn="ctr"/>
                  </a:tabLst>
                </a:pPr>
                <a:r>
                  <a:rPr lang="en-GB" dirty="0"/>
                  <a:t>Commutativity: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5400000" algn="ctr"/>
                    <a:tab pos="7920000" algn="ctr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5400000" algn="ctr"/>
                    <a:tab pos="7920000" algn="ctr"/>
                  </a:tabLst>
                </a:pPr>
                <a:r>
                  <a:rPr lang="en-GB" dirty="0"/>
                  <a:t>Associativity: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∨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8269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Sylogism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proposition is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 err="1"/>
                  <a:t>Sylogism</a:t>
                </a:r>
                <a:r>
                  <a:rPr lang="en-GB" dirty="0"/>
                  <a:t>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252000" y="4858672"/>
            <a:ext cx="2582758" cy="147732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  <a:p>
            <a:r>
              <a:rPr lang="en-US" dirty="0"/>
              <a:t>  —  Socrates is a man.</a:t>
            </a:r>
          </a:p>
          <a:p>
            <a:r>
              <a:rPr lang="en-US" dirty="0"/>
              <a:t>  —  A man is mortal.</a:t>
            </a:r>
          </a:p>
          <a:p>
            <a:r>
              <a:rPr lang="en-US" dirty="0"/>
              <a:t>Conclude that:</a:t>
            </a:r>
          </a:p>
          <a:p>
            <a:r>
              <a:rPr lang="en-US" dirty="0"/>
              <a:t>  —  Socrates is mortal.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0002779" y="4858672"/>
                <a:ext cx="1762021" cy="1477328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In the example:</a:t>
                </a:r>
              </a:p>
              <a:p>
                <a:pPr>
                  <a:tabLst>
                    <a:tab pos="414000" algn="l"/>
                  </a:tabLst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	=  Socrates</a:t>
                </a:r>
              </a:p>
              <a:p>
                <a:pPr>
                  <a:tabLst>
                    <a:tab pos="414000" algn="l"/>
                  </a:tabLst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	=  a man</a:t>
                </a:r>
              </a:p>
              <a:p>
                <a:pPr>
                  <a:tabLst>
                    <a:tab pos="414000" algn="l"/>
                  </a:tabLst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	=  mortal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779" y="4858672"/>
                <a:ext cx="1762021" cy="1477328"/>
              </a:xfrm>
              <a:prstGeom prst="rect">
                <a:avLst/>
              </a:prstGeom>
              <a:blipFill>
                <a:blip r:embed="rId3"/>
                <a:stretch>
                  <a:fillRect l="-2749" t="-1639" r="-2749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234376" y="4858672"/>
                <a:ext cx="3663247" cy="1477328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noAutofit/>
              </a:bodyPr>
              <a:lstStyle/>
              <a:p>
                <a:r>
                  <a:rPr lang="en-US" dirty="0"/>
                  <a:t>By using the “import” rule:</a:t>
                </a:r>
              </a:p>
              <a:p>
                <a:pPr>
                  <a:lnSpc>
                    <a:spcPct val="120000"/>
                  </a:lnSpc>
                </a:pPr>
                <a:endParaRPr lang="en-US" dirty="0"/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12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376" y="4858672"/>
                <a:ext cx="3663247" cy="1477328"/>
              </a:xfrm>
              <a:prstGeom prst="rect">
                <a:avLst/>
              </a:prstGeom>
              <a:blipFill>
                <a:blip r:embed="rId4"/>
                <a:stretch>
                  <a:fillRect l="-1327" t="-1639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552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2633" y="1962000"/>
            <a:ext cx="4352400" cy="1332000"/>
          </a:xfrm>
        </p:spPr>
        <p:txBody>
          <a:bodyPr/>
          <a:lstStyle/>
          <a:p>
            <a:pPr algn="ctr"/>
            <a:r>
              <a:rPr lang="en-GB" dirty="0"/>
              <a:t>Sets and </a:t>
            </a:r>
            <a:br>
              <a:rPr lang="en-GB" dirty="0"/>
            </a:br>
            <a:r>
              <a:rPr lang="en-GB" dirty="0"/>
              <a:t>set operations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Sets</a:t>
            </a:r>
          </a:p>
          <a:p>
            <a:pPr>
              <a:lnSpc>
                <a:spcPct val="150000"/>
              </a:lnSpc>
            </a:pPr>
            <a:r>
              <a:rPr lang="en-GB" dirty="0"/>
              <a:t>The empty set</a:t>
            </a:r>
          </a:p>
          <a:p>
            <a:pPr>
              <a:lnSpc>
                <a:spcPct val="150000"/>
              </a:lnSpc>
            </a:pPr>
            <a:r>
              <a:rPr lang="en-GB" dirty="0"/>
              <a:t>Set operations</a:t>
            </a:r>
          </a:p>
          <a:p>
            <a:pPr>
              <a:lnSpc>
                <a:spcPct val="150000"/>
              </a:lnSpc>
            </a:pPr>
            <a:r>
              <a:rPr lang="en-GB" dirty="0"/>
              <a:t>Some useful equalities</a:t>
            </a:r>
          </a:p>
        </p:txBody>
      </p:sp>
    </p:spTree>
    <p:extLst>
      <p:ext uri="{BB962C8B-B14F-4D97-AF65-F5344CB8AC3E}">
        <p14:creationId xmlns:p14="http://schemas.microsoft.com/office/powerpoint/2010/main" val="1207806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A </a:t>
                </a:r>
                <a:r>
                  <a:rPr lang="en-GB" b="1" dirty="0"/>
                  <a:t>set</a:t>
                </a:r>
                <a:r>
                  <a:rPr lang="en-GB" dirty="0"/>
                  <a:t> is a collection of </a:t>
                </a:r>
                <a:r>
                  <a:rPr lang="en-GB" b="1" dirty="0"/>
                  <a:t>elements</a:t>
                </a:r>
                <a:r>
                  <a:rPr lang="en-GB" dirty="0"/>
                  <a:t>.</a:t>
                </a:r>
              </a:p>
              <a:p>
                <a:endParaRPr lang="en-GB" dirty="0"/>
              </a:p>
              <a:p>
                <a:r>
                  <a:rPr lang="en-GB" dirty="0"/>
                  <a:t>Sets are denoted by upper-case letters: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Elements are denoted by lower-case letters: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Let a set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be given.  Then, for any element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,  </a:t>
                </a:r>
                <a:br>
                  <a:rPr lang="en-GB" dirty="0"/>
                </a:br>
                <a:r>
                  <a:rPr lang="en-GB" dirty="0"/>
                  <a:t>we must be able to say whether </a:t>
                </a:r>
                <a:br>
                  <a:rPr lang="en-GB" dirty="0"/>
                </a:br>
                <a:r>
                  <a:rPr lang="en-GB" dirty="0"/>
                  <a:t>  —  either the element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is in the set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, or</a:t>
                </a:r>
              </a:p>
              <a:p>
                <a:r>
                  <a:rPr lang="en-GB" dirty="0"/>
                  <a:t>  —  or the element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is not in the set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.</a:t>
                </a:r>
              </a:p>
              <a:p>
                <a:endParaRPr lang="en-GB" dirty="0"/>
              </a:p>
              <a:p>
                <a:r>
                  <a:rPr lang="en-GB" dirty="0"/>
                  <a:t>Notice that we do not allow any third possibility.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909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a set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an element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given.</a:t>
                </a:r>
              </a:p>
              <a:p>
                <a:endParaRPr lang="en-GB" dirty="0"/>
              </a:p>
              <a:p>
                <a:r>
                  <a:rPr lang="en-GB" dirty="0"/>
                  <a:t>We write the fact that the </a:t>
                </a:r>
                <a:r>
                  <a:rPr lang="en-GB" b="1" dirty="0"/>
                  <a:t>element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is in the set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We write the fact that the </a:t>
                </a:r>
                <a:r>
                  <a:rPr lang="en-GB" b="1" dirty="0"/>
                  <a:t>element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is not in the set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∉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272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2D24090F-704E-4B41-BE21-39CEAB623B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754" y="1094282"/>
            <a:ext cx="10163331" cy="491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33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A set is often given by the list of its elements.  For example: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1, 3, 5, 7, 9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{2, 4, 6, 8}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Then, for example, it holds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,  2∈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,  1∉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,  2∉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3226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empty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The </a:t>
                </a:r>
                <a:r>
                  <a:rPr lang="en-GB" b="1" dirty="0"/>
                  <a:t>empty set</a:t>
                </a:r>
                <a:r>
                  <a:rPr lang="en-GB" dirty="0"/>
                  <a:t> is a set that contains no elements: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∅={ }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Notice that the set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{∅}</m:t>
                    </m:r>
                  </m:oMath>
                </a14:m>
                <a:r>
                  <a:rPr lang="en-GB" dirty="0"/>
                  <a:t>  is </a:t>
                </a:r>
                <a:r>
                  <a:rPr lang="en-GB" b="1" dirty="0"/>
                  <a:t>not</a:t>
                </a:r>
                <a:r>
                  <a:rPr lang="en-GB" dirty="0"/>
                  <a:t> empty, we have</a:t>
                </a:r>
              </a:p>
              <a:p>
                <a:endParaRPr lang="en-GB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latin typeface="Cambria Math" panose="02040503050406030204" pitchFamily="18" charset="0"/>
                        </a:rPr>
                        <m:t>∅∈</m:t>
                      </m:r>
                      <m:d>
                        <m:dPr>
                          <m:begChr m:val="{"/>
                          <m:endChr m:val="}"/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∅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∅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2770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5040000" y="3780000"/>
            <a:ext cx="1440000" cy="144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sets.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union</a:t>
                </a:r>
                <a:r>
                  <a:rPr lang="en-GB" dirty="0"/>
                  <a:t> of the sets is: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ál 4"/>
          <p:cNvSpPr/>
          <p:nvPr/>
        </p:nvSpPr>
        <p:spPr>
          <a:xfrm>
            <a:off x="5760000" y="3780000"/>
            <a:ext cx="1440000" cy="144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blipFill>
                <a:blip r:embed="rId3"/>
                <a:stretch>
                  <a:fillRect l="-25714" r="-20000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i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blipFill>
                <a:blip r:embed="rId4"/>
                <a:stretch>
                  <a:fillRect l="-25000" r="-19444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Výsečový 11"/>
          <p:cNvSpPr/>
          <p:nvPr/>
        </p:nvSpPr>
        <p:spPr>
          <a:xfrm>
            <a:off x="5760000" y="3780000"/>
            <a:ext cx="1440000" cy="1440000"/>
          </a:xfrm>
          <a:prstGeom prst="pie">
            <a:avLst>
              <a:gd name="adj1" fmla="val 7271111"/>
              <a:gd name="adj2" fmla="val 14320948"/>
            </a:avLst>
          </a:prstGeom>
          <a:solidFill>
            <a:schemeClr val="accent2">
              <a:lumMod val="60000"/>
              <a:lumOff val="40000"/>
            </a:schemeClr>
          </a:solidFill>
          <a:ln w="1905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797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sets.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intersection</a:t>
                </a:r>
                <a:r>
                  <a:rPr lang="en-GB" dirty="0"/>
                  <a:t> of the sets is: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ál 4"/>
          <p:cNvSpPr/>
          <p:nvPr/>
        </p:nvSpPr>
        <p:spPr>
          <a:xfrm>
            <a:off x="5760000" y="3780000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operations</a:t>
            </a:r>
          </a:p>
        </p:txBody>
      </p:sp>
      <p:sp>
        <p:nvSpPr>
          <p:cNvPr id="4" name="Ovál 3"/>
          <p:cNvSpPr/>
          <p:nvPr/>
        </p:nvSpPr>
        <p:spPr>
          <a:xfrm>
            <a:off x="5040000" y="3780000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Výsečový 5"/>
          <p:cNvSpPr/>
          <p:nvPr/>
        </p:nvSpPr>
        <p:spPr>
          <a:xfrm>
            <a:off x="5760000" y="3780000"/>
            <a:ext cx="1440000" cy="1440000"/>
          </a:xfrm>
          <a:prstGeom prst="pie">
            <a:avLst>
              <a:gd name="adj1" fmla="val 7225853"/>
              <a:gd name="adj2" fmla="val 14382259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Výsečový 6"/>
          <p:cNvSpPr/>
          <p:nvPr/>
        </p:nvSpPr>
        <p:spPr>
          <a:xfrm>
            <a:off x="5040000" y="3780000"/>
            <a:ext cx="1440000" cy="1440000"/>
          </a:xfrm>
          <a:prstGeom prst="pie">
            <a:avLst>
              <a:gd name="adj1" fmla="val 18025346"/>
              <a:gd name="adj2" fmla="val 358838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blipFill>
                <a:blip r:embed="rId3"/>
                <a:stretch>
                  <a:fillRect l="-25714" r="-20000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i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blipFill>
                <a:blip r:embed="rId4"/>
                <a:stretch>
                  <a:fillRect l="-25000" r="-19444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90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sets.</a:t>
                </a:r>
              </a:p>
              <a:p>
                <a:endParaRPr lang="en-GB" dirty="0"/>
              </a:p>
              <a:p>
                <a:r>
                  <a:rPr lang="en-GB" dirty="0"/>
                  <a:t>The </a:t>
                </a:r>
                <a:r>
                  <a:rPr lang="en-GB" b="1" dirty="0"/>
                  <a:t>difference</a:t>
                </a:r>
                <a:r>
                  <a:rPr lang="en-GB" dirty="0"/>
                  <a:t> of the sets is: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∖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ál 3"/>
          <p:cNvSpPr/>
          <p:nvPr/>
        </p:nvSpPr>
        <p:spPr>
          <a:xfrm>
            <a:off x="5040000" y="3780000"/>
            <a:ext cx="1440000" cy="144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ál 4"/>
          <p:cNvSpPr/>
          <p:nvPr/>
        </p:nvSpPr>
        <p:spPr>
          <a:xfrm>
            <a:off x="5760000" y="3780000"/>
            <a:ext cx="1440000" cy="14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000" y="4943001"/>
                <a:ext cx="212238" cy="276999"/>
              </a:xfrm>
              <a:prstGeom prst="rect">
                <a:avLst/>
              </a:prstGeom>
              <a:blipFill>
                <a:blip r:embed="rId3"/>
                <a:stretch>
                  <a:fillRect l="-25714" r="-20000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i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375" y="4943001"/>
                <a:ext cx="222625" cy="276999"/>
              </a:xfrm>
              <a:prstGeom prst="rect">
                <a:avLst/>
              </a:prstGeom>
              <a:blipFill>
                <a:blip r:embed="rId4"/>
                <a:stretch>
                  <a:fillRect l="-25000" r="-19444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9767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inclusion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sets.</a:t>
                </a:r>
              </a:p>
              <a:p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We say that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is a subset of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(or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is included in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)  and write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⊆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if and only if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ál 4"/>
          <p:cNvSpPr/>
          <p:nvPr/>
        </p:nvSpPr>
        <p:spPr>
          <a:xfrm>
            <a:off x="5410048" y="4354858"/>
            <a:ext cx="1800000" cy="1800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526048" y="5398858"/>
                <a:ext cx="21223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6048" y="5398858"/>
                <a:ext cx="212238" cy="276999"/>
              </a:xfrm>
              <a:prstGeom prst="rect">
                <a:avLst/>
              </a:prstGeom>
              <a:blipFill>
                <a:blip r:embed="rId3"/>
                <a:stretch>
                  <a:fillRect l="-26471" r="-23529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922048" y="5830858"/>
                <a:ext cx="2226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i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2048" y="5830858"/>
                <a:ext cx="222625" cy="276999"/>
              </a:xfrm>
              <a:prstGeom prst="rect">
                <a:avLst/>
              </a:prstGeom>
              <a:blipFill>
                <a:blip r:embed="rId4"/>
                <a:stretch>
                  <a:fillRect l="-25000" r="-19444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ál 3"/>
          <p:cNvSpPr/>
          <p:nvPr/>
        </p:nvSpPr>
        <p:spPr>
          <a:xfrm>
            <a:off x="5626048" y="4570858"/>
            <a:ext cx="1080000" cy="108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7885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sets.</a:t>
                </a:r>
              </a:p>
              <a:p>
                <a:endParaRPr lang="en-GB" dirty="0"/>
              </a:p>
              <a:p>
                <a:r>
                  <a:rPr lang="en-GB" b="1" dirty="0"/>
                  <a:t>Union: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1" dirty="0"/>
                  <a:t>Intersection:</a:t>
                </a:r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1" dirty="0"/>
                  <a:t>Difference: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∖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∉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047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language: Quantifiers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a variable and 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 be a (compound) proposition or mathematical sentence (containing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).  Then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reads</a:t>
                </a:r>
              </a:p>
              <a:p>
                <a:pPr algn="ctr"/>
                <a:r>
                  <a:rPr lang="en-GB" dirty="0"/>
                  <a:t>“</a:t>
                </a:r>
                <a:r>
                  <a:rPr lang="en-GB" b="1" dirty="0"/>
                  <a:t>for all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,  </a:t>
                </a:r>
                <a:r>
                  <a:rPr lang="en-GB" b="1" dirty="0"/>
                  <a:t>it holds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”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be a set, 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a variable, and 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 be a proposition.  Then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reads</a:t>
                </a:r>
              </a:p>
              <a:p>
                <a:pPr algn="ctr"/>
                <a:r>
                  <a:rPr lang="en-GB" dirty="0"/>
                  <a:t>“</a:t>
                </a:r>
                <a:r>
                  <a:rPr lang="en-GB" b="1" dirty="0"/>
                  <a:t>for each element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of the set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,  </a:t>
                </a:r>
                <a:r>
                  <a:rPr lang="en-GB" b="1" dirty="0"/>
                  <a:t>it holds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”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84640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language: Quantifiers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a variable and let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 be a (compound) proposition or mathematical sentence (containing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).  Then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reads</a:t>
                </a:r>
              </a:p>
              <a:p>
                <a:pPr algn="ctr"/>
                <a:r>
                  <a:rPr lang="en-GB" dirty="0"/>
                  <a:t>“</a:t>
                </a:r>
                <a:r>
                  <a:rPr lang="en-GB" b="1" dirty="0"/>
                  <a:t>there exists an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such that it holds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”</a:t>
                </a:r>
              </a:p>
              <a:p>
                <a:pPr algn="ctr"/>
                <a:r>
                  <a:rPr lang="en-GB" dirty="0"/>
                  <a:t>(“</a:t>
                </a:r>
                <a:r>
                  <a:rPr lang="en-GB" b="1" dirty="0"/>
                  <a:t>there exists at least one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such that it holds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”)</a:t>
                </a:r>
              </a:p>
              <a:p>
                <a:endParaRPr lang="en-GB" dirty="0"/>
              </a:p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be a set, 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a variable, and 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 be a proposition.  Then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reads</a:t>
                </a:r>
              </a:p>
              <a:p>
                <a:pPr algn="ctr"/>
                <a:r>
                  <a:rPr lang="en-GB" dirty="0"/>
                  <a:t>“</a:t>
                </a:r>
                <a:r>
                  <a:rPr lang="en-GB" b="1" dirty="0"/>
                  <a:t>there exists at least one element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of the set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</a:t>
                </a:r>
                <a:r>
                  <a:rPr lang="en-GB" b="1" dirty="0"/>
                  <a:t>such that it holds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”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6138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 Morgan’s Laws 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be a variable and 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 be a proposition or mathematical sentence.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Notice and observe that the following equivalences are easy to see: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De Morgan’s Laws: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¬∀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:¬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¬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:¬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926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1981200" y="465138"/>
            <a:ext cx="8229600" cy="952500"/>
          </a:xfrm>
        </p:spPr>
        <p:txBody>
          <a:bodyPr/>
          <a:lstStyle/>
          <a:p>
            <a:pPr eaLnBrk="1" hangingPunct="1"/>
            <a:r>
              <a:rPr lang="cs-CZ" sz="2400">
                <a:latin typeface="Arial" charset="0"/>
              </a:rPr>
              <a:t>Syllabus (short version)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696158" y="1044390"/>
            <a:ext cx="10515600" cy="5348472"/>
          </a:xfrm>
        </p:spPr>
        <p:txBody>
          <a:bodyPr/>
          <a:lstStyle/>
          <a:p>
            <a:r>
              <a:rPr lang="en-US" dirty="0"/>
              <a:t>1. Motivational introduction, history of mathematics</a:t>
            </a:r>
            <a:endParaRPr lang="cs-CZ" dirty="0"/>
          </a:p>
          <a:p>
            <a:r>
              <a:rPr lang="en-US" dirty="0"/>
              <a:t>2. Algebraic Expressions</a:t>
            </a:r>
            <a:endParaRPr lang="cs-CZ" dirty="0"/>
          </a:p>
          <a:p>
            <a:r>
              <a:rPr lang="en-US" dirty="0"/>
              <a:t>3. Equations and Inequalities</a:t>
            </a:r>
            <a:endParaRPr lang="cs-CZ" dirty="0"/>
          </a:p>
          <a:p>
            <a:r>
              <a:rPr lang="en-US" dirty="0"/>
              <a:t>4. Matrix calculus</a:t>
            </a:r>
            <a:endParaRPr lang="cs-CZ" dirty="0"/>
          </a:p>
          <a:p>
            <a:r>
              <a:rPr lang="en-US" dirty="0"/>
              <a:t>5. Determinants</a:t>
            </a:r>
            <a:endParaRPr lang="cs-CZ" dirty="0"/>
          </a:p>
          <a:p>
            <a:r>
              <a:rPr lang="en-US" dirty="0"/>
              <a:t>6. Systems of linear algebraic equations</a:t>
            </a:r>
            <a:endParaRPr lang="cs-CZ" dirty="0"/>
          </a:p>
          <a:p>
            <a:r>
              <a:rPr lang="en-US" dirty="0"/>
              <a:t>7. Sequences, limits of sequences</a:t>
            </a:r>
            <a:endParaRPr lang="cs-CZ" dirty="0"/>
          </a:p>
          <a:p>
            <a:r>
              <a:rPr lang="en-US" dirty="0"/>
              <a:t>8. Basic functions of one real variable</a:t>
            </a:r>
            <a:endParaRPr lang="cs-CZ" dirty="0"/>
          </a:p>
          <a:p>
            <a:r>
              <a:rPr lang="en-US" dirty="0"/>
              <a:t>9. Limits of functions of one real variable</a:t>
            </a:r>
            <a:endParaRPr lang="cs-CZ" dirty="0"/>
          </a:p>
          <a:p>
            <a:r>
              <a:rPr lang="en-US" dirty="0"/>
              <a:t>10. Differential calculus of functions of one real variable</a:t>
            </a:r>
            <a:endParaRPr lang="cs-CZ" dirty="0"/>
          </a:p>
          <a:p>
            <a:r>
              <a:rPr lang="en-US" dirty="0"/>
              <a:t>11. Using differential calculus of functions of one real variable</a:t>
            </a:r>
            <a:endParaRPr lang="cs-CZ" dirty="0"/>
          </a:p>
          <a:p>
            <a:r>
              <a:rPr lang="en-US" dirty="0"/>
              <a:t>12. Integral calculus of functions of one variable and its applications</a:t>
            </a:r>
            <a:endParaRPr lang="cs-CZ" dirty="0"/>
          </a:p>
          <a:p>
            <a:r>
              <a:rPr lang="en-US" dirty="0"/>
              <a:t>13. Application of differential and integral calculus in economics and management</a:t>
            </a:r>
            <a:br>
              <a:rPr lang="en-US" dirty="0"/>
            </a:br>
            <a:endParaRPr lang="cs-CZ" sz="2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 domains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In mathematics, we use the following number sets:</a:t>
                </a:r>
              </a:p>
              <a:p>
                <a:endParaRPr lang="en-GB" dirty="0"/>
              </a:p>
              <a:p>
                <a:r>
                  <a:rPr lang="en-GB" b="1" dirty="0"/>
                  <a:t>Natural</a:t>
                </a:r>
                <a:r>
                  <a:rPr lang="en-GB" dirty="0"/>
                  <a:t>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ℕ</m:t>
                      </m:r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1, 2, 3, 4, 5, 6, 7, 8, 9, 10,…</m:t>
                          </m:r>
                        </m:e>
                      </m:d>
                    </m:oMath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ℕ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m:rPr>
                          <m:aln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0, 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1, 2, 3, 4, 5, 6, 7, 8, 9, 10,…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1" dirty="0"/>
                  <a:t>Integer</a:t>
                </a:r>
                <a:r>
                  <a:rPr lang="en-GB" dirty="0"/>
                  <a:t>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ℤ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…,−3,−2,−2,−1, 0, 1, 2, 3,…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1" dirty="0"/>
                  <a:t>Rational</a:t>
                </a:r>
                <a:r>
                  <a:rPr lang="en-GB" dirty="0"/>
                  <a:t>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ℚ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ℤ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≠0 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2776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 domains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b="1" dirty="0"/>
                  <a:t>Real</a:t>
                </a:r>
                <a:r>
                  <a:rPr lang="en-GB" dirty="0"/>
                  <a:t>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=…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the definition is rather difficult, but the real numbers can be depicted as the points of a line: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 flipV="1">
            <a:off x="720000" y="3528000"/>
            <a:ext cx="10440000" cy="0"/>
          </a:xfrm>
          <a:prstGeom prst="line">
            <a:avLst/>
          </a:prstGeom>
          <a:ln w="254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594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648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702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540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486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32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7560000" y="3420000"/>
            <a:ext cx="0" cy="21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11077350" y="3639600"/>
                <a:ext cx="18000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7350" y="3639600"/>
                <a:ext cx="180000" cy="276999"/>
              </a:xfrm>
              <a:prstGeom prst="rect">
                <a:avLst/>
              </a:prstGeom>
              <a:blipFill>
                <a:blip r:embed="rId3"/>
                <a:stretch>
                  <a:fillRect l="-40000" r="-43333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3466800" y="3639599"/>
                <a:ext cx="26129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800" y="3639599"/>
                <a:ext cx="261290" cy="276999"/>
              </a:xfrm>
              <a:prstGeom prst="rect">
                <a:avLst/>
              </a:prstGeom>
              <a:blipFill>
                <a:blip r:embed="rId4"/>
                <a:stretch>
                  <a:fillRect l="-4651" r="-46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4042800" y="3639600"/>
                <a:ext cx="3654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800" y="3639600"/>
                <a:ext cx="365485" cy="276999"/>
              </a:xfrm>
              <a:prstGeom prst="rect">
                <a:avLst/>
              </a:prstGeom>
              <a:blipFill>
                <a:blip r:embed="rId5"/>
                <a:stretch>
                  <a:fillRect l="-1667" r="-15000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4582800" y="3640714"/>
                <a:ext cx="3654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800" y="3640714"/>
                <a:ext cx="365485" cy="276999"/>
              </a:xfrm>
              <a:prstGeom prst="rect">
                <a:avLst/>
              </a:prstGeom>
              <a:blipFill>
                <a:blip r:embed="rId6"/>
                <a:stretch>
                  <a:fillRect l="-3333" r="-13333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5122200" y="3639600"/>
                <a:ext cx="3654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200" y="3639600"/>
                <a:ext cx="365485" cy="276999"/>
              </a:xfrm>
              <a:prstGeom prst="rect">
                <a:avLst/>
              </a:prstGeom>
              <a:blipFill>
                <a:blip r:embed="rId7"/>
                <a:stretch>
                  <a:fillRect l="-1667" r="-15000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5842697" y="363960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697" y="3639600"/>
                <a:ext cx="192360" cy="276999"/>
              </a:xfrm>
              <a:prstGeom prst="rect">
                <a:avLst/>
              </a:prstGeom>
              <a:blipFill>
                <a:blip r:embed="rId8"/>
                <a:stretch>
                  <a:fillRect l="-25000" r="-25000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ovéPole 32"/>
              <p:cNvSpPr txBox="1"/>
              <p:nvPr/>
            </p:nvSpPr>
            <p:spPr>
              <a:xfrm>
                <a:off x="6922800" y="363960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ovéPol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2800" y="3639600"/>
                <a:ext cx="192360" cy="276999"/>
              </a:xfrm>
              <a:prstGeom prst="rect">
                <a:avLst/>
              </a:prstGeom>
              <a:blipFill>
                <a:blip r:embed="rId9"/>
                <a:stretch>
                  <a:fillRect l="-29032" r="-25806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7464027" y="363960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27" y="3639600"/>
                <a:ext cx="192360" cy="276999"/>
              </a:xfrm>
              <a:prstGeom prst="rect">
                <a:avLst/>
              </a:prstGeom>
              <a:blipFill>
                <a:blip r:embed="rId10"/>
                <a:stretch>
                  <a:fillRect l="-25000" r="-25000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7966800" y="3639600"/>
                <a:ext cx="26128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800" y="3639600"/>
                <a:ext cx="261289" cy="276999"/>
              </a:xfrm>
              <a:prstGeom prst="rect">
                <a:avLst/>
              </a:prstGeom>
              <a:blipFill>
                <a:blip r:embed="rId11"/>
                <a:stretch>
                  <a:fillRect l="-4651" r="-46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6381573" y="363960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573" y="3639600"/>
                <a:ext cx="192360" cy="276999"/>
              </a:xfrm>
              <a:prstGeom prst="rect">
                <a:avLst/>
              </a:prstGeom>
              <a:blipFill>
                <a:blip r:embed="rId12"/>
                <a:stretch>
                  <a:fillRect l="-29032" r="-25806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266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 domains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b="1" dirty="0"/>
                  <a:t>Complex</a:t>
                </a:r>
                <a:r>
                  <a:rPr lang="en-GB" dirty="0"/>
                  <a:t>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ℂ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ℝ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 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where “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i="0" smtClean="0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GB" dirty="0"/>
                  <a:t>” is the </a:t>
                </a:r>
                <a:br>
                  <a:rPr lang="en-GB" dirty="0"/>
                </a:br>
                <a:r>
                  <a:rPr lang="en-GB" dirty="0"/>
                  <a:t>imaginary unit </a:t>
                </a:r>
                <a:br>
                  <a:rPr lang="en-GB" dirty="0"/>
                </a:br>
                <a:r>
                  <a:rPr lang="en-GB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GB" dirty="0"/>
                  <a:t>).</a:t>
                </a:r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se šipkou 5"/>
          <p:cNvCxnSpPr/>
          <p:nvPr/>
        </p:nvCxnSpPr>
        <p:spPr>
          <a:xfrm flipV="1">
            <a:off x="1440000" y="4500000"/>
            <a:ext cx="9000000" cy="0"/>
          </a:xfrm>
          <a:prstGeom prst="straightConnector1">
            <a:avLst/>
          </a:prstGeom>
          <a:ln w="25400" cap="rnd">
            <a:solidFill>
              <a:schemeClr val="tx1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H="1" flipV="1">
            <a:off x="5940000" y="3060000"/>
            <a:ext cx="0" cy="2880000"/>
          </a:xfrm>
          <a:prstGeom prst="straightConnector1">
            <a:avLst/>
          </a:prstGeom>
          <a:ln w="25400" cap="rnd">
            <a:solidFill>
              <a:schemeClr val="tx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10440000" y="4500000"/>
                <a:ext cx="3189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Re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0000" y="4500000"/>
                <a:ext cx="318997" cy="276999"/>
              </a:xfrm>
              <a:prstGeom prst="rect">
                <a:avLst/>
              </a:prstGeom>
              <a:blipFill>
                <a:blip r:embed="rId3"/>
                <a:stretch>
                  <a:fillRect l="-17308" r="-17308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5608179" y="2783001"/>
                <a:ext cx="3318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Im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179" y="2783001"/>
                <a:ext cx="331821" cy="276999"/>
              </a:xfrm>
              <a:prstGeom prst="rect">
                <a:avLst/>
              </a:prstGeom>
              <a:blipFill>
                <a:blip r:embed="rId4"/>
                <a:stretch>
                  <a:fillRect l="-16667" r="-14815" b="-8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958000" y="451800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000" y="4518000"/>
                <a:ext cx="192360" cy="276999"/>
              </a:xfrm>
              <a:prstGeom prst="rect">
                <a:avLst/>
              </a:prstGeom>
              <a:blipFill>
                <a:blip r:embed="rId5"/>
                <a:stretch>
                  <a:fillRect l="-25000" r="-25000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ál 3"/>
          <p:cNvSpPr/>
          <p:nvPr/>
        </p:nvSpPr>
        <p:spPr>
          <a:xfrm>
            <a:off x="7596000" y="36360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7632000" y="3672000"/>
            <a:ext cx="0" cy="82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5940000" y="3672000"/>
            <a:ext cx="16920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5850000" y="3672000"/>
            <a:ext cx="180000" cy="0"/>
          </a:xfrm>
          <a:prstGeom prst="line">
            <a:avLst/>
          </a:prstGeom>
          <a:ln w="127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7632000" y="4410000"/>
            <a:ext cx="0" cy="180000"/>
          </a:xfrm>
          <a:prstGeom prst="line">
            <a:avLst/>
          </a:prstGeom>
          <a:ln w="127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7632000" y="3395001"/>
                <a:ext cx="6798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i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00" y="3395001"/>
                <a:ext cx="679801" cy="276999"/>
              </a:xfrm>
              <a:prstGeom prst="rect">
                <a:avLst/>
              </a:prstGeom>
              <a:blipFill>
                <a:blip r:embed="rId6"/>
                <a:stretch>
                  <a:fillRect l="-2703" r="-6306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7532998" y="4541500"/>
                <a:ext cx="1980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2998" y="4541500"/>
                <a:ext cx="198003" cy="276999"/>
              </a:xfrm>
              <a:prstGeom prst="rect">
                <a:avLst/>
              </a:prstGeom>
              <a:blipFill>
                <a:blip r:embed="rId7"/>
                <a:stretch>
                  <a:fillRect l="-15625" r="-12500" b="-22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5580000" y="3533500"/>
                <a:ext cx="2532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m:rPr>
                          <m:sty m:val="p"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i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000" y="3533500"/>
                <a:ext cx="253274" cy="276999"/>
              </a:xfrm>
              <a:prstGeom prst="rect">
                <a:avLst/>
              </a:prstGeom>
              <a:blipFill>
                <a:blip r:embed="rId8"/>
                <a:stretch>
                  <a:fillRect l="-21429" r="-19048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503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ástupný symbol pro obsah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200000"/>
                  </a:lnSpc>
                </a:pPr>
                <a:r>
                  <a:rPr lang="en-GB" dirty="0"/>
                  <a:t>Mathematical language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¬,∧,∨,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⇒,⇔</m:t>
                    </m:r>
                  </m:oMath>
                </a14:m>
                <a:r>
                  <a:rPr lang="en-GB" dirty="0"/>
                  <a:t>)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Sets and set operations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∩,∪,∖</m:t>
                    </m:r>
                  </m:oMath>
                </a14:m>
                <a:r>
                  <a:rPr lang="en-GB" dirty="0"/>
                  <a:t>)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Mathematical language: Quantifiers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∀,∃</m:t>
                    </m:r>
                  </m:oMath>
                </a14:m>
                <a:r>
                  <a:rPr lang="en-GB" dirty="0"/>
                  <a:t>)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Set inclusion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GB" dirty="0"/>
                  <a:t>)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More on sets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Number domains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ℕ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ℤ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ℂ</m:t>
                    </m:r>
                  </m:oMath>
                </a14:m>
                <a:r>
                  <a:rPr lang="en-GB" dirty="0"/>
                  <a:t>)</a:t>
                </a:r>
                <a:r>
                  <a:rPr lang="cs-CZ" dirty="0"/>
                  <a:t> (set </a:t>
                </a:r>
                <a:r>
                  <a:rPr lang="cs-CZ" dirty="0" err="1"/>
                  <a:t>of</a:t>
                </a:r>
                <a:r>
                  <a:rPr lang="cs-CZ" dirty="0"/>
                  <a:t> natural </a:t>
                </a:r>
                <a:r>
                  <a:rPr lang="cs-CZ" dirty="0" err="1"/>
                  <a:t>numbers</a:t>
                </a:r>
                <a:r>
                  <a:rPr lang="cs-CZ" dirty="0"/>
                  <a:t>, set </a:t>
                </a:r>
                <a:r>
                  <a:rPr lang="cs-CZ" dirty="0" err="1"/>
                  <a:t>of</a:t>
                </a:r>
                <a:r>
                  <a:rPr lang="cs-CZ" dirty="0"/>
                  <a:t> </a:t>
                </a:r>
                <a:r>
                  <a:rPr lang="cs-CZ" dirty="0" err="1"/>
                  <a:t>integers</a:t>
                </a:r>
                <a:r>
                  <a:rPr lang="cs-CZ" dirty="0"/>
                  <a:t>, set </a:t>
                </a:r>
                <a:r>
                  <a:rPr lang="cs-CZ" dirty="0" err="1"/>
                  <a:t>of</a:t>
                </a:r>
                <a:r>
                  <a:rPr lang="cs-CZ" dirty="0"/>
                  <a:t> </a:t>
                </a:r>
                <a:r>
                  <a:rPr lang="cs-CZ" dirty="0" err="1"/>
                  <a:t>rational</a:t>
                </a:r>
                <a:r>
                  <a:rPr lang="cs-CZ" dirty="0"/>
                  <a:t> </a:t>
                </a:r>
                <a:r>
                  <a:rPr lang="cs-CZ" dirty="0" err="1"/>
                  <a:t>numbers</a:t>
                </a:r>
                <a:r>
                  <a:rPr lang="cs-CZ" dirty="0"/>
                  <a:t>, set </a:t>
                </a:r>
                <a:r>
                  <a:rPr lang="cs-CZ" dirty="0" err="1"/>
                  <a:t>of</a:t>
                </a:r>
                <a:r>
                  <a:rPr lang="cs-CZ" dirty="0"/>
                  <a:t> </a:t>
                </a:r>
                <a:r>
                  <a:rPr lang="cs-CZ" dirty="0" err="1"/>
                  <a:t>irrational</a:t>
                </a:r>
                <a:r>
                  <a:rPr lang="cs-CZ" dirty="0"/>
                  <a:t> </a:t>
                </a:r>
                <a:r>
                  <a:rPr lang="cs-CZ" dirty="0" err="1"/>
                  <a:t>numbers</a:t>
                </a:r>
                <a:r>
                  <a:rPr lang="cs-CZ" dirty="0"/>
                  <a:t>, set </a:t>
                </a:r>
                <a:r>
                  <a:rPr lang="cs-CZ" dirty="0" err="1"/>
                  <a:t>of</a:t>
                </a:r>
                <a:r>
                  <a:rPr lang="cs-CZ" dirty="0"/>
                  <a:t> </a:t>
                </a:r>
                <a:r>
                  <a:rPr lang="cs-CZ" dirty="0" err="1"/>
                  <a:t>complex</a:t>
                </a:r>
                <a:r>
                  <a:rPr lang="cs-CZ" dirty="0"/>
                  <a:t> </a:t>
                </a:r>
                <a:r>
                  <a:rPr lang="cs-CZ" dirty="0" err="1"/>
                  <a:t>numbers</a:t>
                </a:r>
                <a:r>
                  <a:rPr lang="cs-CZ" dirty="0"/>
                  <a:t>)</a:t>
                </a:r>
                <a:endParaRPr lang="en-GB" dirty="0"/>
              </a:p>
            </p:txBody>
          </p:sp>
        </mc:Choice>
        <mc:Fallback xmlns="">
          <p:sp>
            <p:nvSpPr>
              <p:cNvPr id="2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5" b="-39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8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878" y="2175938"/>
            <a:ext cx="4352400" cy="1332000"/>
          </a:xfrm>
        </p:spPr>
        <p:txBody>
          <a:bodyPr/>
          <a:lstStyle/>
          <a:p>
            <a:pPr algn="ctr"/>
            <a:r>
              <a:rPr lang="en-US" dirty="0"/>
              <a:t>Mathematical language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Simple propositions</a:t>
            </a:r>
          </a:p>
          <a:p>
            <a:pPr>
              <a:lnSpc>
                <a:spcPct val="150000"/>
              </a:lnSpc>
            </a:pPr>
            <a:r>
              <a:rPr lang="en-US" dirty="0"/>
              <a:t>Logical conjunctions</a:t>
            </a:r>
          </a:p>
          <a:p>
            <a:pPr>
              <a:lnSpc>
                <a:spcPct val="150000"/>
              </a:lnSpc>
            </a:pPr>
            <a:r>
              <a:rPr lang="en-US" dirty="0"/>
              <a:t>Some useful equivalences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Sylogism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12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A </a:t>
                </a:r>
                <a:r>
                  <a:rPr lang="en-GB" b="1" dirty="0"/>
                  <a:t>simple proposition</a:t>
                </a:r>
                <a:r>
                  <a:rPr lang="en-GB" dirty="0"/>
                  <a:t> is any statement such that </a:t>
                </a:r>
                <a:br>
                  <a:rPr lang="en-GB" dirty="0"/>
                </a:br>
                <a:r>
                  <a:rPr lang="en-GB" dirty="0"/>
                  <a:t>it makes sense to say whether it is true or false.</a:t>
                </a:r>
              </a:p>
              <a:p>
                <a:endParaRPr lang="en-GB" dirty="0"/>
              </a:p>
              <a:p>
                <a:r>
                  <a:rPr lang="en-GB" dirty="0"/>
                  <a:t>Examples of simple propositions:</a:t>
                </a:r>
              </a:p>
              <a:p>
                <a:r>
                  <a:rPr lang="en-GB" dirty="0"/>
                  <a:t>  — “It is raining.”</a:t>
                </a:r>
              </a:p>
              <a:p>
                <a:r>
                  <a:rPr lang="en-GB" dirty="0"/>
                  <a:t>  — “Today is Saturday.”</a:t>
                </a:r>
              </a:p>
              <a:p>
                <a:r>
                  <a:rPr lang="en-GB" dirty="0"/>
                  <a:t>  —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2+2=4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The following </a:t>
                </a:r>
                <a:r>
                  <a:rPr lang="en-GB" i="1" dirty="0"/>
                  <a:t>are not</a:t>
                </a:r>
                <a:r>
                  <a:rPr lang="en-GB" dirty="0"/>
                  <a:t> simple propositions:</a:t>
                </a:r>
              </a:p>
              <a:p>
                <a:r>
                  <a:rPr lang="en-GB" dirty="0"/>
                  <a:t>  — “Are you happy?”</a:t>
                </a:r>
              </a:p>
              <a:p>
                <a:r>
                  <a:rPr lang="en-GB" dirty="0"/>
                  <a:t>  — “Come here!”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79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  be simple propositions.</a:t>
                </a:r>
              </a:p>
              <a:p>
                <a:endParaRPr lang="en-GB" dirty="0"/>
              </a:p>
              <a:p>
                <a:r>
                  <a:rPr lang="en-GB" dirty="0"/>
                  <a:t>We can join them into </a:t>
                </a:r>
                <a:r>
                  <a:rPr lang="en-GB" b="1" dirty="0"/>
                  <a:t>compound propositions</a:t>
                </a:r>
                <a:r>
                  <a:rPr lang="en-GB" dirty="0"/>
                  <a:t>, or mathematical sentences, </a:t>
                </a:r>
                <a:br>
                  <a:rPr lang="en-GB" dirty="0"/>
                </a:br>
                <a:r>
                  <a:rPr lang="en-GB" dirty="0"/>
                  <a:t>by using logical conjunctions.  </a:t>
                </a:r>
              </a:p>
              <a:p>
                <a:endParaRPr lang="en-GB" dirty="0"/>
              </a:p>
              <a:p>
                <a:r>
                  <a:rPr lang="en-GB" dirty="0"/>
                  <a:t>There are </a:t>
                </a:r>
                <a:br>
                  <a:rPr lang="en-GB" dirty="0"/>
                </a:br>
                <a:r>
                  <a:rPr lang="en-GB" dirty="0"/>
                  <a:t>  — up to  4 distinct    unary logical conjunctions (such as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en-GB" dirty="0"/>
                  <a:t>) and </a:t>
                </a:r>
                <a:br>
                  <a:rPr lang="en-GB" dirty="0"/>
                </a:br>
                <a:r>
                  <a:rPr lang="en-GB" dirty="0"/>
                  <a:t>  — up to 16 distinct binary logical conjunctions (such as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∧,∨,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⇒,⇔</m:t>
                    </m:r>
                  </m:oMath>
                </a14:m>
                <a:r>
                  <a:rPr lang="en-GB" dirty="0"/>
                  <a:t>).</a:t>
                </a:r>
              </a:p>
              <a:p>
                <a:endParaRPr lang="en-GB" dirty="0"/>
              </a:p>
              <a:p>
                <a:r>
                  <a:rPr lang="en-GB" dirty="0"/>
                  <a:t>We shall mention some of them.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539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Logical  </a:t>
                </a:r>
                <a:r>
                  <a:rPr lang="en-GB" b="1" dirty="0"/>
                  <a:t>negation</a:t>
                </a:r>
                <a:r>
                  <a:rPr lang="en-GB" dirty="0"/>
                  <a:t>:   read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”  as  “</a:t>
                </a:r>
                <a:r>
                  <a:rPr lang="en-GB" b="1" dirty="0"/>
                  <a:t>not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”</a:t>
                </a:r>
              </a:p>
              <a:p>
                <a:endParaRPr lang="en-GB" dirty="0"/>
              </a:p>
              <a:p>
                <a:r>
                  <a:rPr lang="en-GB" dirty="0"/>
                  <a:t>Table of truth values:</a:t>
                </a:r>
              </a:p>
              <a:p>
                <a:endParaRPr lang="en-GB" dirty="0"/>
              </a:p>
              <a:p>
                <a:pPr>
                  <a:tabLst>
                    <a:tab pos="3600000" algn="ctr"/>
                    <a:tab pos="8640000" algn="ctr"/>
                  </a:tabLst>
                </a:pPr>
                <a:r>
                  <a:rPr lang="en-GB" dirty="0"/>
                  <a:t>	truth value of given simple proposition	result</a:t>
                </a:r>
              </a:p>
              <a:p>
                <a:pPr>
                  <a:lnSpc>
                    <a:spcPct val="150000"/>
                  </a:lnSpc>
                  <a:tabLst>
                    <a:tab pos="3960000" algn="ctr"/>
                    <a:tab pos="8640000" algn="ctr"/>
                  </a:tabLst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3960000" algn="ctr"/>
                    <a:tab pos="8640000" algn="ctr"/>
                  </a:tabLst>
                </a:pPr>
                <a:r>
                  <a:rPr lang="en-GB" dirty="0"/>
                  <a:t>	false	true</a:t>
                </a:r>
              </a:p>
              <a:p>
                <a:pPr>
                  <a:lnSpc>
                    <a:spcPct val="150000"/>
                  </a:lnSpc>
                  <a:tabLst>
                    <a:tab pos="3960000" algn="ctr"/>
                    <a:tab pos="8640000" algn="ctr"/>
                  </a:tabLst>
                </a:pPr>
                <a:r>
                  <a:rPr lang="en-GB" dirty="0"/>
                  <a:t>	true	false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928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Mathematical language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Logical  </a:t>
                </a:r>
                <a:r>
                  <a:rPr lang="en-GB" b="1" dirty="0"/>
                  <a:t>conjunction</a:t>
                </a:r>
                <a:r>
                  <a:rPr lang="en-GB" dirty="0"/>
                  <a:t>:   read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  as  “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b="1" dirty="0"/>
                  <a:t>  and</a:t>
                </a:r>
                <a:r>
                  <a:rPr lang="en-GB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”</a:t>
                </a:r>
              </a:p>
              <a:p>
                <a:endParaRPr lang="en-GB" dirty="0"/>
              </a:p>
              <a:p>
                <a:r>
                  <a:rPr lang="en-GB" dirty="0"/>
                  <a:t>Table of truth values:</a:t>
                </a:r>
              </a:p>
              <a:p>
                <a:endParaRPr lang="en-GB" dirty="0"/>
              </a:p>
              <a:p>
                <a:pPr>
                  <a:tabLst>
                    <a:tab pos="3600000" algn="ctr"/>
                    <a:tab pos="8640000" algn="ctr"/>
                  </a:tabLst>
                </a:pPr>
                <a:r>
                  <a:rPr lang="en-GB" dirty="0"/>
                  <a:t>	truth values of given simple propositions	result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false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false	true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false	false</a:t>
                </a:r>
              </a:p>
              <a:p>
                <a:pPr>
                  <a:lnSpc>
                    <a:spcPct val="150000"/>
                  </a:lnSpc>
                  <a:tabLst>
                    <a:tab pos="2880000" algn="ctr"/>
                    <a:tab pos="4680000" algn="ctr"/>
                    <a:tab pos="8640000" algn="ctr"/>
                  </a:tabLst>
                </a:pPr>
                <a:r>
                  <a:rPr lang="en-GB" dirty="0"/>
                  <a:t>	true	true	true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8376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.potx" id="{03D10032-7B47-4BC7-8D74-6E131F1ED24C}" vid="{FD6A47A2-2BEE-4AE2-8DFB-5A4C359AB07C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2739</TotalTime>
  <Words>1603</Words>
  <Application>Microsoft Office PowerPoint</Application>
  <PresentationFormat>Širokoúhlá obrazovka</PresentationFormat>
  <Paragraphs>298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Cambria Math</vt:lpstr>
      <vt:lpstr>Motiv Office</vt:lpstr>
      <vt:lpstr>Quantitative Methods    Lecture 1  </vt:lpstr>
      <vt:lpstr>Prezentace aplikace PowerPoint</vt:lpstr>
      <vt:lpstr>Syllabus (short version)</vt:lpstr>
      <vt:lpstr>Prezentace aplikace PowerPoint</vt:lpstr>
      <vt:lpstr>Mathematical language</vt:lpstr>
      <vt:lpstr>Mathematical language</vt:lpstr>
      <vt:lpstr>Mathematical language</vt:lpstr>
      <vt:lpstr>Mathematical language</vt:lpstr>
      <vt:lpstr>Mathematical language</vt:lpstr>
      <vt:lpstr>Mathematical language</vt:lpstr>
      <vt:lpstr>Mathematical language</vt:lpstr>
      <vt:lpstr>Some equivalences I</vt:lpstr>
      <vt:lpstr>Some equivalences II</vt:lpstr>
      <vt:lpstr>Some equivalences III</vt:lpstr>
      <vt:lpstr>Some equivalences IV</vt:lpstr>
      <vt:lpstr>Sylogism</vt:lpstr>
      <vt:lpstr>Sets and  set operations</vt:lpstr>
      <vt:lpstr>Sets</vt:lpstr>
      <vt:lpstr>Sets</vt:lpstr>
      <vt:lpstr>Sets</vt:lpstr>
      <vt:lpstr>The empty set</vt:lpstr>
      <vt:lpstr>Set operations</vt:lpstr>
      <vt:lpstr>Set operations</vt:lpstr>
      <vt:lpstr>Set operations</vt:lpstr>
      <vt:lpstr>Set inclusion</vt:lpstr>
      <vt:lpstr>Set operations</vt:lpstr>
      <vt:lpstr>Mathematical language: Quantifiers</vt:lpstr>
      <vt:lpstr>Mathematical language: Quantifiers</vt:lpstr>
      <vt:lpstr>De Morgan’s Laws I</vt:lpstr>
      <vt:lpstr>Number domains</vt:lpstr>
      <vt:lpstr>Number domains</vt:lpstr>
      <vt:lpstr>Number domains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Methods  for Economists</dc:title>
  <dc:creator>bar0245</dc:creator>
  <cp:lastModifiedBy>Radmila Krkošková</cp:lastModifiedBy>
  <cp:revision>107</cp:revision>
  <dcterms:created xsi:type="dcterms:W3CDTF">2019-09-22T17:55:40Z</dcterms:created>
  <dcterms:modified xsi:type="dcterms:W3CDTF">2023-09-09T08:20:38Z</dcterms:modified>
</cp:coreProperties>
</file>