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4" r:id="rId4"/>
    <p:sldId id="285" r:id="rId5"/>
    <p:sldId id="286" r:id="rId6"/>
    <p:sldId id="287" r:id="rId7"/>
    <p:sldId id="288" r:id="rId8"/>
    <p:sldId id="299" r:id="rId9"/>
    <p:sldId id="300" r:id="rId10"/>
    <p:sldId id="289" r:id="rId11"/>
    <p:sldId id="290" r:id="rId12"/>
    <p:sldId id="292" r:id="rId13"/>
    <p:sldId id="295" r:id="rId14"/>
    <p:sldId id="296" r:id="rId15"/>
    <p:sldId id="301" r:id="rId16"/>
    <p:sldId id="303" r:id="rId17"/>
    <p:sldId id="302" r:id="rId18"/>
    <p:sldId id="297" r:id="rId19"/>
    <p:sldId id="30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8BCB2"/>
    <a:srgbClr val="3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5" autoAdjust="0"/>
    <p:restoredTop sz="94717" autoAdjust="0"/>
  </p:normalViewPr>
  <p:slideViewPr>
    <p:cSldViewPr snapToGrid="0">
      <p:cViewPr varScale="1">
        <p:scale>
          <a:sx n="86" d="100"/>
          <a:sy n="86" d="100"/>
        </p:scale>
        <p:origin x="63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22800" y="932400"/>
            <a:ext cx="6818400" cy="2880000"/>
          </a:xfrm>
          <a:noFill/>
        </p:spPr>
        <p:txBody>
          <a:bodyPr anchor="t" anchorCtr="0">
            <a:noAutofit/>
          </a:bodyPr>
          <a:lstStyle>
            <a:lvl1pPr algn="l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Presentation title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350800" y="4100400"/>
            <a:ext cx="5184000" cy="1054800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Presentation subtitle</a:t>
            </a: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14" name="Zástupný symbol pro text 2"/>
          <p:cNvSpPr>
            <a:spLocks noGrp="1"/>
          </p:cNvSpPr>
          <p:nvPr>
            <p:ph type="body" idx="10" hasCustomPrompt="1"/>
          </p:nvPr>
        </p:nvSpPr>
        <p:spPr>
          <a:xfrm>
            <a:off x="7824192" y="4964142"/>
            <a:ext cx="4140000" cy="1537200"/>
          </a:xfrm>
        </p:spPr>
        <p:txBody>
          <a:bodyPr/>
          <a:lstStyle>
            <a:lvl1pPr marL="0" indent="0" algn="r">
              <a:buNone/>
              <a:defRPr sz="1800" b="0">
                <a:solidFill>
                  <a:srgbClr val="30787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David </a:t>
            </a:r>
            <a:r>
              <a:rPr lang="en-US" noProof="0" dirty="0" err="1"/>
              <a:t>Bartl</a:t>
            </a:r>
            <a:endParaRPr lang="en-US" noProof="0" dirty="0"/>
          </a:p>
          <a:p>
            <a:pPr lvl="0"/>
            <a:r>
              <a:rPr lang="en-US" noProof="0" dirty="0"/>
              <a:t>Subject title</a:t>
            </a:r>
          </a:p>
          <a:p>
            <a:pPr lvl="0"/>
            <a:r>
              <a:rPr lang="en-US" noProof="0" dirty="0"/>
              <a:t>Subject code</a:t>
            </a:r>
          </a:p>
        </p:txBody>
      </p:sp>
    </p:spTree>
    <p:extLst>
      <p:ext uri="{BB962C8B-B14F-4D97-AF65-F5344CB8AC3E}">
        <p14:creationId xmlns:p14="http://schemas.microsoft.com/office/powerpoint/2010/main" val="377983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7" name="Přímá spojnice 6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6790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plně 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985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 of the le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0" name="Přímá spojnice 9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5855" y="1294257"/>
            <a:ext cx="11397600" cy="5040000"/>
          </a:xfrm>
        </p:spPr>
        <p:txBody>
          <a:bodyPr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12" name="Nadpis 6"/>
          <p:cNvSpPr txBox="1">
            <a:spLocks/>
          </p:cNvSpPr>
          <p:nvPr userDrawn="1"/>
        </p:nvSpPr>
        <p:spPr>
          <a:xfrm>
            <a:off x="252000" y="450000"/>
            <a:ext cx="9720000" cy="460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kern="1200">
                <a:solidFill>
                  <a:srgbClr val="30787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Outline of the lecture</a:t>
            </a:r>
          </a:p>
        </p:txBody>
      </p:sp>
    </p:spTree>
    <p:extLst>
      <p:ext uri="{BB962C8B-B14F-4D97-AF65-F5344CB8AC3E}">
        <p14:creationId xmlns:p14="http://schemas.microsoft.com/office/powerpoint/2010/main" val="224323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defRPr lang="cs-CZ"/>
            </a:lvl1pPr>
          </a:lstStyle>
          <a:p>
            <a:pPr marL="0" lvl="0"/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367200" y="1296000"/>
            <a:ext cx="11397600" cy="50400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Text</a:t>
            </a: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0" name="Přímá spojnice 9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400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&amp;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0" name="Přímá spojnice 9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5855" y="1294257"/>
            <a:ext cx="11397600" cy="5040000"/>
          </a:xfrm>
        </p:spPr>
        <p:txBody>
          <a:bodyPr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67558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66000" y="720000"/>
            <a:ext cx="4352400" cy="1332000"/>
          </a:xfrm>
        </p:spPr>
        <p:txBody>
          <a:bodyPr anchor="t" anchorCtr="0"/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Chapter title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84400" y="2628000"/>
            <a:ext cx="5940000" cy="3852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666000" y="2052000"/>
            <a:ext cx="4352400" cy="417600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/>
              <a:t>Text</a:t>
            </a:r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15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36000" y="1620000"/>
            <a:ext cx="5400000" cy="360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/>
              <a:t>Kliknutím na ikonu přidáte obrázek.</a:t>
            </a:r>
            <a:endParaRPr lang="en-GB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984000" y="1620000"/>
            <a:ext cx="3240000" cy="36000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4" name="Přímá spojnice 13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Nadpis 11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76889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36000" y="1620000"/>
            <a:ext cx="5400000" cy="3600000"/>
          </a:xfrm>
        </p:spPr>
        <p:txBody>
          <a:bodyPr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984000" y="1619998"/>
            <a:ext cx="3240000" cy="3600000"/>
          </a:xfrm>
        </p:spPr>
        <p:txBody>
          <a:bodyPr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0" name="Přímá spojnice 9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97105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>
            <a:spLocks noGrp="1"/>
          </p:cNvSpPr>
          <p:nvPr>
            <p:ph sz="half" idx="10"/>
          </p:nvPr>
        </p:nvSpPr>
        <p:spPr>
          <a:xfrm>
            <a:off x="936000" y="1620000"/>
            <a:ext cx="5400000" cy="36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36000" y="961200"/>
            <a:ext cx="5400000" cy="658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984000" y="961200"/>
            <a:ext cx="3240000" cy="6587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obsah 3"/>
          <p:cNvSpPr>
            <a:spLocks noGrp="1"/>
          </p:cNvSpPr>
          <p:nvPr>
            <p:ph sz="half" idx="2"/>
          </p:nvPr>
        </p:nvSpPr>
        <p:spPr>
          <a:xfrm>
            <a:off x="6984000" y="1619998"/>
            <a:ext cx="3240000" cy="36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3" name="Přímá spojnice 12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Nadpis 11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81623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6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8" name="Přímá spojnice 7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589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GB" noProof="0" dirty="0" err="1"/>
              <a:t>Upravte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  <a:p>
            <a:pPr lvl="2"/>
            <a:r>
              <a:rPr lang="en-GB" noProof="0" dirty="0" err="1"/>
              <a:t>Třetí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  <a:p>
            <a:pPr lvl="3"/>
            <a:r>
              <a:rPr lang="en-GB" noProof="0" dirty="0" err="1"/>
              <a:t>Čtvrtá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  <a:p>
            <a:pPr lvl="4"/>
            <a:r>
              <a:rPr lang="en-GB" noProof="0" dirty="0" err="1"/>
              <a:t>Pátá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18766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56" r:id="rId5"/>
    <p:sldLayoutId id="2147483657" r:id="rId6"/>
    <p:sldLayoutId id="2147483652" r:id="rId7"/>
    <p:sldLayoutId id="2147483653" r:id="rId8"/>
    <p:sldLayoutId id="2147483654" r:id="rId9"/>
    <p:sldLayoutId id="2147483655" r:id="rId10"/>
    <p:sldLayoutId id="214748365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rgbClr val="30787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2.png"/><Relationship Id="rId4" Type="http://schemas.openxmlformats.org/officeDocument/2006/relationships/image" Target="../media/image7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Quantitative Methods 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Lecture </a:t>
            </a:r>
            <a:r>
              <a:rPr lang="cs-CZ" dirty="0"/>
              <a:t>3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8846" y="4082645"/>
            <a:ext cx="5184000" cy="1054800"/>
          </a:xfrm>
        </p:spPr>
        <p:txBody>
          <a:bodyPr/>
          <a:lstStyle/>
          <a:p>
            <a:pPr algn="ctr"/>
            <a:r>
              <a:rPr lang="cs-CZ" sz="3600" dirty="0"/>
              <a:t>Matrix </a:t>
            </a:r>
            <a:r>
              <a:rPr lang="cs-CZ" sz="3600" dirty="0" err="1"/>
              <a:t>calculus</a:t>
            </a:r>
            <a:endParaRPr lang="cs-CZ" sz="36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pPr algn="ctr"/>
            <a:r>
              <a:rPr lang="en-GB" dirty="0"/>
              <a:t>BAKV</a:t>
            </a:r>
            <a:r>
              <a:rPr lang="cs-CZ" dirty="0"/>
              <a:t>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396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rank of a matrix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GB" dirty="0"/>
                  <a:t>  be natural numbers.</a:t>
                </a:r>
              </a:p>
              <a:p>
                <a:endParaRPr lang="en-GB" dirty="0"/>
              </a:p>
              <a:p>
                <a:r>
                  <a:rPr lang="en-GB" dirty="0"/>
                  <a:t>The </a:t>
                </a:r>
                <a:r>
                  <a:rPr lang="en-GB" b="1" dirty="0"/>
                  <a:t>rank</a:t>
                </a:r>
                <a:r>
                  <a:rPr lang="en-GB" dirty="0"/>
                  <a:t> of a real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 matrix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GB" i="1" smtClean="0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is</a:t>
                </a:r>
              </a:p>
              <a:p>
                <a:r>
                  <a:rPr lang="en-GB" dirty="0"/>
                  <a:t>    =  the number of linearly independent columns</a:t>
                </a:r>
              </a:p>
              <a:p>
                <a:r>
                  <a:rPr lang="en-GB" dirty="0"/>
                  <a:t>    =  the number of linearly independent rows</a:t>
                </a:r>
              </a:p>
              <a:p>
                <a:endParaRPr lang="en-GB" dirty="0"/>
              </a:p>
              <a:p>
                <a:r>
                  <a:rPr lang="en-GB" b="1" dirty="0"/>
                  <a:t>Observation:</a:t>
                </a:r>
                <a:r>
                  <a:rPr lang="en-GB" dirty="0"/>
                  <a:t>  The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i="0" dirty="0" smtClean="0">
                        <a:latin typeface="Cambria Math" panose="02040503050406030204" pitchFamily="18" charset="0"/>
                      </a:rPr>
                      <m:t>rank</m:t>
                    </m:r>
                    <m:d>
                      <m:dPr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≤</m:t>
                    </m:r>
                    <m:func>
                      <m:func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min</m:t>
                        </m:r>
                      </m:fName>
                      <m:e>
                        <m:d>
                          <m:d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func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4180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Multiplication of matrices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GB" dirty="0"/>
                  <a:t>  be natural numbers.</a:t>
                </a:r>
              </a:p>
              <a:p>
                <a:endParaRPr lang="en-GB" dirty="0"/>
              </a:p>
              <a:p>
                <a:r>
                  <a:rPr lang="en-GB" dirty="0"/>
                  <a:t>Given a matrix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  and a matrix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GB" dirty="0"/>
                  <a:t>,  we can </a:t>
                </a:r>
                <a:r>
                  <a:rPr lang="en-GB" b="1" dirty="0"/>
                  <a:t>multiply</a:t>
                </a:r>
                <a:r>
                  <a:rPr lang="en-GB" dirty="0"/>
                  <a:t> them: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𝐴𝐵</m:t>
                      </m:r>
                    </m:oMath>
                  </m:oMathPara>
                </a14:m>
                <a:endParaRPr lang="en-GB" dirty="0"/>
              </a:p>
              <a:p>
                <a:br>
                  <a:rPr lang="en-GB" dirty="0"/>
                </a:br>
                <a:r>
                  <a:rPr lang="en-GB" dirty="0"/>
                  <a:t>The entries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𝑖𝑘</m:t>
                        </m:r>
                      </m:sub>
                    </m:sSub>
                  </m:oMath>
                </a14:m>
                <a:r>
                  <a:rPr lang="en-GB" dirty="0"/>
                  <a:t>  of the </a:t>
                </a:r>
                <a:r>
                  <a:rPr lang="en-GB" b="1" dirty="0"/>
                  <a:t>product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GB" dirty="0"/>
                  <a:t>  are calculated as follows: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𝑖𝑘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+⋯+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</m:sub>
                      </m:sSub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𝑛𝑘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𝑗𝑘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for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=1, 2,…,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/>
                  <a:t>  and for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=1, 2,…,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4979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ulka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0372573"/>
                  </p:ext>
                </p:extLst>
              </p:nvPr>
            </p:nvGraphicFramePr>
            <p:xfrm>
              <a:off x="1800000" y="1152000"/>
              <a:ext cx="5039880" cy="5038726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629985">
                      <a:extLst>
                        <a:ext uri="{9D8B030D-6E8A-4147-A177-3AD203B41FA5}">
                          <a16:colId xmlns:a16="http://schemas.microsoft.com/office/drawing/2014/main" val="4245996974"/>
                        </a:ext>
                      </a:extLst>
                    </a:gridCol>
                    <a:gridCol w="629985">
                      <a:extLst>
                        <a:ext uri="{9D8B030D-6E8A-4147-A177-3AD203B41FA5}">
                          <a16:colId xmlns:a16="http://schemas.microsoft.com/office/drawing/2014/main" val="687120279"/>
                        </a:ext>
                      </a:extLst>
                    </a:gridCol>
                    <a:gridCol w="629985">
                      <a:extLst>
                        <a:ext uri="{9D8B030D-6E8A-4147-A177-3AD203B41FA5}">
                          <a16:colId xmlns:a16="http://schemas.microsoft.com/office/drawing/2014/main" val="1822265069"/>
                        </a:ext>
                      </a:extLst>
                    </a:gridCol>
                    <a:gridCol w="629985">
                      <a:extLst>
                        <a:ext uri="{9D8B030D-6E8A-4147-A177-3AD203B41FA5}">
                          <a16:colId xmlns:a16="http://schemas.microsoft.com/office/drawing/2014/main" val="457323744"/>
                        </a:ext>
                      </a:extLst>
                    </a:gridCol>
                    <a:gridCol w="629985">
                      <a:extLst>
                        <a:ext uri="{9D8B030D-6E8A-4147-A177-3AD203B41FA5}">
                          <a16:colId xmlns:a16="http://schemas.microsoft.com/office/drawing/2014/main" val="3747964074"/>
                        </a:ext>
                      </a:extLst>
                    </a:gridCol>
                    <a:gridCol w="629985">
                      <a:extLst>
                        <a:ext uri="{9D8B030D-6E8A-4147-A177-3AD203B41FA5}">
                          <a16:colId xmlns:a16="http://schemas.microsoft.com/office/drawing/2014/main" val="3783768804"/>
                        </a:ext>
                      </a:extLst>
                    </a:gridCol>
                    <a:gridCol w="629985">
                      <a:extLst>
                        <a:ext uri="{9D8B030D-6E8A-4147-A177-3AD203B41FA5}">
                          <a16:colId xmlns:a16="http://schemas.microsoft.com/office/drawing/2014/main" val="913455934"/>
                        </a:ext>
                      </a:extLst>
                    </a:gridCol>
                    <a:gridCol w="629985">
                      <a:extLst>
                        <a:ext uri="{9D8B030D-6E8A-4147-A177-3AD203B41FA5}">
                          <a16:colId xmlns:a16="http://schemas.microsoft.com/office/drawing/2014/main" val="2794929413"/>
                        </a:ext>
                      </a:extLst>
                    </a:gridCol>
                  </a:tblGrid>
                  <a:tr h="641347">
                    <a:tc>
                      <a:txBody>
                        <a:bodyPr/>
                        <a:lstStyle/>
                        <a:p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14458398"/>
                      </a:ext>
                    </a:extLst>
                  </a:tr>
                  <a:tr h="641347">
                    <a:tc>
                      <a:txBody>
                        <a:bodyPr/>
                        <a:lstStyle/>
                        <a:p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22694952"/>
                      </a:ext>
                    </a:extLst>
                  </a:tr>
                  <a:tr h="595322">
                    <a:tc>
                      <a:txBody>
                        <a:bodyPr/>
                        <a:lstStyle/>
                        <a:p>
                          <a:endParaRPr lang="cs-CZ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78822379"/>
                      </a:ext>
                    </a:extLst>
                  </a:tr>
                  <a:tr h="641347">
                    <a:tc>
                      <a:txBody>
                        <a:bodyPr/>
                        <a:lstStyle/>
                        <a:p>
                          <a:endParaRPr lang="cs-CZ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𝑛𝑝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04552313"/>
                      </a:ext>
                    </a:extLst>
                  </a:tr>
                  <a:tr h="64134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19123223"/>
                      </a:ext>
                    </a:extLst>
                  </a:tr>
                  <a:tr h="64134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dirty="0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i="1" dirty="0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63005132"/>
                      </a:ext>
                    </a:extLst>
                  </a:tr>
                  <a:tr h="59532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52727804"/>
                      </a:ext>
                    </a:extLst>
                  </a:tr>
                  <a:tr h="64134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𝑚𝑝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4712073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ulka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0372573"/>
                  </p:ext>
                </p:extLst>
              </p:nvPr>
            </p:nvGraphicFramePr>
            <p:xfrm>
              <a:off x="1800000" y="1152000"/>
              <a:ext cx="5039880" cy="5038726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629985">
                      <a:extLst>
                        <a:ext uri="{9D8B030D-6E8A-4147-A177-3AD203B41FA5}">
                          <a16:colId xmlns:a16="http://schemas.microsoft.com/office/drawing/2014/main" val="4245996974"/>
                        </a:ext>
                      </a:extLst>
                    </a:gridCol>
                    <a:gridCol w="629985">
                      <a:extLst>
                        <a:ext uri="{9D8B030D-6E8A-4147-A177-3AD203B41FA5}">
                          <a16:colId xmlns:a16="http://schemas.microsoft.com/office/drawing/2014/main" val="687120279"/>
                        </a:ext>
                      </a:extLst>
                    </a:gridCol>
                    <a:gridCol w="629985">
                      <a:extLst>
                        <a:ext uri="{9D8B030D-6E8A-4147-A177-3AD203B41FA5}">
                          <a16:colId xmlns:a16="http://schemas.microsoft.com/office/drawing/2014/main" val="1822265069"/>
                        </a:ext>
                      </a:extLst>
                    </a:gridCol>
                    <a:gridCol w="629985">
                      <a:extLst>
                        <a:ext uri="{9D8B030D-6E8A-4147-A177-3AD203B41FA5}">
                          <a16:colId xmlns:a16="http://schemas.microsoft.com/office/drawing/2014/main" val="457323744"/>
                        </a:ext>
                      </a:extLst>
                    </a:gridCol>
                    <a:gridCol w="629985">
                      <a:extLst>
                        <a:ext uri="{9D8B030D-6E8A-4147-A177-3AD203B41FA5}">
                          <a16:colId xmlns:a16="http://schemas.microsoft.com/office/drawing/2014/main" val="3747964074"/>
                        </a:ext>
                      </a:extLst>
                    </a:gridCol>
                    <a:gridCol w="629985">
                      <a:extLst>
                        <a:ext uri="{9D8B030D-6E8A-4147-A177-3AD203B41FA5}">
                          <a16:colId xmlns:a16="http://schemas.microsoft.com/office/drawing/2014/main" val="3783768804"/>
                        </a:ext>
                      </a:extLst>
                    </a:gridCol>
                    <a:gridCol w="629985">
                      <a:extLst>
                        <a:ext uri="{9D8B030D-6E8A-4147-A177-3AD203B41FA5}">
                          <a16:colId xmlns:a16="http://schemas.microsoft.com/office/drawing/2014/main" val="913455934"/>
                        </a:ext>
                      </a:extLst>
                    </a:gridCol>
                    <a:gridCol w="629985">
                      <a:extLst>
                        <a:ext uri="{9D8B030D-6E8A-4147-A177-3AD203B41FA5}">
                          <a16:colId xmlns:a16="http://schemas.microsoft.com/office/drawing/2014/main" val="2794929413"/>
                        </a:ext>
                      </a:extLst>
                    </a:gridCol>
                  </a:tblGrid>
                  <a:tr h="641347">
                    <a:tc>
                      <a:txBody>
                        <a:bodyPr/>
                        <a:lstStyle/>
                        <a:p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9038" t="-952" r="-300000" b="-6904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3883" t="-952" r="-202913" b="-6904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98077" t="-952" r="-100962" b="-6904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04854" t="-952" r="-1942" b="-6904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14458398"/>
                      </a:ext>
                    </a:extLst>
                  </a:tr>
                  <a:tr h="641347">
                    <a:tc>
                      <a:txBody>
                        <a:bodyPr/>
                        <a:lstStyle/>
                        <a:p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9038" t="-100000" r="-300000" b="-5839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3883" t="-100000" r="-202913" b="-5839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98077" t="-100000" r="-100962" b="-5839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04854" t="-100000" r="-1942" b="-5839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22694952"/>
                      </a:ext>
                    </a:extLst>
                  </a:tr>
                  <a:tr h="595322">
                    <a:tc>
                      <a:txBody>
                        <a:bodyPr/>
                        <a:lstStyle/>
                        <a:p>
                          <a:endParaRPr lang="cs-CZ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9038" t="-216327" r="-300000" b="-5316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3883" t="-216327" r="-202913" b="-5316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98077" t="-216327" r="-100962" b="-5316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04854" t="-216327" r="-1942" b="-5316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78822379"/>
                      </a:ext>
                    </a:extLst>
                  </a:tr>
                  <a:tr h="641347">
                    <a:tc>
                      <a:txBody>
                        <a:bodyPr/>
                        <a:lstStyle/>
                        <a:p>
                          <a:endParaRPr lang="cs-CZ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marL="0" marR="0" marT="0" marB="0" anchor="ctr" anchorCtr="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9038" t="-295238" r="-300000" b="-396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3883" t="-295238" r="-202913" b="-396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98077" t="-295238" r="-100962" b="-396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04854" t="-295238" r="-1942" b="-3961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04552313"/>
                      </a:ext>
                    </a:extLst>
                  </a:tr>
                  <a:tr h="641347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62" t="-395238" r="-698077" b="-296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942" t="-395238" r="-604854" b="-296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395238" r="-499038" b="-296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2913" t="-395238" r="-403883" b="-296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9038" t="-395238" r="-300000" b="-296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3883" t="-395238" r="-202913" b="-296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98077" t="-395238" r="-100962" b="-296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04854" t="-395238" r="-1942" b="-2961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19123223"/>
                      </a:ext>
                    </a:extLst>
                  </a:tr>
                  <a:tr h="641347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62" t="-490566" r="-698077" b="-1933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942" t="-490566" r="-604854" b="-1933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490566" r="-499038" b="-1933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2913" t="-490566" r="-403883" b="-1933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9038" t="-490566" r="-300000" b="-1933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3883" t="-490566" r="-202913" b="-1933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98077" t="-490566" r="-100962" b="-1933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04854" t="-490566" r="-1942" b="-1933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63005132"/>
                      </a:ext>
                    </a:extLst>
                  </a:tr>
                  <a:tr h="595322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62" t="-638776" r="-698077" b="-1091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942" t="-638776" r="-604854" b="-1091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638776" r="-499038" b="-1091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2913" t="-638776" r="-403883" b="-1091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9038" t="-638776" r="-300000" b="-1091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3883" t="-638776" r="-202913" b="-1091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98077" t="-638776" r="-100962" b="-1091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04854" t="-638776" r="-1942" b="-10918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52727804"/>
                      </a:ext>
                    </a:extLst>
                  </a:tr>
                  <a:tr h="641347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62" t="-689524" r="-698077" b="-19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942" t="-689524" r="-604854" b="-19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689524" r="-499038" b="-19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2913" t="-689524" r="-403883" b="-19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9038" t="-689524" r="-300000" b="-19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3883" t="-689524" r="-202913" b="-19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98077" t="-689524" r="-100962" b="-19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04854" t="-689524" r="-1942" b="-19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4712073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Multiplication of matrices</a:t>
            </a:r>
          </a:p>
        </p:txBody>
      </p:sp>
      <p:sp>
        <p:nvSpPr>
          <p:cNvPr id="4" name="Oblouk 3"/>
          <p:cNvSpPr/>
          <p:nvPr/>
        </p:nvSpPr>
        <p:spPr>
          <a:xfrm>
            <a:off x="2114940" y="1466363"/>
            <a:ext cx="4410000" cy="4410000"/>
          </a:xfrm>
          <a:prstGeom prst="arc">
            <a:avLst>
              <a:gd name="adj1" fmla="val 10799245"/>
              <a:gd name="adj2" fmla="val 16203025"/>
            </a:avLst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Oblouk 4"/>
          <p:cNvSpPr/>
          <p:nvPr/>
        </p:nvSpPr>
        <p:spPr>
          <a:xfrm>
            <a:off x="2744940" y="2096363"/>
            <a:ext cx="3150000" cy="3150000"/>
          </a:xfrm>
          <a:prstGeom prst="arc">
            <a:avLst>
              <a:gd name="adj1" fmla="val 10799245"/>
              <a:gd name="adj2" fmla="val 16203025"/>
            </a:avLst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blouk 5"/>
          <p:cNvSpPr/>
          <p:nvPr/>
        </p:nvSpPr>
        <p:spPr>
          <a:xfrm>
            <a:off x="4004940" y="3343481"/>
            <a:ext cx="630000" cy="630000"/>
          </a:xfrm>
          <a:prstGeom prst="arc">
            <a:avLst>
              <a:gd name="adj1" fmla="val 10799245"/>
              <a:gd name="adj2" fmla="val 16203025"/>
            </a:avLst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Oblouk 6"/>
          <p:cNvSpPr/>
          <p:nvPr/>
        </p:nvSpPr>
        <p:spPr>
          <a:xfrm>
            <a:off x="3374940" y="2713481"/>
            <a:ext cx="1890000" cy="1890000"/>
          </a:xfrm>
          <a:prstGeom prst="arc">
            <a:avLst>
              <a:gd name="adj1" fmla="val 10799245"/>
              <a:gd name="adj2" fmla="val 16203025"/>
            </a:avLst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747278" y="3204981"/>
            <a:ext cx="9144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7469880" y="4603481"/>
                <a:ext cx="355711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𝑖𝑘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+⋯+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𝑖𝑛</m:t>
                          </m:r>
                        </m:sub>
                      </m:sSub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𝑛𝑘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9880" y="4603481"/>
                <a:ext cx="3557116" cy="276999"/>
              </a:xfrm>
              <a:prstGeom prst="rect">
                <a:avLst/>
              </a:prstGeom>
              <a:blipFill>
                <a:blip r:embed="rId3"/>
                <a:stretch>
                  <a:fillRect l="-342" b="-195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7775345" y="5254783"/>
                <a:ext cx="2946185" cy="6215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for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 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m:rPr>
                          <m:aln/>
                        </m:rP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2,…,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 </m:t>
                      </m:r>
                      <m:r>
                        <m:rPr>
                          <m:nor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and</m:t>
                      </m:r>
                    </m:oMath>
                    <m:oMath xmlns:m="http://schemas.openxmlformats.org/officeDocument/2006/math">
                      <m:r>
                        <m:rPr>
                          <m:nor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for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 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m:rPr>
                          <m:aln/>
                        </m:rP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2,…,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5345" y="5254783"/>
                <a:ext cx="2946185" cy="621580"/>
              </a:xfrm>
              <a:prstGeom prst="rect">
                <a:avLst/>
              </a:prstGeom>
              <a:blipFill>
                <a:blip r:embed="rId4"/>
                <a:stretch>
                  <a:fillRect t="-7843" b="-215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2275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Square matrices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GB" dirty="0"/>
                  <a:t>  be a natural number.</a:t>
                </a:r>
              </a:p>
              <a:p>
                <a:endParaRPr lang="en-GB" dirty="0"/>
              </a:p>
              <a:p>
                <a:r>
                  <a:rPr lang="en-GB" dirty="0"/>
                  <a:t>A </a:t>
                </a:r>
                <a:r>
                  <a:rPr lang="en-GB" b="1" dirty="0"/>
                  <a:t>square matrix</a:t>
                </a:r>
                <a:r>
                  <a:rPr lang="en-GB" dirty="0"/>
                  <a:t> is any matrix of type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3635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identity matrix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GB" dirty="0"/>
                  <a:t>  be a natural number.</a:t>
                </a:r>
              </a:p>
              <a:p>
                <a:endParaRPr lang="en-GB" dirty="0"/>
              </a:p>
              <a:p>
                <a:r>
                  <a:rPr lang="en-GB" dirty="0"/>
                  <a:t>The </a:t>
                </a:r>
                <a:r>
                  <a:rPr lang="en-GB" b="1" dirty="0"/>
                  <a:t>identity matrix</a:t>
                </a:r>
                <a:r>
                  <a:rPr lang="en-GB" dirty="0"/>
                  <a:t> of the type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 is the matrix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pPr>
                  <a:tabLst>
                    <a:tab pos="1470025" algn="l"/>
                  </a:tabLst>
                </a:pPr>
                <a:r>
                  <a:rPr lang="en-GB" dirty="0"/>
                  <a:t>The identity matrix has </a:t>
                </a:r>
                <a:br>
                  <a:rPr lang="en-GB" dirty="0"/>
                </a:br>
                <a:r>
                  <a:rPr lang="en-GB" dirty="0"/>
                  <a:t>  —  ones 	(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dirty="0"/>
                  <a:t>) on its main diagonal and </a:t>
                </a:r>
                <a:br>
                  <a:rPr lang="en-GB" dirty="0"/>
                </a:br>
                <a:r>
                  <a:rPr lang="en-GB" dirty="0"/>
                  <a:t>  —  zeros	(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dirty="0"/>
                  <a:t>) everywhere else.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4585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Non-singular square matrices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GB" dirty="0"/>
                  <a:t>  be a natural number.</a:t>
                </a:r>
              </a:p>
              <a:p>
                <a:endParaRPr lang="en-GB" dirty="0"/>
              </a:p>
              <a:p>
                <a:r>
                  <a:rPr lang="en-GB" dirty="0"/>
                  <a:t>A square matrix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  is </a:t>
                </a:r>
                <a:br>
                  <a:rPr lang="en-GB" dirty="0"/>
                </a:br>
                <a:r>
                  <a:rPr lang="en-GB" dirty="0"/>
                  <a:t>  —  either singular, </a:t>
                </a:r>
                <a:br>
                  <a:rPr lang="en-GB" dirty="0"/>
                </a:br>
                <a:r>
                  <a:rPr lang="en-GB" dirty="0"/>
                  <a:t>  —  or non-singular.</a:t>
                </a:r>
              </a:p>
              <a:p>
                <a:endParaRPr lang="en-GB" dirty="0"/>
              </a:p>
              <a:p>
                <a:r>
                  <a:rPr lang="en-GB" dirty="0"/>
                  <a:t>The matrix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 is </a:t>
                </a:r>
                <a:r>
                  <a:rPr lang="en-GB" b="1" dirty="0"/>
                  <a:t>non-singular</a:t>
                </a:r>
                <a:r>
                  <a:rPr lang="en-GB" dirty="0"/>
                  <a:t> if and only if there exists a square matrix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  such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𝐵𝐴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where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GB" dirty="0"/>
                  <a:t>  is the identity matrix.</a:t>
                </a:r>
              </a:p>
              <a:p>
                <a:endParaRPr lang="en-GB" dirty="0"/>
              </a:p>
              <a:p>
                <a:r>
                  <a:rPr lang="en-GB" dirty="0"/>
                  <a:t>Notice that there exists </a:t>
                </a:r>
                <a:r>
                  <a:rPr lang="en-GB" u="sng" dirty="0"/>
                  <a:t>no more than one</a:t>
                </a:r>
                <a:r>
                  <a:rPr lang="en-GB" dirty="0"/>
                  <a:t> such a matrix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679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inverse matrix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GB" dirty="0"/>
                  <a:t>  be a natural number and let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  be a non-singular square matrix.</a:t>
                </a:r>
              </a:p>
              <a:p>
                <a:endParaRPr lang="en-GB" dirty="0"/>
              </a:p>
              <a:p>
                <a:r>
                  <a:rPr lang="en-GB" dirty="0"/>
                  <a:t>Then we already know that there exists exactly one square matrix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  such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𝐵𝐴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where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GB" dirty="0"/>
                  <a:t>  is the identity matrix.</a:t>
                </a:r>
              </a:p>
              <a:p>
                <a:endParaRPr lang="en-GB" dirty="0"/>
              </a:p>
              <a:p>
                <a:r>
                  <a:rPr lang="en-GB" dirty="0"/>
                  <a:t>The matrix 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 is the </a:t>
                </a:r>
                <a:r>
                  <a:rPr lang="en-GB" b="1" dirty="0"/>
                  <a:t>matrix inverse</a:t>
                </a:r>
                <a:r>
                  <a:rPr lang="en-GB" dirty="0"/>
                  <a:t> to the matrix 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 and it is denoted by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 r="-74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23460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Singular and non-singular matrices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GB" dirty="0"/>
                  <a:t>  be a natural number and let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  be a square matrix.</a:t>
                </a:r>
              </a:p>
              <a:p>
                <a:endParaRPr lang="en-GB" dirty="0"/>
              </a:p>
              <a:p>
                <a:r>
                  <a:rPr lang="en-GB" dirty="0"/>
                  <a:t>We know that the matrix 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 is non-singular if and only if there exists exactly one square matrix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  such that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𝐵𝐴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b="1" dirty="0"/>
                  <a:t>Theorem.</a:t>
                </a:r>
                <a:r>
                  <a:rPr lang="en-GB" dirty="0"/>
                  <a:t>  </a:t>
                </a:r>
                <a:r>
                  <a:rPr lang="en-US" dirty="0"/>
                  <a:t>The square matrix 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 is non-singular if and only if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rank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,  </a:t>
                </a:r>
                <a:br>
                  <a:rPr lang="en-US" dirty="0"/>
                </a:br>
                <a:r>
                  <a:rPr lang="en-US" dirty="0"/>
                  <a:t>i.e.</a:t>
                </a:r>
              </a:p>
              <a:p>
                <a:pPr>
                  <a:tabLst>
                    <a:tab pos="2684463" algn="l"/>
                  </a:tabLst>
                </a:pPr>
                <a:r>
                  <a:rPr lang="en-US" dirty="0"/>
                  <a:t>  —  all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 rows 	of the matrix are linearly independent</a:t>
                </a:r>
              </a:p>
              <a:p>
                <a:pPr>
                  <a:tabLst>
                    <a:tab pos="2685600" algn="l"/>
                  </a:tabLst>
                </a:pPr>
                <a:r>
                  <a:rPr lang="en-US" dirty="0"/>
                  <a:t>  —  all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 columns	of the matrix are linearly independent</a:t>
                </a:r>
              </a:p>
              <a:p>
                <a:endParaRPr lang="en-US" dirty="0"/>
              </a:p>
              <a:p>
                <a:r>
                  <a:rPr lang="en-US" dirty="0"/>
                  <a:t>The matrix is </a:t>
                </a:r>
                <a:r>
                  <a:rPr lang="en-US" b="1" dirty="0"/>
                  <a:t>singular</a:t>
                </a:r>
                <a:r>
                  <a:rPr lang="en-US" dirty="0"/>
                  <a:t> if and only if it is </a:t>
                </a:r>
                <a:r>
                  <a:rPr lang="en-US" i="1" u="sng" dirty="0"/>
                  <a:t>not</a:t>
                </a:r>
                <a:r>
                  <a:rPr lang="en-US" i="1" dirty="0"/>
                  <a:t> non-singular</a:t>
                </a:r>
                <a:r>
                  <a:rPr lang="en-US" dirty="0"/>
                  <a:t>.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98427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GB" dirty="0"/>
                  <a:t>  be a natural number, let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  be square matrices, and </a:t>
                </a:r>
                <a:br>
                  <a:rPr lang="en-GB" dirty="0"/>
                </a:br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dirty="0"/>
                  <a:t>  be scalars.  It holds: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1206000" y="2340000"/>
                <a:ext cx="3960000" cy="2262158"/>
              </a:xfrm>
              <a:prstGeom prst="rect">
                <a:avLst/>
              </a:prstGeom>
              <a:noFill/>
            </p:spPr>
            <p:txBody>
              <a:bodyPr wrap="none" lIns="0" tIns="0" r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24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24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000" y="2340000"/>
                <a:ext cx="3960000" cy="22621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6966000" y="2340000"/>
                <a:ext cx="3960000" cy="2262158"/>
              </a:xfrm>
              <a:prstGeom prst="rect">
                <a:avLst/>
              </a:prstGeom>
              <a:noFill/>
            </p:spPr>
            <p:txBody>
              <a:bodyPr wrap="none" lIns="0" tIns="0" r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24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24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𝜆𝜇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sz="2400" b="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000" y="2340000"/>
                <a:ext cx="3960000" cy="22621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4584504" y="3985200"/>
                <a:ext cx="2962991" cy="2262158"/>
              </a:xfrm>
              <a:prstGeom prst="rect">
                <a:avLst/>
              </a:prstGeom>
              <a:noFill/>
            </p:spPr>
            <p:txBody>
              <a:bodyPr wrap="none" lIns="0" tIns="0" r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𝐴𝐼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𝐼𝐴</m:t>
                      </m:r>
                    </m:oMath>
                  </m:oMathPara>
                </a14:m>
                <a:endParaRPr lang="en-GB" sz="24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𝐴𝐶</m:t>
                      </m:r>
                    </m:oMath>
                  </m:oMathPara>
                </a14:m>
                <a:endParaRPr lang="en-GB" sz="24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𝐴𝐶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𝐵𝐶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504" y="3985200"/>
                <a:ext cx="2962991" cy="226215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71555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II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GB" dirty="0"/>
                  <a:t>  be a natural number and let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  be a square matrix.</a:t>
                </a:r>
              </a:p>
              <a:p>
                <a:endParaRPr lang="en-GB" dirty="0"/>
              </a:p>
              <a:p>
                <a:r>
                  <a:rPr lang="en-GB" dirty="0"/>
                  <a:t>If, moreover, the matrix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 is non-singular, then it also holds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5329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Matri</a:t>
            </a:r>
            <a:r>
              <a:rPr lang="cs-CZ" dirty="0"/>
              <a:t>x </a:t>
            </a:r>
            <a:r>
              <a:rPr lang="cs-CZ" dirty="0" err="1"/>
              <a:t>calculus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Vector space of </a:t>
            </a:r>
            <a:r>
              <a:rPr lang="en-US" dirty="0" err="1"/>
              <a:t>matri</a:t>
            </a:r>
            <a:r>
              <a:rPr lang="cs-CZ" dirty="0"/>
              <a:t>ces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(addition and scalar multiplication)</a:t>
            </a:r>
          </a:p>
          <a:p>
            <a:pPr>
              <a:lnSpc>
                <a:spcPct val="150000"/>
              </a:lnSpc>
            </a:pPr>
            <a:r>
              <a:rPr lang="en-US" dirty="0"/>
              <a:t>Rank of a matrix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en-US" dirty="0"/>
              <a:t>Multiplication of </a:t>
            </a:r>
            <a:r>
              <a:rPr lang="en-US" dirty="0" err="1"/>
              <a:t>matr</a:t>
            </a:r>
            <a:r>
              <a:rPr lang="cs-CZ" dirty="0" err="1"/>
              <a:t>ices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Square matrices</a:t>
            </a:r>
          </a:p>
          <a:p>
            <a:pPr>
              <a:lnSpc>
                <a:spcPct val="150000"/>
              </a:lnSpc>
            </a:pPr>
            <a:r>
              <a:rPr lang="en-US" dirty="0"/>
              <a:t>Singular and non-singular matrices</a:t>
            </a:r>
          </a:p>
        </p:txBody>
      </p:sp>
    </p:spTree>
    <p:extLst>
      <p:ext uri="{BB962C8B-B14F-4D97-AF65-F5344CB8AC3E}">
        <p14:creationId xmlns:p14="http://schemas.microsoft.com/office/powerpoint/2010/main" val="3734383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Matrix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GB" dirty="0"/>
                  <a:t>  be natural numbers.</a:t>
                </a:r>
              </a:p>
              <a:p>
                <a:endParaRPr lang="en-GB" dirty="0"/>
              </a:p>
              <a:p>
                <a:r>
                  <a:rPr lang="en-GB" dirty="0"/>
                  <a:t>Then a real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 </a:t>
                </a:r>
                <a:r>
                  <a:rPr lang="en-GB" b="1" dirty="0"/>
                  <a:t>matrix</a:t>
                </a:r>
                <a:r>
                  <a:rPr lang="en-GB" dirty="0"/>
                  <a:t>  (or a matrix of the type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or an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/>
                  <a:t>-by-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matrix) is </a:t>
                </a:r>
                <a:br>
                  <a:rPr lang="en-GB" dirty="0"/>
                </a:br>
                <a:r>
                  <a:rPr lang="en-GB" dirty="0"/>
                  <a:t>a rectangular table of real numbers consisting of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/>
                  <a:t>  rows and of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 columns: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The elements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GB" dirty="0"/>
                  <a:t>  are the </a:t>
                </a:r>
                <a:r>
                  <a:rPr lang="en-GB" b="1" dirty="0"/>
                  <a:t>entries</a:t>
                </a:r>
                <a:r>
                  <a:rPr lang="en-GB" dirty="0"/>
                  <a:t> of the matrix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 </a:t>
                </a:r>
                <a:br>
                  <a:rPr lang="en-GB" dirty="0"/>
                </a:br>
                <a:r>
                  <a:rPr lang="en-GB" dirty="0"/>
                  <a:t>for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=1, 2,…,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/>
                  <a:t>  and  for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4384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vector space of matrices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GB" dirty="0"/>
                  <a:t>  be natural numbers.</a:t>
                </a:r>
              </a:p>
              <a:p>
                <a:endParaRPr lang="en-GB" dirty="0"/>
              </a:p>
              <a:p>
                <a:r>
                  <a:rPr lang="en-GB" dirty="0"/>
                  <a:t>The space of all matrices of the type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 is denoted by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r>
                  <a:rPr lang="en-GB" dirty="0"/>
                  <a:t>On the space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  of the matrices of the type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,  </a:t>
                </a:r>
                <a:br>
                  <a:rPr lang="en-GB" dirty="0"/>
                </a:br>
                <a:r>
                  <a:rPr lang="en-GB" dirty="0"/>
                  <a:t>the following vector operations are introduced:</a:t>
                </a:r>
              </a:p>
              <a:p>
                <a:endParaRPr lang="en-GB" dirty="0"/>
              </a:p>
              <a:p>
                <a:r>
                  <a:rPr lang="en-GB" dirty="0"/>
                  <a:t>  —  addition</a:t>
                </a:r>
              </a:p>
              <a:p>
                <a:endParaRPr lang="en-GB" dirty="0"/>
              </a:p>
              <a:p>
                <a:r>
                  <a:rPr lang="en-GB" dirty="0"/>
                  <a:t>  —  subtraction</a:t>
                </a:r>
              </a:p>
              <a:p>
                <a:endParaRPr lang="en-GB" dirty="0"/>
              </a:p>
              <a:p>
                <a:r>
                  <a:rPr lang="en-GB" dirty="0"/>
                  <a:t>  —  scalar multiplication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9662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 of matrices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GB" dirty="0"/>
                  <a:t>  be natural numbers.  Let two matrices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  be given.</a:t>
                </a:r>
              </a:p>
              <a:p>
                <a:endParaRPr lang="en-GB" dirty="0"/>
              </a:p>
              <a:p>
                <a:r>
                  <a:rPr lang="en-GB" b="1" dirty="0"/>
                  <a:t>Addition:</a:t>
                </a:r>
              </a:p>
              <a:p>
                <a:pPr>
                  <a:lnSpc>
                    <a:spcPct val="12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m:rPr>
                          <m:aln/>
                        </m:rP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sub>
                                </m:s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0317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Subtraction of matrices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GB" dirty="0"/>
                  <a:t>  be natural numbers.  Let two matrices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  be given.</a:t>
                </a:r>
              </a:p>
              <a:p>
                <a:endParaRPr lang="en-GB" dirty="0"/>
              </a:p>
              <a:p>
                <a:r>
                  <a:rPr lang="en-GB" b="1" dirty="0"/>
                  <a:t>Subtraction:</a:t>
                </a:r>
              </a:p>
              <a:p>
                <a:pPr>
                  <a:lnSpc>
                    <a:spcPct val="12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m:rPr>
                          <m:aln/>
                        </m:rP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2528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Multiplication of a matrix by a scalar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GB" dirty="0"/>
                  <a:t>  be natural numbers.  </a:t>
                </a:r>
                <a:br>
                  <a:rPr lang="en-GB" dirty="0"/>
                </a:br>
                <a:r>
                  <a:rPr lang="en-GB" dirty="0"/>
                  <a:t>Let a matrix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  and a scalar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dirty="0"/>
                  <a:t>  be given.</a:t>
                </a:r>
              </a:p>
              <a:p>
                <a:endParaRPr lang="en-GB" dirty="0"/>
              </a:p>
              <a:p>
                <a:r>
                  <a:rPr lang="en-GB" b="1" dirty="0"/>
                  <a:t>Scalar multiplication: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GB" i="1" smtClean="0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1353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zero matrix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GB" dirty="0"/>
                  <a:t>  be natural numbers.</a:t>
                </a:r>
              </a:p>
              <a:p>
                <a:endParaRPr lang="en-GB" dirty="0"/>
              </a:p>
              <a:p>
                <a:r>
                  <a:rPr lang="en-GB" dirty="0"/>
                  <a:t>The </a:t>
                </a:r>
                <a:r>
                  <a:rPr lang="en-GB" b="1" dirty="0"/>
                  <a:t>zero matrix</a:t>
                </a:r>
                <a:r>
                  <a:rPr lang="en-GB" dirty="0"/>
                  <a:t> of the type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 is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pPr>
                  <a:tabLst>
                    <a:tab pos="1470025" algn="l"/>
                  </a:tabLst>
                </a:pPr>
                <a:r>
                  <a:rPr lang="en-GB" dirty="0"/>
                  <a:t>The zero matrix consists of the zeros (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dirty="0"/>
                  <a:t>) only.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213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vector space of matrices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GB" dirty="0"/>
                  <a:t>  be natural numbers.</a:t>
                </a:r>
              </a:p>
              <a:p>
                <a:endParaRPr lang="en-GB" dirty="0"/>
              </a:p>
              <a:p>
                <a:r>
                  <a:rPr lang="en-GB" dirty="0"/>
                  <a:t>For any matrices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  and for any scalars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dirty="0"/>
                  <a:t>,  it holds: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pPr>
                  <a:lnSpc>
                    <a:spcPct val="150000"/>
                  </a:lnSpc>
                </a:pPr>
                <a:endParaRPr lang="en-GB" dirty="0"/>
              </a:p>
              <a:p>
                <a:r>
                  <a:rPr lang="en-GB" dirty="0"/>
                  <a:t>We can see now that the space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  of the matrices </a:t>
                </a:r>
                <a:br>
                  <a:rPr lang="en-GB" dirty="0"/>
                </a:br>
                <a:r>
                  <a:rPr lang="en-GB" dirty="0"/>
                  <a:t>of the type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 is a real vector space of dimension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 b="-27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1566000" y="2880000"/>
                <a:ext cx="3960000" cy="2262158"/>
              </a:xfrm>
              <a:prstGeom prst="rect">
                <a:avLst/>
              </a:prstGeom>
              <a:noFill/>
            </p:spPr>
            <p:txBody>
              <a:bodyPr wrap="none" lIns="0" tIns="0" r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24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24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6000" y="2880000"/>
                <a:ext cx="3960000" cy="22621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6605999" y="2880000"/>
                <a:ext cx="3960000" cy="2262158"/>
              </a:xfrm>
              <a:prstGeom prst="rect">
                <a:avLst/>
              </a:prstGeom>
              <a:noFill/>
            </p:spPr>
            <p:txBody>
              <a:bodyPr wrap="none" lIns="0" tIns="0" r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24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24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𝜆𝜇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sz="2400" b="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5999" y="2880000"/>
                <a:ext cx="3960000" cy="22621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8987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zor.potx" id="{03D10032-7B47-4BC7-8D74-6E131F1ED24C}" vid="{FD6A47A2-2BEE-4AE2-8DFB-5A4C359AB0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Vzor</Template>
  <TotalTime>1649</TotalTime>
  <Words>1156</Words>
  <Application>Microsoft Office PowerPoint</Application>
  <PresentationFormat>Širokoúhlá obrazovka</PresentationFormat>
  <Paragraphs>215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Cambria Math</vt:lpstr>
      <vt:lpstr>Motiv Office</vt:lpstr>
      <vt:lpstr>Quantitative Methods    Lecture 3</vt:lpstr>
      <vt:lpstr>Matrix calculus</vt:lpstr>
      <vt:lpstr>Matrix</vt:lpstr>
      <vt:lpstr>The vector space of matrices</vt:lpstr>
      <vt:lpstr>Addition of matrices</vt:lpstr>
      <vt:lpstr>Subtraction of matrices</vt:lpstr>
      <vt:lpstr>Multiplication of a matrix by a scalar</vt:lpstr>
      <vt:lpstr>The zero matrix</vt:lpstr>
      <vt:lpstr>The vector space of matrices</vt:lpstr>
      <vt:lpstr>The rank of a matrix</vt:lpstr>
      <vt:lpstr>Multiplication of matrices</vt:lpstr>
      <vt:lpstr>Multiplication of matrices</vt:lpstr>
      <vt:lpstr>Square matrices</vt:lpstr>
      <vt:lpstr>The identity matrix</vt:lpstr>
      <vt:lpstr>Non-singular square matrices</vt:lpstr>
      <vt:lpstr>The inverse matrix</vt:lpstr>
      <vt:lpstr>Singular and non-singular matrices</vt:lpstr>
      <vt:lpstr>Summary I</vt:lpstr>
      <vt:lpstr>Summary 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Quantitative Methods  for Economists  Lecture 2</dc:title>
  <dc:creator>bar0245</dc:creator>
  <cp:lastModifiedBy>Radmila Krkošková</cp:lastModifiedBy>
  <cp:revision>65</cp:revision>
  <dcterms:created xsi:type="dcterms:W3CDTF">2019-09-23T18:45:41Z</dcterms:created>
  <dcterms:modified xsi:type="dcterms:W3CDTF">2023-09-09T08:21:13Z</dcterms:modified>
</cp:coreProperties>
</file>