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57" r:id="rId4"/>
    <p:sldId id="258" r:id="rId5"/>
    <p:sldId id="260" r:id="rId6"/>
    <p:sldId id="259" r:id="rId7"/>
    <p:sldId id="261" r:id="rId8"/>
    <p:sldId id="278" r:id="rId9"/>
    <p:sldId id="279" r:id="rId10"/>
    <p:sldId id="280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68" r:id="rId19"/>
    <p:sldId id="271" r:id="rId20"/>
    <p:sldId id="270" r:id="rId21"/>
    <p:sldId id="273" r:id="rId22"/>
    <p:sldId id="272" r:id="rId23"/>
    <p:sldId id="274" r:id="rId24"/>
    <p:sldId id="275" r:id="rId25"/>
    <p:sldId id="276" r:id="rId26"/>
    <p:sldId id="281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8BCB2"/>
    <a:srgbClr val="3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5332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22800" y="932400"/>
            <a:ext cx="6818400" cy="2880000"/>
          </a:xfrm>
          <a:noFill/>
        </p:spPr>
        <p:txBody>
          <a:bodyPr anchor="t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350800" y="4100400"/>
            <a:ext cx="5184000" cy="10548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Presentation subtitle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14" name="Zástupný symbol pro text 2"/>
          <p:cNvSpPr>
            <a:spLocks noGrp="1"/>
          </p:cNvSpPr>
          <p:nvPr>
            <p:ph type="body" idx="10" hasCustomPrompt="1"/>
          </p:nvPr>
        </p:nvSpPr>
        <p:spPr>
          <a:xfrm>
            <a:off x="7824192" y="4964142"/>
            <a:ext cx="4140000" cy="1537200"/>
          </a:xfrm>
        </p:spPr>
        <p:txBody>
          <a:bodyPr/>
          <a:lstStyle>
            <a:lvl1pPr marL="0" indent="0" algn="r">
              <a:buNone/>
              <a:defRPr sz="1800" b="0">
                <a:solidFill>
                  <a:srgbClr val="3078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David </a:t>
            </a:r>
            <a:r>
              <a:rPr lang="en-US" noProof="0" dirty="0" err="1"/>
              <a:t>Bartl</a:t>
            </a:r>
            <a:endParaRPr lang="en-US" noProof="0" dirty="0"/>
          </a:p>
          <a:p>
            <a:pPr lvl="0"/>
            <a:r>
              <a:rPr lang="en-US" noProof="0" dirty="0"/>
              <a:t>Subject title</a:t>
            </a:r>
          </a:p>
          <a:p>
            <a:pPr lvl="0"/>
            <a:r>
              <a:rPr lang="en-US" noProof="0" dirty="0"/>
              <a:t>Subject code</a:t>
            </a:r>
          </a:p>
        </p:txBody>
      </p:sp>
    </p:spTree>
    <p:extLst>
      <p:ext uri="{BB962C8B-B14F-4D97-AF65-F5344CB8AC3E}">
        <p14:creationId xmlns:p14="http://schemas.microsoft.com/office/powerpoint/2010/main" val="377983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7" name="Přímá spojnice 6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79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plně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85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of the l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12" name="Nadpis 6"/>
          <p:cNvSpPr txBox="1">
            <a:spLocks/>
          </p:cNvSpPr>
          <p:nvPr userDrawn="1"/>
        </p:nvSpPr>
        <p:spPr>
          <a:xfrm>
            <a:off x="252000" y="450000"/>
            <a:ext cx="9720000" cy="460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3078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Outline of the lecture</a:t>
            </a:r>
          </a:p>
        </p:txBody>
      </p:sp>
    </p:spTree>
    <p:extLst>
      <p:ext uri="{BB962C8B-B14F-4D97-AF65-F5344CB8AC3E}">
        <p14:creationId xmlns:p14="http://schemas.microsoft.com/office/powerpoint/2010/main" val="224323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cs-CZ"/>
            </a:lvl1pPr>
          </a:lstStyle>
          <a:p>
            <a:pPr marL="0" lvl="0"/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367200" y="1296000"/>
            <a:ext cx="11397600" cy="504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Text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0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755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66000" y="720000"/>
            <a:ext cx="4352400" cy="1332000"/>
          </a:xfrm>
        </p:spPr>
        <p:txBody>
          <a:bodyPr anchor="t" anchorCtr="0"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Chapter title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84400" y="2628000"/>
            <a:ext cx="5940000" cy="385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66000" y="2052000"/>
            <a:ext cx="4352400" cy="417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Text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5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/>
              <a:t>Kliknutím na ikonu přidáte obrázek.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84000" y="1620000"/>
            <a:ext cx="3240000" cy="36000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4" name="Přímá spojnice 13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688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36000" y="1620000"/>
            <a:ext cx="5400000" cy="360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710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>
            <a:spLocks noGrp="1"/>
          </p:cNvSpPr>
          <p:nvPr>
            <p:ph sz="half" idx="10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36000" y="961200"/>
            <a:ext cx="5400000" cy="658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984000" y="961200"/>
            <a:ext cx="3240000" cy="658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3" name="Přímá spojnice 12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162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8" name="Přímá spojnice 7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8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err="1"/>
              <a:t>Upravte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2"/>
            <a:r>
              <a:rPr lang="en-GB" noProof="0" dirty="0" err="1"/>
              <a:t>Třetí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3"/>
            <a:r>
              <a:rPr lang="en-GB" noProof="0" dirty="0" err="1"/>
              <a:t>Čtvrtá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4"/>
            <a:r>
              <a:rPr lang="en-GB" noProof="0" dirty="0" err="1"/>
              <a:t>Pátá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876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6" r:id="rId5"/>
    <p:sldLayoutId id="2147483657" r:id="rId6"/>
    <p:sldLayoutId id="2147483652" r:id="rId7"/>
    <p:sldLayoutId id="2147483653" r:id="rId8"/>
    <p:sldLayoutId id="2147483654" r:id="rId9"/>
    <p:sldLayoutId id="2147483655" r:id="rId10"/>
    <p:sldLayoutId id="21474836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rgbClr val="3078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45.png"/><Relationship Id="rId7" Type="http://schemas.openxmlformats.org/officeDocument/2006/relationships/image" Target="../media/image46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0.png"/><Relationship Id="rId11" Type="http://schemas.openxmlformats.org/officeDocument/2006/relationships/image" Target="../media/image52.png"/><Relationship Id="rId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image" Target="../media/image38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Quantitative Methods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Lecture </a:t>
            </a:r>
            <a:r>
              <a:rPr lang="cs-CZ" dirty="0"/>
              <a:t>5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41092" y="4064889"/>
            <a:ext cx="5184000" cy="1054800"/>
          </a:xfrm>
        </p:spPr>
        <p:txBody>
          <a:bodyPr/>
          <a:lstStyle/>
          <a:p>
            <a:pPr algn="ctr"/>
            <a:r>
              <a:rPr lang="en-US" dirty="0"/>
              <a:t>Sequences, series </a:t>
            </a:r>
            <a:br>
              <a:rPr lang="en-US" dirty="0"/>
            </a:br>
            <a:r>
              <a:rPr lang="en-US" dirty="0"/>
              <a:t>and infinite sums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algn="ctr"/>
            <a:r>
              <a:rPr lang="en-GB" dirty="0"/>
              <a:t>BAKV</a:t>
            </a:r>
            <a:r>
              <a:rPr lang="cs-CZ" dirty="0"/>
              <a:t>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118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Geometric progression: the sum of the first </a:t>
            </a:r>
            <a:r>
              <a:rPr lang="en-GB" i="1" dirty="0"/>
              <a:t>n</a:t>
            </a:r>
            <a:r>
              <a:rPr lang="en-GB" dirty="0"/>
              <a:t> elements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Let the sequence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of real numbers be a </a:t>
                </a:r>
                <a:r>
                  <a:rPr lang="en-GB" b="1" dirty="0"/>
                  <a:t>geometric progression</a:t>
                </a:r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The sum of the first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elements is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br>
                  <a:rPr lang="en-GB" dirty="0"/>
                </a:br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and it holds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br>
                  <a:rPr lang="en-GB" dirty="0"/>
                </a:b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994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ál 22"/>
          <p:cNvSpPr/>
          <p:nvPr/>
        </p:nvSpPr>
        <p:spPr>
          <a:xfrm>
            <a:off x="11125594" y="220469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10620000" y="2084163"/>
                <a:ext cx="2612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000" y="2084163"/>
                <a:ext cx="261289" cy="276999"/>
              </a:xfrm>
              <a:prstGeom prst="rect">
                <a:avLst/>
              </a:prstGeom>
              <a:blipFill>
                <a:blip r:embed="rId2"/>
                <a:stretch>
                  <a:fillRect l="-4651" r="-46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Přímá spojnice 3"/>
          <p:cNvCxnSpPr/>
          <p:nvPr/>
        </p:nvCxnSpPr>
        <p:spPr>
          <a:xfrm flipV="1">
            <a:off x="1440000" y="2240907"/>
            <a:ext cx="900000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008000" y="2084163"/>
                <a:ext cx="2612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000" y="2084163"/>
                <a:ext cx="261290" cy="276999"/>
              </a:xfrm>
              <a:prstGeom prst="rect">
                <a:avLst/>
              </a:prstGeom>
              <a:blipFill>
                <a:blip r:embed="rId3"/>
                <a:stretch>
                  <a:fillRect l="-4651" r="-46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ál 23"/>
          <p:cNvSpPr/>
          <p:nvPr/>
        </p:nvSpPr>
        <p:spPr>
          <a:xfrm>
            <a:off x="684000" y="220469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ovéPole 42"/>
              <p:cNvSpPr txBox="1"/>
              <p:nvPr/>
            </p:nvSpPr>
            <p:spPr>
              <a:xfrm>
                <a:off x="1008000" y="4205347"/>
                <a:ext cx="2612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ovéPol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000" y="4205347"/>
                <a:ext cx="261290" cy="276999"/>
              </a:xfrm>
              <a:prstGeom prst="rect">
                <a:avLst/>
              </a:prstGeom>
              <a:blipFill>
                <a:blip r:embed="rId4"/>
                <a:stretch>
                  <a:fillRect l="-4651" r="-46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ál 49"/>
          <p:cNvSpPr/>
          <p:nvPr/>
        </p:nvSpPr>
        <p:spPr>
          <a:xfrm>
            <a:off x="684000" y="432588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ál 48"/>
          <p:cNvSpPr/>
          <p:nvPr/>
        </p:nvSpPr>
        <p:spPr>
          <a:xfrm>
            <a:off x="11125594" y="432588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ovéPole 46"/>
              <p:cNvSpPr txBox="1"/>
              <p:nvPr/>
            </p:nvSpPr>
            <p:spPr>
              <a:xfrm>
                <a:off x="10620000" y="4205347"/>
                <a:ext cx="2612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ovéPol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000" y="4205347"/>
                <a:ext cx="261289" cy="276999"/>
              </a:xfrm>
              <a:prstGeom prst="rect">
                <a:avLst/>
              </a:prstGeom>
              <a:blipFill>
                <a:blip r:embed="rId5"/>
                <a:stretch>
                  <a:fillRect l="-4651" r="-46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40"/>
          <p:cNvCxnSpPr/>
          <p:nvPr/>
        </p:nvCxnSpPr>
        <p:spPr>
          <a:xfrm flipV="1">
            <a:off x="1440000" y="4362091"/>
            <a:ext cx="900000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ál 34"/>
          <p:cNvSpPr/>
          <p:nvPr/>
        </p:nvSpPr>
        <p:spPr>
          <a:xfrm>
            <a:off x="-720000" y="2152563"/>
            <a:ext cx="2880000" cy="180000"/>
          </a:xfrm>
          <a:prstGeom prst="ellipse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Ovál 35"/>
          <p:cNvSpPr/>
          <p:nvPr/>
        </p:nvSpPr>
        <p:spPr>
          <a:xfrm>
            <a:off x="9720000" y="2152563"/>
            <a:ext cx="2880000" cy="180000"/>
          </a:xfrm>
          <a:prstGeom prst="ellipse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limit of a sequence:  the neighbourhood of a point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b="1" dirty="0"/>
              <a:t>neighbourhood</a:t>
            </a:r>
            <a:r>
              <a:rPr lang="en-GB" dirty="0"/>
              <a:t> of a point is the set of all “nearby” points: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 </a:t>
            </a:r>
            <a:r>
              <a:rPr lang="en-GB" b="1" dirty="0"/>
              <a:t>refined neighbourhood</a:t>
            </a:r>
            <a:r>
              <a:rPr lang="en-GB" dirty="0"/>
              <a:t> of the point is a smaller set of all “nearby” points: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And we are about to consider smaller and smaller neighbourhoods…</a:t>
            </a:r>
          </a:p>
        </p:txBody>
      </p:sp>
      <p:cxnSp>
        <p:nvCxnSpPr>
          <p:cNvPr id="5" name="Přímá spojnice 4"/>
          <p:cNvCxnSpPr/>
          <p:nvPr/>
        </p:nvCxnSpPr>
        <p:spPr>
          <a:xfrm>
            <a:off x="5940000" y="2132907"/>
            <a:ext cx="0" cy="21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504000" y="2282163"/>
                <a:ext cx="4328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0" y="2282163"/>
                <a:ext cx="432811" cy="276999"/>
              </a:xfrm>
              <a:prstGeom prst="rect">
                <a:avLst/>
              </a:prstGeom>
              <a:blipFill>
                <a:blip r:embed="rId6"/>
                <a:stretch>
                  <a:fillRect l="-2817" r="-56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5198027" y="2354163"/>
                <a:ext cx="148758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(finite number)</a:t>
                </a: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027" y="2354163"/>
                <a:ext cx="1487587" cy="553998"/>
              </a:xfrm>
              <a:prstGeom prst="rect">
                <a:avLst/>
              </a:prstGeom>
              <a:blipFill>
                <a:blip r:embed="rId7"/>
                <a:stretch>
                  <a:fillRect l="-9836" r="-9426" b="-252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10944000" y="2282163"/>
                <a:ext cx="4328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+∞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4000" y="2282163"/>
                <a:ext cx="432811" cy="276999"/>
              </a:xfrm>
              <a:prstGeom prst="rect">
                <a:avLst/>
              </a:prstGeom>
              <a:blipFill>
                <a:blip r:embed="rId8"/>
                <a:stretch>
                  <a:fillRect l="-9859" r="-7042" b="-8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ál 21"/>
          <p:cNvSpPr/>
          <p:nvPr/>
        </p:nvSpPr>
        <p:spPr>
          <a:xfrm>
            <a:off x="5904000" y="220469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ál 29"/>
          <p:cNvSpPr/>
          <p:nvPr/>
        </p:nvSpPr>
        <p:spPr>
          <a:xfrm>
            <a:off x="5040000" y="2152563"/>
            <a:ext cx="1800000" cy="180000"/>
          </a:xfrm>
          <a:prstGeom prst="ellipse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Jednoduché závorky 30"/>
          <p:cNvSpPr/>
          <p:nvPr/>
        </p:nvSpPr>
        <p:spPr>
          <a:xfrm>
            <a:off x="5040000" y="2150696"/>
            <a:ext cx="1800000" cy="180000"/>
          </a:xfrm>
          <a:prstGeom prst="bracketPair">
            <a:avLst>
              <a:gd name="adj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Jednoduché závorky 32"/>
          <p:cNvSpPr/>
          <p:nvPr/>
        </p:nvSpPr>
        <p:spPr>
          <a:xfrm>
            <a:off x="-720000" y="2152563"/>
            <a:ext cx="2880000" cy="180000"/>
          </a:xfrm>
          <a:prstGeom prst="bracketPair">
            <a:avLst>
              <a:gd name="adj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Jednoduché závorky 33"/>
          <p:cNvSpPr/>
          <p:nvPr/>
        </p:nvSpPr>
        <p:spPr>
          <a:xfrm>
            <a:off x="9720000" y="2152563"/>
            <a:ext cx="2880000" cy="180000"/>
          </a:xfrm>
          <a:prstGeom prst="bracketPair">
            <a:avLst>
              <a:gd name="adj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Obdélník 36"/>
          <p:cNvSpPr/>
          <p:nvPr/>
        </p:nvSpPr>
        <p:spPr>
          <a:xfrm>
            <a:off x="11199600" y="2114696"/>
            <a:ext cx="1440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Obdélník 37"/>
          <p:cNvSpPr/>
          <p:nvPr/>
        </p:nvSpPr>
        <p:spPr>
          <a:xfrm>
            <a:off x="-759600" y="2113200"/>
            <a:ext cx="1440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Ovál 38"/>
          <p:cNvSpPr/>
          <p:nvPr/>
        </p:nvSpPr>
        <p:spPr>
          <a:xfrm>
            <a:off x="0" y="4273747"/>
            <a:ext cx="1440000" cy="180000"/>
          </a:xfrm>
          <a:prstGeom prst="ellipse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ál 39"/>
          <p:cNvSpPr/>
          <p:nvPr/>
        </p:nvSpPr>
        <p:spPr>
          <a:xfrm>
            <a:off x="10440000" y="4273747"/>
            <a:ext cx="1440000" cy="180000"/>
          </a:xfrm>
          <a:prstGeom prst="ellipse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2" name="Přímá spojnice 41"/>
          <p:cNvCxnSpPr/>
          <p:nvPr/>
        </p:nvCxnSpPr>
        <p:spPr>
          <a:xfrm>
            <a:off x="5940000" y="4254091"/>
            <a:ext cx="0" cy="21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ovéPole 43"/>
              <p:cNvSpPr txBox="1"/>
              <p:nvPr/>
            </p:nvSpPr>
            <p:spPr>
              <a:xfrm>
                <a:off x="504000" y="4403347"/>
                <a:ext cx="4328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4" name="TextovéPol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000" y="4403347"/>
                <a:ext cx="432811" cy="276999"/>
              </a:xfrm>
              <a:prstGeom prst="rect">
                <a:avLst/>
              </a:prstGeom>
              <a:blipFill>
                <a:blip r:embed="rId9"/>
                <a:stretch>
                  <a:fillRect l="-2817" r="-56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ovéPole 44"/>
              <p:cNvSpPr txBox="1"/>
              <p:nvPr/>
            </p:nvSpPr>
            <p:spPr>
              <a:xfrm>
                <a:off x="5198027" y="4475347"/>
                <a:ext cx="148758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(finite number)</a:t>
                </a:r>
              </a:p>
            </p:txBody>
          </p:sp>
        </mc:Choice>
        <mc:Fallback xmlns="">
          <p:sp>
            <p:nvSpPr>
              <p:cNvPr id="45" name="TextovéPol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027" y="4475347"/>
                <a:ext cx="1487587" cy="553998"/>
              </a:xfrm>
              <a:prstGeom prst="rect">
                <a:avLst/>
              </a:prstGeom>
              <a:blipFill>
                <a:blip r:embed="rId10"/>
                <a:stretch>
                  <a:fillRect l="-9836" r="-9426" b="-252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ovéPole 45"/>
              <p:cNvSpPr txBox="1"/>
              <p:nvPr/>
            </p:nvSpPr>
            <p:spPr>
              <a:xfrm>
                <a:off x="10944000" y="4403347"/>
                <a:ext cx="4328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+∞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ovéPol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4000" y="4403347"/>
                <a:ext cx="432811" cy="276999"/>
              </a:xfrm>
              <a:prstGeom prst="rect">
                <a:avLst/>
              </a:prstGeom>
              <a:blipFill>
                <a:blip r:embed="rId11"/>
                <a:stretch>
                  <a:fillRect l="-9859" r="-7042" b="-8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Ovál 47"/>
          <p:cNvSpPr/>
          <p:nvPr/>
        </p:nvSpPr>
        <p:spPr>
          <a:xfrm>
            <a:off x="5904000" y="432588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Ovál 50"/>
          <p:cNvSpPr/>
          <p:nvPr/>
        </p:nvSpPr>
        <p:spPr>
          <a:xfrm>
            <a:off x="5580000" y="4273747"/>
            <a:ext cx="720000" cy="180000"/>
          </a:xfrm>
          <a:prstGeom prst="ellipse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Jednoduché závorky 51"/>
          <p:cNvSpPr/>
          <p:nvPr/>
        </p:nvSpPr>
        <p:spPr>
          <a:xfrm>
            <a:off x="5580000" y="4271880"/>
            <a:ext cx="720000" cy="180000"/>
          </a:xfrm>
          <a:prstGeom prst="bracketPair">
            <a:avLst>
              <a:gd name="adj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Jednoduché závorky 52"/>
          <p:cNvSpPr/>
          <p:nvPr/>
        </p:nvSpPr>
        <p:spPr>
          <a:xfrm>
            <a:off x="0" y="4273747"/>
            <a:ext cx="1440000" cy="180000"/>
          </a:xfrm>
          <a:prstGeom prst="bracketPair">
            <a:avLst>
              <a:gd name="adj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Jednoduché závorky 53"/>
          <p:cNvSpPr/>
          <p:nvPr/>
        </p:nvSpPr>
        <p:spPr>
          <a:xfrm>
            <a:off x="10440000" y="4273747"/>
            <a:ext cx="1440000" cy="180000"/>
          </a:xfrm>
          <a:prstGeom prst="bracketPair">
            <a:avLst>
              <a:gd name="adj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Obdélník 54"/>
          <p:cNvSpPr/>
          <p:nvPr/>
        </p:nvSpPr>
        <p:spPr>
          <a:xfrm>
            <a:off x="11199600" y="4235880"/>
            <a:ext cx="720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bdélník 55"/>
          <p:cNvSpPr/>
          <p:nvPr/>
        </p:nvSpPr>
        <p:spPr>
          <a:xfrm>
            <a:off x="-39600" y="4234384"/>
            <a:ext cx="720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158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limit of a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Consider a sequence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of real numbers.</a:t>
                </a:r>
              </a:p>
              <a:p>
                <a:endParaRPr lang="en-GB" dirty="0"/>
              </a:p>
              <a:p>
                <a:r>
                  <a:rPr lang="en-GB" dirty="0"/>
                  <a:t>It may happen that:</a:t>
                </a:r>
              </a:p>
              <a:p>
                <a:pPr algn="ctr"/>
                <a:r>
                  <a:rPr lang="en-GB" dirty="0"/>
                  <a:t>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tends to infinity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→+∞</m:t>
                    </m:r>
                  </m:oMath>
                </a14:m>
                <a:r>
                  <a:rPr lang="en-GB" dirty="0"/>
                  <a:t>),  </a:t>
                </a:r>
                <a:br>
                  <a:rPr lang="en-GB" dirty="0"/>
                </a:br>
                <a:r>
                  <a:rPr lang="en-GB" dirty="0"/>
                  <a:t>then the numbers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tend to some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,  i.e.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In other words:</a:t>
                </a:r>
              </a:p>
              <a:p>
                <a:pPr algn="ctr"/>
                <a:r>
                  <a:rPr lang="en-GB" dirty="0"/>
                  <a:t>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gets close to infinity (the point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GB" dirty="0"/>
                  <a:t>),  </a:t>
                </a:r>
                <a:br>
                  <a:rPr lang="en-GB" dirty="0"/>
                </a:br>
                <a:r>
                  <a:rPr lang="en-GB" dirty="0"/>
                  <a:t>then the numbers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are close to the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Equivalently:</a:t>
                </a:r>
              </a:p>
              <a:p>
                <a:pPr algn="ctr"/>
                <a:r>
                  <a:rPr lang="en-GB" dirty="0"/>
                  <a:t>if  n  is in a small neighbourhood of infinity (the point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GB" dirty="0"/>
                  <a:t>),  </a:t>
                </a:r>
                <a:br>
                  <a:rPr lang="en-GB" dirty="0"/>
                </a:br>
                <a:r>
                  <a:rPr lang="en-GB" dirty="0"/>
                  <a:t>then the numbers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 are in a small neighbourhood of the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152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limit of a sequence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To denote the fact that the number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 is the limit of the sequence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of real numbers, we write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Notice that the number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 can be </a:t>
                </a:r>
                <a:br>
                  <a:rPr lang="en-GB" dirty="0"/>
                </a:br>
                <a:r>
                  <a:rPr lang="en-GB" dirty="0"/>
                  <a:t>  —  either finite 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)</a:t>
                </a:r>
              </a:p>
              <a:p>
                <a:r>
                  <a:rPr lang="en-GB" dirty="0"/>
                  <a:t>  —  or infinite 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=−∞</m:t>
                    </m:r>
                  </m:oMath>
                </a14:m>
                <a:r>
                  <a:rPr lang="en-GB" dirty="0"/>
                  <a:t>  or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GB" dirty="0"/>
                  <a:t>)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Hence, we need up to three definitions of the notation  “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”  </a:t>
                </a:r>
                <a:br>
                  <a:rPr lang="en-GB" dirty="0"/>
                </a:br>
                <a:r>
                  <a:rPr lang="en-GB" dirty="0"/>
                  <a:t>(for three types of neighbourhood of the point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;  </a:t>
                </a:r>
                <a:br>
                  <a:rPr lang="en-GB" dirty="0"/>
                </a:br>
                <a:r>
                  <a:rPr lang="en-GB" dirty="0"/>
                  <a:t> notice that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dirty="0"/>
                  <a:t>,  so the neighbourhood of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GB" dirty="0"/>
                  <a:t>  is the same </a:t>
                </a:r>
                <a:br>
                  <a:rPr lang="en-GB" dirty="0"/>
                </a:br>
                <a:r>
                  <a:rPr lang="en-GB" dirty="0"/>
                  <a:t> in all of the three cases).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3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68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limit of a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be a sequence of real numbers and </a:t>
                </a:r>
                <a:br>
                  <a:rPr lang="en-GB" dirty="0"/>
                </a:br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be a (finite) real number.</a:t>
                </a:r>
              </a:p>
              <a:p>
                <a:endParaRPr lang="en-GB" dirty="0"/>
              </a:p>
              <a:p>
                <a:r>
                  <a:rPr lang="en-GB" dirty="0"/>
                  <a:t>We say that the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 is the </a:t>
                </a:r>
                <a:r>
                  <a:rPr lang="en-GB" b="1" dirty="0"/>
                  <a:t>limit</a:t>
                </a:r>
                <a:r>
                  <a:rPr lang="en-GB" dirty="0"/>
                  <a:t> of the sequence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and we write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if and only if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&gt;0 ∃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,+∞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or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&gt;0 ∃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: 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717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limit of a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be a sequence of real numbers.</a:t>
                </a:r>
              </a:p>
              <a:p>
                <a:endParaRPr lang="en-GB" dirty="0"/>
              </a:p>
              <a:p>
                <a:r>
                  <a:rPr lang="en-GB" dirty="0"/>
                  <a:t>We say that the (infinite)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GB" dirty="0"/>
                  <a:t>  is the </a:t>
                </a:r>
                <a:r>
                  <a:rPr lang="en-GB" b="1" dirty="0"/>
                  <a:t>limit</a:t>
                </a:r>
                <a:r>
                  <a:rPr lang="en-GB" dirty="0"/>
                  <a:t> of the sequence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and we write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+∞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if and only if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 ∃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,+∞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 +∞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or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: 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916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limit of a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be a sequence of real numbers.</a:t>
                </a:r>
              </a:p>
              <a:p>
                <a:endParaRPr lang="en-GB" dirty="0"/>
              </a:p>
              <a:p>
                <a:r>
                  <a:rPr lang="en-GB" dirty="0"/>
                  <a:t>We say that the (infinite)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GB" dirty="0"/>
                  <a:t>  is the </a:t>
                </a:r>
                <a:r>
                  <a:rPr lang="en-GB" b="1" dirty="0"/>
                  <a:t>limit</a:t>
                </a:r>
                <a:r>
                  <a:rPr lang="en-GB" dirty="0"/>
                  <a:t> of the sequence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and we write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if and only if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 ∃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,+∞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−∞,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or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∃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: 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956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limit of a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be a sequence of real numbers.</a:t>
                </a:r>
              </a:p>
              <a:p>
                <a:endParaRPr lang="en-GB" dirty="0"/>
              </a:p>
              <a:p>
                <a:r>
                  <a:rPr lang="en-GB" dirty="0"/>
                  <a:t>We say that the sequence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is </a:t>
                </a:r>
                <a:r>
                  <a:rPr lang="en-GB" b="1" dirty="0"/>
                  <a:t>convergent</a:t>
                </a:r>
                <a:r>
                  <a:rPr lang="en-GB" dirty="0"/>
                  <a:t> if and only if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 </a:t>
                </a:r>
              </a:p>
              <a:p>
                <a:r>
                  <a:rPr lang="en-GB" dirty="0"/>
                  <a:t>for some </a:t>
                </a:r>
                <a:r>
                  <a:rPr lang="en-GB" i="1" dirty="0"/>
                  <a:t>finite</a:t>
                </a:r>
                <a:r>
                  <a:rPr lang="en-GB" dirty="0"/>
                  <a:t>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The sequence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</a:t>
                </a:r>
                <a:r>
                  <a:rPr lang="en-GB" b="1" dirty="0"/>
                  <a:t>diverges to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GB" dirty="0"/>
                  <a:t>  if and only if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The sequence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</a:t>
                </a:r>
                <a:r>
                  <a:rPr lang="en-GB" b="1" dirty="0"/>
                  <a:t>diverges to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GB" dirty="0"/>
                  <a:t>  if and only if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We say that the sequence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is </a:t>
                </a:r>
                <a:r>
                  <a:rPr lang="en-GB" b="1" dirty="0"/>
                  <a:t>divergent</a:t>
                </a:r>
                <a:r>
                  <a:rPr lang="en-GB" dirty="0"/>
                  <a:t> if and only if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 </a:t>
                </a:r>
              </a:p>
              <a:p>
                <a:r>
                  <a:rPr lang="en-GB" dirty="0"/>
                  <a:t>for </a:t>
                </a:r>
                <a:r>
                  <a:rPr lang="en-GB" i="1" dirty="0"/>
                  <a:t>no</a:t>
                </a:r>
                <a:r>
                  <a:rPr lang="en-GB" dirty="0"/>
                  <a:t>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−∞,+∞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6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509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Properties of the limit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be two sequences of real numbers such that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  and  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It then holds for any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that: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 —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 —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 —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whenever the expression on the right-hand side is defined.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36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8592000" y="2160000"/>
                <a:ext cx="3059748" cy="1384995"/>
              </a:xfrm>
              <a:prstGeom prst="rect">
                <a:avLst/>
              </a:prstGeom>
              <a:noFill/>
              <a:ln w="6350"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dirty="0"/>
                  <a:t>We define for any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=+∞+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−∞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=−∞+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+∞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000" y="2160000"/>
                <a:ext cx="3059748" cy="1384995"/>
              </a:xfrm>
              <a:prstGeom prst="rect">
                <a:avLst/>
              </a:prstGeom>
              <a:blipFill>
                <a:blip r:embed="rId3"/>
                <a:stretch>
                  <a:fillRect l="-4573" t="-5677" b="-437"/>
                </a:stretch>
              </a:blipFill>
              <a:ln w="63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8592000" y="3960000"/>
                <a:ext cx="3240887" cy="1384995"/>
              </a:xfrm>
              <a:prstGeom prst="rect">
                <a:avLst/>
              </a:prstGeom>
              <a:noFill/>
              <a:ln w="6350">
                <a:solidFill>
                  <a:srgbClr val="00B0F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dirty="0"/>
                  <a:t>The expressions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+∞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are not defined.</a:t>
                </a: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000" y="3960000"/>
                <a:ext cx="3240887" cy="1384995"/>
              </a:xfrm>
              <a:prstGeom prst="rect">
                <a:avLst/>
              </a:prstGeom>
              <a:blipFill>
                <a:blip r:embed="rId4"/>
                <a:stretch>
                  <a:fillRect l="-4315" t="-5702" b="-8772"/>
                </a:stretch>
              </a:blipFill>
              <a:ln w="63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163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Properties of the limit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be two sequences of real numbers such that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  and  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It then holds: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 —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  —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</m:oMath>
                </a14:m>
                <a:r>
                  <a:rPr lang="en-GB" dirty="0"/>
                  <a:t>  if 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whenever the expression on the right-hand side is defined.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7872000" y="2129860"/>
                <a:ext cx="4320000" cy="2492990"/>
              </a:xfrm>
              <a:prstGeom prst="rect">
                <a:avLst/>
              </a:prstGeom>
              <a:noFill/>
              <a:ln w="6350">
                <a:solidFill>
                  <a:srgbClr val="00B0F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dirty="0"/>
                  <a:t>We define for any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=+∞×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−∞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=−∞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We define for any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+∞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=+∞×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−∞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=−∞×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Moreover: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+∞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−∞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−∞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+∞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−∞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000" y="2129860"/>
                <a:ext cx="4320000" cy="2492990"/>
              </a:xfrm>
              <a:prstGeom prst="rect">
                <a:avLst/>
              </a:prstGeom>
              <a:blipFill>
                <a:blip r:embed="rId3"/>
                <a:stretch>
                  <a:fillRect l="-3239" t="-3171"/>
                </a:stretch>
              </a:blipFill>
              <a:ln w="63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9313200" y="4925427"/>
                <a:ext cx="2880000" cy="1107996"/>
              </a:xfrm>
              <a:prstGeom prst="rect">
                <a:avLst/>
              </a:prstGeom>
              <a:noFill/>
              <a:ln w="6350">
                <a:solidFill>
                  <a:srgbClr val="00B0F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dirty="0"/>
                  <a:t>The expressions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0×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±∞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d>
                        <m:dPr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±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are not defined.</a:t>
                </a: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200" y="4925427"/>
                <a:ext cx="2880000" cy="1107996"/>
              </a:xfrm>
              <a:prstGeom prst="rect">
                <a:avLst/>
              </a:prstGeom>
              <a:blipFill>
                <a:blip r:embed="rId4"/>
                <a:stretch>
                  <a:fillRect l="-5074" t="-7104" b="-10929"/>
                </a:stretch>
              </a:blipFill>
              <a:ln w="63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960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Sequence of real numbers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Arithmetic progression and Geometric progression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The sum of the first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elements of the arithmetic or geometric progression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The limit of a sequence and its properties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Series (infinite sums)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The sum of a geometric series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r>
                  <a:rPr lang="en-GB" dirty="0"/>
                  <a:t>Criteria of convergence, alternating series, Leibniz criterion</a:t>
                </a:r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5" t="-8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173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limit as a linear mapping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Let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GB" dirty="0"/>
                  <a:t>  be vector spaces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GB" dirty="0"/>
                  <a:t>  be a mapping.</a:t>
                </a:r>
              </a:p>
              <a:p>
                <a:r>
                  <a:rPr lang="en-GB" dirty="0"/>
                  <a:t>Recall that the mapping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is </a:t>
                </a:r>
                <a:r>
                  <a:rPr lang="en-GB" b="1" dirty="0"/>
                  <a:t>linear</a:t>
                </a:r>
                <a:r>
                  <a:rPr lang="en-GB" dirty="0"/>
                  <a:t> if and only if it holds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every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    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every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every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It holds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every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func>
                        <m:funcPr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GB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       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i="0">
                          <a:latin typeface="Cambria Math" panose="02040503050406030204" pitchFamily="18" charset="0"/>
                        </a:rPr>
                        <m:t>every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i="0">
                          <a:latin typeface="Cambria Math" panose="02040503050406030204" pitchFamily="18" charset="0"/>
                        </a:rPr>
                        <m:t>every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505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be sequences of real numbers such that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If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some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+∞,−∞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6017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Infinite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be a sequence of real numbers.</a:t>
                </a:r>
              </a:p>
              <a:p>
                <a:endParaRPr lang="en-GB" dirty="0"/>
              </a:p>
              <a:p>
                <a:r>
                  <a:rPr lang="en-GB" dirty="0"/>
                  <a:t>The infinite </a:t>
                </a:r>
                <a:r>
                  <a:rPr lang="en-GB" b="1" dirty="0"/>
                  <a:t>series</a:t>
                </a:r>
                <a:r>
                  <a:rPr lang="en-GB" dirty="0"/>
                  <a:t> or the </a:t>
                </a:r>
                <a:r>
                  <a:rPr lang="en-GB" b="1" dirty="0"/>
                  <a:t>infinite sum</a:t>
                </a:r>
                <a:r>
                  <a:rPr lang="en-GB" dirty="0"/>
                  <a:t> is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354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Sequence of partial sums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be a sequence of real numbers.</a:t>
                </a:r>
              </a:p>
              <a:p>
                <a:endParaRPr lang="en-GB" dirty="0"/>
              </a:p>
              <a:p>
                <a:r>
                  <a:rPr lang="en-GB" dirty="0"/>
                  <a:t>The sequence of the </a:t>
                </a:r>
                <a:r>
                  <a:rPr lang="en-GB" b="1" dirty="0"/>
                  <a:t>partial sums</a:t>
                </a:r>
                <a:r>
                  <a:rPr lang="en-GB" dirty="0"/>
                  <a:t> of the sequence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is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   ⋮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587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sum of a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be a sequence of real numbers and let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be the sequence </a:t>
                </a:r>
                <a:br>
                  <a:rPr lang="en-GB" dirty="0"/>
                </a:br>
                <a:r>
                  <a:rPr lang="en-GB" dirty="0"/>
                  <a:t>of the partial sums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).</a:t>
                </a:r>
              </a:p>
              <a:p>
                <a:endParaRPr lang="en-GB" dirty="0"/>
              </a:p>
              <a:p>
                <a:r>
                  <a:rPr lang="en-GB" dirty="0"/>
                  <a:t>We say that the series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dirty="0"/>
                  <a:t>  </a:t>
                </a:r>
                <a:r>
                  <a:rPr lang="en-GB" b="1" dirty="0"/>
                  <a:t>converges</a:t>
                </a:r>
                <a:r>
                  <a:rPr lang="en-GB" dirty="0"/>
                  <a:t> to a (finite)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or </a:t>
                </a:r>
                <a:r>
                  <a:rPr lang="en-GB" b="1" dirty="0"/>
                  <a:t>diverges to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+∞</m:t>
                    </m:r>
                  </m:oMath>
                </a14:m>
                <a:r>
                  <a:rPr lang="en-GB" dirty="0"/>
                  <a:t> or </a:t>
                </a:r>
                <a:r>
                  <a:rPr lang="en-GB" b="1" dirty="0"/>
                  <a:t>diverges to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GB" dirty="0"/>
                  <a:t> and we write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    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+∞    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if and only if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   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+∞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    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respectively.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940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Divergent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be a sequence of real numbers and let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be the sequence </a:t>
                </a:r>
                <a:br>
                  <a:rPr lang="en-GB" dirty="0"/>
                </a:br>
                <a:r>
                  <a:rPr lang="en-GB" dirty="0"/>
                  <a:t>of the partial sums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).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say that the series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GB" dirty="0"/>
                  <a:t>  is </a:t>
                </a:r>
                <a:r>
                  <a:rPr lang="en-GB" b="1" dirty="0"/>
                  <a:t>divergent</a:t>
                </a:r>
                <a:r>
                  <a:rPr lang="en-GB" dirty="0"/>
                  <a:t> if and only if </a:t>
                </a:r>
                <a:br>
                  <a:rPr lang="en-GB" dirty="0"/>
                </a:br>
                <a:r>
                  <a:rPr lang="en-GB" dirty="0"/>
                  <a:t>the sequence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is divergent.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942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sum of a geometric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Let the sequence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of real numbers be a </a:t>
                </a:r>
                <a:r>
                  <a:rPr lang="en-GB" b="1" dirty="0"/>
                  <a:t>geometric progression</a:t>
                </a:r>
                <a:r>
                  <a:rPr lang="en-GB" dirty="0"/>
                  <a:t> and </a:t>
                </a:r>
                <a:br>
                  <a:rPr lang="en-GB" dirty="0"/>
                </a:br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be the sequence of the partial sums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).</a:t>
                </a:r>
              </a:p>
              <a:p>
                <a:endParaRPr lang="en-GB" dirty="0"/>
              </a:p>
              <a:p>
                <a:r>
                  <a:rPr lang="en-GB" dirty="0"/>
                  <a:t>Assume that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groupCh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 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Hence the sum of the geometric series is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63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sequence of real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Recall the set of the </a:t>
                </a:r>
                <a:r>
                  <a:rPr lang="en-GB" b="1" dirty="0"/>
                  <a:t>natural</a:t>
                </a:r>
                <a:r>
                  <a:rPr lang="en-GB" dirty="0"/>
                  <a:t> numbers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ℕ</m:t>
                      </m:r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1, 2, 3, 4, 5, 6, 7, 8, 9, 10,…</m:t>
                          </m:r>
                        </m:e>
                      </m:d>
                    </m:oMath>
                  </m:oMathPara>
                </a14:m>
                <a:br>
                  <a:rPr lang="en-GB" i="1" dirty="0">
                    <a:latin typeface="Cambria Math" panose="02040503050406030204" pitchFamily="18" charset="0"/>
                  </a:rPr>
                </a:br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and the set of the </a:t>
                </a:r>
                <a:r>
                  <a:rPr lang="en-GB" b="1" dirty="0"/>
                  <a:t>real</a:t>
                </a:r>
                <a:r>
                  <a:rPr lang="en-GB" dirty="0"/>
                  <a:t> numbers: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We shall now deal with sequences of real numbers: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Přímá spojnice 3"/>
          <p:cNvCxnSpPr/>
          <p:nvPr/>
        </p:nvCxnSpPr>
        <p:spPr>
          <a:xfrm flipV="1">
            <a:off x="720000" y="3528000"/>
            <a:ext cx="1044000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5940000" y="3420000"/>
            <a:ext cx="0" cy="21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6480000" y="3420000"/>
            <a:ext cx="0" cy="21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7020000" y="3420000"/>
            <a:ext cx="0" cy="21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5400000" y="3420000"/>
            <a:ext cx="0" cy="21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860000" y="3420000"/>
            <a:ext cx="0" cy="21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4320000" y="3420000"/>
            <a:ext cx="0" cy="21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7560000" y="3420000"/>
            <a:ext cx="0" cy="216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1077350" y="3639600"/>
                <a:ext cx="180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7350" y="3639600"/>
                <a:ext cx="180000" cy="276999"/>
              </a:xfrm>
              <a:prstGeom prst="rect">
                <a:avLst/>
              </a:prstGeom>
              <a:blipFill>
                <a:blip r:embed="rId3"/>
                <a:stretch>
                  <a:fillRect l="-40000" r="-43333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3466800" y="3639599"/>
                <a:ext cx="2612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800" y="3639599"/>
                <a:ext cx="261290" cy="276999"/>
              </a:xfrm>
              <a:prstGeom prst="rect">
                <a:avLst/>
              </a:prstGeom>
              <a:blipFill>
                <a:blip r:embed="rId4"/>
                <a:stretch>
                  <a:fillRect l="-4651" r="-46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4042800" y="3639600"/>
                <a:ext cx="3654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800" y="3639600"/>
                <a:ext cx="365485" cy="276999"/>
              </a:xfrm>
              <a:prstGeom prst="rect">
                <a:avLst/>
              </a:prstGeom>
              <a:blipFill>
                <a:blip r:embed="rId5"/>
                <a:stretch>
                  <a:fillRect l="-1667" r="-15000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4582800" y="3640714"/>
                <a:ext cx="3654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800" y="3640714"/>
                <a:ext cx="365485" cy="276999"/>
              </a:xfrm>
              <a:prstGeom prst="rect">
                <a:avLst/>
              </a:prstGeom>
              <a:blipFill>
                <a:blip r:embed="rId6"/>
                <a:stretch>
                  <a:fillRect l="-3333" r="-13333" b="-8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5122200" y="3639600"/>
                <a:ext cx="3654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200" y="3639600"/>
                <a:ext cx="365485" cy="276999"/>
              </a:xfrm>
              <a:prstGeom prst="rect">
                <a:avLst/>
              </a:prstGeom>
              <a:blipFill>
                <a:blip r:embed="rId7"/>
                <a:stretch>
                  <a:fillRect l="-1667" r="-15000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5842697" y="3639600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2697" y="3639600"/>
                <a:ext cx="192360" cy="276999"/>
              </a:xfrm>
              <a:prstGeom prst="rect">
                <a:avLst/>
              </a:prstGeom>
              <a:blipFill>
                <a:blip r:embed="rId8"/>
                <a:stretch>
                  <a:fillRect l="-25000" r="-25000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6922800" y="3639600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2800" y="3639600"/>
                <a:ext cx="192360" cy="276999"/>
              </a:xfrm>
              <a:prstGeom prst="rect">
                <a:avLst/>
              </a:prstGeom>
              <a:blipFill>
                <a:blip r:embed="rId9"/>
                <a:stretch>
                  <a:fillRect l="-29032" r="-25806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7464027" y="3639600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027" y="3639600"/>
                <a:ext cx="192360" cy="276999"/>
              </a:xfrm>
              <a:prstGeom prst="rect">
                <a:avLst/>
              </a:prstGeom>
              <a:blipFill>
                <a:blip r:embed="rId10"/>
                <a:stretch>
                  <a:fillRect l="-25000" r="-25000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7966800" y="3639600"/>
                <a:ext cx="2612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800" y="3639600"/>
                <a:ext cx="261289" cy="276999"/>
              </a:xfrm>
              <a:prstGeom prst="rect">
                <a:avLst/>
              </a:prstGeom>
              <a:blipFill>
                <a:blip r:embed="rId11"/>
                <a:stretch>
                  <a:fillRect l="-4651" r="-46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6381573" y="3639600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573" y="3639600"/>
                <a:ext cx="192360" cy="276999"/>
              </a:xfrm>
              <a:prstGeom prst="rect">
                <a:avLst/>
              </a:prstGeom>
              <a:blipFill>
                <a:blip r:embed="rId12"/>
                <a:stretch>
                  <a:fillRect l="-29032" r="-25806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60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sequence of real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Recall 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ℕ</m:t>
                    </m:r>
                    <m:r>
                      <m:rPr>
                        <m:aln/>
                      </m:rP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1, 2, 3, 4, 5, 6, 7, 8, 9, 10,…</m:t>
                        </m:r>
                      </m:e>
                    </m:d>
                  </m:oMath>
                </a14:m>
                <a:r>
                  <a:rPr lang="en-GB" i="1" dirty="0">
                    <a:latin typeface="Cambria Math" panose="02040503050406030204" pitchFamily="18" charset="0"/>
                  </a:rPr>
                  <a:t>.</a:t>
                </a:r>
                <a:br>
                  <a:rPr lang="en-GB" i="1" dirty="0">
                    <a:latin typeface="Cambria Math" panose="02040503050406030204" pitchFamily="18" charset="0"/>
                  </a:rPr>
                </a:br>
                <a:endParaRPr lang="en-GB" dirty="0"/>
              </a:p>
              <a:p>
                <a:r>
                  <a:rPr lang="en-GB" dirty="0"/>
                  <a:t>A </a:t>
                </a:r>
                <a:r>
                  <a:rPr lang="en-GB" b="1" dirty="0"/>
                  <a:t>sequence of real numbers</a:t>
                </a:r>
                <a:r>
                  <a:rPr lang="en-GB" dirty="0"/>
                  <a:t>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)  </a:t>
                </a:r>
                <a:br>
                  <a:rPr lang="en-GB" dirty="0"/>
                </a:br>
                <a:r>
                  <a:rPr lang="en-GB" dirty="0"/>
                  <a:t>is a mapping, or function,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ℕ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9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Přímá spojnice 3"/>
          <p:cNvCxnSpPr/>
          <p:nvPr/>
        </p:nvCxnSpPr>
        <p:spPr>
          <a:xfrm>
            <a:off x="2286000" y="5759136"/>
            <a:ext cx="756000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6606000" y="4700132"/>
            <a:ext cx="0" cy="11670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7146000" y="4403098"/>
            <a:ext cx="0" cy="14640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7686000" y="4548703"/>
            <a:ext cx="0" cy="13184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6064980" y="5043761"/>
            <a:ext cx="1020" cy="8233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5524980" y="5201014"/>
            <a:ext cx="1020" cy="666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4986000" y="4882948"/>
            <a:ext cx="2247" cy="9841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8226000" y="4216724"/>
            <a:ext cx="0" cy="16504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7588800" y="5870736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800" y="5870736"/>
                <a:ext cx="192360" cy="276999"/>
              </a:xfrm>
              <a:prstGeom prst="rect">
                <a:avLst/>
              </a:prstGeom>
              <a:blipFill>
                <a:blip r:embed="rId3"/>
                <a:stretch>
                  <a:fillRect l="-29032" r="-25806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8067600" y="5871600"/>
                <a:ext cx="3206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600" y="5871600"/>
                <a:ext cx="320601" cy="276999"/>
              </a:xfrm>
              <a:prstGeom prst="rect">
                <a:avLst/>
              </a:prstGeom>
              <a:blipFill>
                <a:blip r:embed="rId4"/>
                <a:stretch>
                  <a:fillRect l="-15094" r="-15094" b="-8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8668800" y="5870736"/>
                <a:ext cx="2612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800" y="5870736"/>
                <a:ext cx="261289" cy="276999"/>
              </a:xfrm>
              <a:prstGeom prst="rect">
                <a:avLst/>
              </a:prstGeom>
              <a:blipFill>
                <a:blip r:embed="rId5"/>
                <a:stretch>
                  <a:fillRect l="-4651" r="-46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7047573" y="5870736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573" y="5870736"/>
                <a:ext cx="192360" cy="276999"/>
              </a:xfrm>
              <a:prstGeom prst="rect">
                <a:avLst/>
              </a:prstGeom>
              <a:blipFill>
                <a:blip r:embed="rId6"/>
                <a:stretch>
                  <a:fillRect l="-25000" r="-25000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5968800" y="5871600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800" y="5871600"/>
                <a:ext cx="192360" cy="276999"/>
              </a:xfrm>
              <a:prstGeom prst="rect">
                <a:avLst/>
              </a:prstGeom>
              <a:blipFill>
                <a:blip r:embed="rId7"/>
                <a:stretch>
                  <a:fillRect l="-25000" r="-25000" b="-8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6508800" y="5871600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800" y="5871600"/>
                <a:ext cx="192360" cy="276999"/>
              </a:xfrm>
              <a:prstGeom prst="rect">
                <a:avLst/>
              </a:prstGeom>
              <a:blipFill>
                <a:blip r:embed="rId8"/>
                <a:stretch>
                  <a:fillRect l="-29032" r="-25806" b="-8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5428800" y="5871600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800" y="5871600"/>
                <a:ext cx="192360" cy="276999"/>
              </a:xfrm>
              <a:prstGeom prst="rect">
                <a:avLst/>
              </a:prstGeom>
              <a:blipFill>
                <a:blip r:embed="rId9"/>
                <a:stretch>
                  <a:fillRect l="-29032" r="-29032" b="-8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4887573" y="5871600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573" y="5871600"/>
                <a:ext cx="192360" cy="276999"/>
              </a:xfrm>
              <a:prstGeom prst="rect">
                <a:avLst/>
              </a:prstGeom>
              <a:blipFill>
                <a:blip r:embed="rId10"/>
                <a:stretch>
                  <a:fillRect l="-29032" r="-25806" b="-8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3808800" y="5871600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800" y="5871600"/>
                <a:ext cx="192360" cy="276999"/>
              </a:xfrm>
              <a:prstGeom prst="rect">
                <a:avLst/>
              </a:prstGeom>
              <a:blipFill>
                <a:blip r:embed="rId11"/>
                <a:stretch>
                  <a:fillRect l="-29032" r="-25806" b="-8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4348800" y="5871600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800" y="5871600"/>
                <a:ext cx="192360" cy="276999"/>
              </a:xfrm>
              <a:prstGeom prst="rect">
                <a:avLst/>
              </a:prstGeom>
              <a:blipFill>
                <a:blip r:embed="rId12"/>
                <a:stretch>
                  <a:fillRect l="-25000" r="-25000" b="-8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3268800" y="5871600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800" y="5871600"/>
                <a:ext cx="192360" cy="276999"/>
              </a:xfrm>
              <a:prstGeom prst="rect">
                <a:avLst/>
              </a:prstGeom>
              <a:blipFill>
                <a:blip r:embed="rId13"/>
                <a:stretch>
                  <a:fillRect l="-25000" r="-25000" b="-8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Přímá spojnice 30"/>
          <p:cNvCxnSpPr/>
          <p:nvPr/>
        </p:nvCxnSpPr>
        <p:spPr>
          <a:xfrm>
            <a:off x="4444980" y="4548703"/>
            <a:ext cx="0" cy="13184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3904980" y="5201014"/>
            <a:ext cx="0" cy="666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3364980" y="4882948"/>
            <a:ext cx="0" cy="9841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2826000" y="3627455"/>
            <a:ext cx="0" cy="2239681"/>
          </a:xfrm>
          <a:prstGeom prst="line">
            <a:avLst/>
          </a:prstGeom>
          <a:ln w="12700" cap="rnd">
            <a:solidFill>
              <a:schemeClr val="tx1"/>
            </a:solidFill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2727780" y="5871600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780" y="5871600"/>
                <a:ext cx="192360" cy="276999"/>
              </a:xfrm>
              <a:prstGeom prst="rect">
                <a:avLst/>
              </a:prstGeom>
              <a:blipFill>
                <a:blip r:embed="rId14"/>
                <a:stretch>
                  <a:fillRect l="-25000" r="-25000" b="-8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ál 50"/>
          <p:cNvSpPr/>
          <p:nvPr/>
        </p:nvSpPr>
        <p:spPr>
          <a:xfrm>
            <a:off x="3328773" y="484471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ál 51"/>
          <p:cNvSpPr/>
          <p:nvPr/>
        </p:nvSpPr>
        <p:spPr>
          <a:xfrm>
            <a:off x="3870000" y="518227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vál 52"/>
          <p:cNvSpPr/>
          <p:nvPr/>
        </p:nvSpPr>
        <p:spPr>
          <a:xfrm>
            <a:off x="4410000" y="4508239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ál 53"/>
          <p:cNvSpPr/>
          <p:nvPr/>
        </p:nvSpPr>
        <p:spPr>
          <a:xfrm>
            <a:off x="4948980" y="485257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Ovál 54"/>
          <p:cNvSpPr/>
          <p:nvPr/>
        </p:nvSpPr>
        <p:spPr>
          <a:xfrm>
            <a:off x="5490000" y="516278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vál 55"/>
          <p:cNvSpPr/>
          <p:nvPr/>
        </p:nvSpPr>
        <p:spPr>
          <a:xfrm>
            <a:off x="6568980" y="466190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Ovál 56"/>
          <p:cNvSpPr/>
          <p:nvPr/>
        </p:nvSpPr>
        <p:spPr>
          <a:xfrm>
            <a:off x="6029238" y="5011687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Ovál 57"/>
          <p:cNvSpPr/>
          <p:nvPr/>
        </p:nvSpPr>
        <p:spPr>
          <a:xfrm>
            <a:off x="7110000" y="4365298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Ovál 58"/>
          <p:cNvSpPr/>
          <p:nvPr/>
        </p:nvSpPr>
        <p:spPr>
          <a:xfrm>
            <a:off x="8190000" y="4187971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Ovál 59"/>
          <p:cNvSpPr/>
          <p:nvPr/>
        </p:nvSpPr>
        <p:spPr>
          <a:xfrm>
            <a:off x="7650000" y="4508239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ovéPole 68"/>
              <p:cNvSpPr txBox="1"/>
              <p:nvPr/>
            </p:nvSpPr>
            <p:spPr>
              <a:xfrm>
                <a:off x="7686000" y="4478400"/>
                <a:ext cx="2948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ovéPole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000" y="4478400"/>
                <a:ext cx="294889" cy="276999"/>
              </a:xfrm>
              <a:prstGeom prst="rect">
                <a:avLst/>
              </a:prstGeom>
              <a:blipFill>
                <a:blip r:embed="rId15"/>
                <a:stretch>
                  <a:fillRect l="-10417" r="-4167" b="-17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ovéPole 69"/>
              <p:cNvSpPr txBox="1"/>
              <p:nvPr/>
            </p:nvSpPr>
            <p:spPr>
              <a:xfrm>
                <a:off x="8226000" y="4158000"/>
                <a:ext cx="3921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0" name="TextovéPole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000" y="4158000"/>
                <a:ext cx="392159" cy="276999"/>
              </a:xfrm>
              <a:prstGeom prst="rect">
                <a:avLst/>
              </a:prstGeom>
              <a:blipFill>
                <a:blip r:embed="rId16"/>
                <a:stretch>
                  <a:fillRect l="-6154" r="-4615" b="-173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ovéPole 70"/>
              <p:cNvSpPr txBox="1"/>
              <p:nvPr/>
            </p:nvSpPr>
            <p:spPr>
              <a:xfrm>
                <a:off x="7145069" y="4334400"/>
                <a:ext cx="299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" name="TextovéPole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069" y="4334400"/>
                <a:ext cx="299697" cy="276999"/>
              </a:xfrm>
              <a:prstGeom prst="rect">
                <a:avLst/>
              </a:prstGeom>
              <a:blipFill>
                <a:blip r:embed="rId17"/>
                <a:stretch>
                  <a:fillRect l="-10204" r="-6122" b="-2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/>
              <p:cNvSpPr txBox="1"/>
              <p:nvPr/>
            </p:nvSpPr>
            <p:spPr>
              <a:xfrm>
                <a:off x="6066000" y="4982400"/>
                <a:ext cx="299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000" y="4982400"/>
                <a:ext cx="299697" cy="276999"/>
              </a:xfrm>
              <a:prstGeom prst="rect">
                <a:avLst/>
              </a:prstGeom>
              <a:blipFill>
                <a:blip r:embed="rId18"/>
                <a:stretch>
                  <a:fillRect l="-10204" r="-6122" b="-173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/>
              <p:cNvSpPr txBox="1"/>
              <p:nvPr/>
            </p:nvSpPr>
            <p:spPr>
              <a:xfrm>
                <a:off x="6606000" y="4626000"/>
                <a:ext cx="299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ovéPo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000" y="4626000"/>
                <a:ext cx="299697" cy="276999"/>
              </a:xfrm>
              <a:prstGeom prst="rect">
                <a:avLst/>
              </a:prstGeom>
              <a:blipFill>
                <a:blip r:embed="rId19"/>
                <a:stretch>
                  <a:fillRect l="-10204" r="-4082" b="-17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ovéPole 73"/>
              <p:cNvSpPr txBox="1"/>
              <p:nvPr/>
            </p:nvSpPr>
            <p:spPr>
              <a:xfrm>
                <a:off x="5526000" y="5133600"/>
                <a:ext cx="299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ovéPole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000" y="5133600"/>
                <a:ext cx="299697" cy="276999"/>
              </a:xfrm>
              <a:prstGeom prst="rect">
                <a:avLst/>
              </a:prstGeom>
              <a:blipFill>
                <a:blip r:embed="rId20"/>
                <a:stretch>
                  <a:fillRect l="-10000" r="-4000" b="-173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Pole 74"/>
              <p:cNvSpPr txBox="1"/>
              <p:nvPr/>
            </p:nvSpPr>
            <p:spPr>
              <a:xfrm>
                <a:off x="4986000" y="4820400"/>
                <a:ext cx="299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5" name="TextovéPol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000" y="4820400"/>
                <a:ext cx="299697" cy="276999"/>
              </a:xfrm>
              <a:prstGeom prst="rect">
                <a:avLst/>
              </a:prstGeom>
              <a:blipFill>
                <a:blip r:embed="rId21"/>
                <a:stretch>
                  <a:fillRect l="-10204" r="-4082" b="-17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/>
              <p:cNvSpPr txBox="1"/>
              <p:nvPr/>
            </p:nvSpPr>
            <p:spPr>
              <a:xfrm>
                <a:off x="3906000" y="5151038"/>
                <a:ext cx="299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6" name="TextovéPole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000" y="5151038"/>
                <a:ext cx="299697" cy="276999"/>
              </a:xfrm>
              <a:prstGeom prst="rect">
                <a:avLst/>
              </a:prstGeom>
              <a:blipFill>
                <a:blip r:embed="rId22"/>
                <a:stretch>
                  <a:fillRect l="-10204" r="-4082" b="-17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ovéPole 76"/>
              <p:cNvSpPr txBox="1"/>
              <p:nvPr/>
            </p:nvSpPr>
            <p:spPr>
              <a:xfrm>
                <a:off x="4446000" y="4478400"/>
                <a:ext cx="299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7" name="TextovéPole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00" y="4478400"/>
                <a:ext cx="299697" cy="276999"/>
              </a:xfrm>
              <a:prstGeom prst="rect">
                <a:avLst/>
              </a:prstGeom>
              <a:blipFill>
                <a:blip r:embed="rId23"/>
                <a:stretch>
                  <a:fillRect l="-10204" r="-6122" b="-17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ovéPole 77"/>
              <p:cNvSpPr txBox="1"/>
              <p:nvPr/>
            </p:nvSpPr>
            <p:spPr>
              <a:xfrm>
                <a:off x="3366000" y="4813200"/>
                <a:ext cx="294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8" name="TextovéPol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000" y="4813200"/>
                <a:ext cx="294376" cy="276999"/>
              </a:xfrm>
              <a:prstGeom prst="rect">
                <a:avLst/>
              </a:prstGeom>
              <a:blipFill>
                <a:blip r:embed="rId24"/>
                <a:stretch>
                  <a:fillRect l="-10417" r="-6250" b="-17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ovéPole 80"/>
              <p:cNvSpPr txBox="1"/>
              <p:nvPr/>
            </p:nvSpPr>
            <p:spPr>
              <a:xfrm>
                <a:off x="8668800" y="4644000"/>
                <a:ext cx="2612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1" name="TextovéPole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800" y="4644000"/>
                <a:ext cx="261289" cy="276999"/>
              </a:xfrm>
              <a:prstGeom prst="rect">
                <a:avLst/>
              </a:prstGeom>
              <a:blipFill>
                <a:blip r:embed="rId25"/>
                <a:stretch>
                  <a:fillRect l="-4651" r="-46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46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sequence of real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</a:t>
                </a:r>
                <a:r>
                  <a:rPr lang="en-GB" b="1" dirty="0"/>
                  <a:t>sequence of real numbers</a:t>
                </a:r>
                <a:r>
                  <a:rPr lang="en-GB" dirty="0"/>
                  <a:t>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),  </a:t>
                </a:r>
                <a:br>
                  <a:rPr lang="en-GB" dirty="0"/>
                </a:br>
                <a:r>
                  <a:rPr lang="en-GB" dirty="0"/>
                  <a:t>i.e. the mapping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b="0" dirty="0"/>
                  <a:t>,  is denoted by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Přímá spojnice 3"/>
          <p:cNvCxnSpPr/>
          <p:nvPr/>
        </p:nvCxnSpPr>
        <p:spPr>
          <a:xfrm>
            <a:off x="2286000" y="5759136"/>
            <a:ext cx="7560000" cy="0"/>
          </a:xfrm>
          <a:prstGeom prst="line">
            <a:avLst/>
          </a:prstGeom>
          <a:ln w="254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6606000" y="4700132"/>
            <a:ext cx="0" cy="11670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7146000" y="4403098"/>
            <a:ext cx="0" cy="14640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7686000" y="4548703"/>
            <a:ext cx="0" cy="13184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6064980" y="5043761"/>
            <a:ext cx="1020" cy="8233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5524980" y="5201014"/>
            <a:ext cx="1020" cy="666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4986000" y="4882948"/>
            <a:ext cx="2247" cy="9841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8226000" y="4216724"/>
            <a:ext cx="0" cy="16504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7588800" y="5870736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800" y="5870736"/>
                <a:ext cx="192360" cy="276999"/>
              </a:xfrm>
              <a:prstGeom prst="rect">
                <a:avLst/>
              </a:prstGeom>
              <a:blipFill>
                <a:blip r:embed="rId3"/>
                <a:stretch>
                  <a:fillRect l="-29032" r="-25806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8067600" y="5871600"/>
                <a:ext cx="3206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7600" y="5871600"/>
                <a:ext cx="320601" cy="276999"/>
              </a:xfrm>
              <a:prstGeom prst="rect">
                <a:avLst/>
              </a:prstGeom>
              <a:blipFill>
                <a:blip r:embed="rId4"/>
                <a:stretch>
                  <a:fillRect l="-15094" r="-15094" b="-8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8668800" y="5870736"/>
                <a:ext cx="2612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800" y="5870736"/>
                <a:ext cx="261289" cy="276999"/>
              </a:xfrm>
              <a:prstGeom prst="rect">
                <a:avLst/>
              </a:prstGeom>
              <a:blipFill>
                <a:blip r:embed="rId5"/>
                <a:stretch>
                  <a:fillRect l="-4651" r="-46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ovéPole 20"/>
              <p:cNvSpPr txBox="1"/>
              <p:nvPr/>
            </p:nvSpPr>
            <p:spPr>
              <a:xfrm>
                <a:off x="7047573" y="5870736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ovéPol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573" y="5870736"/>
                <a:ext cx="192360" cy="276999"/>
              </a:xfrm>
              <a:prstGeom prst="rect">
                <a:avLst/>
              </a:prstGeom>
              <a:blipFill>
                <a:blip r:embed="rId6"/>
                <a:stretch>
                  <a:fillRect l="-25000" r="-25000" b="-1111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5968800" y="5871600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800" y="5871600"/>
                <a:ext cx="192360" cy="276999"/>
              </a:xfrm>
              <a:prstGeom prst="rect">
                <a:avLst/>
              </a:prstGeom>
              <a:blipFill>
                <a:blip r:embed="rId7"/>
                <a:stretch>
                  <a:fillRect l="-25000" r="-25000" b="-8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ovéPole 24"/>
              <p:cNvSpPr txBox="1"/>
              <p:nvPr/>
            </p:nvSpPr>
            <p:spPr>
              <a:xfrm>
                <a:off x="6508800" y="5871600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ovéPol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800" y="5871600"/>
                <a:ext cx="192360" cy="276999"/>
              </a:xfrm>
              <a:prstGeom prst="rect">
                <a:avLst/>
              </a:prstGeom>
              <a:blipFill>
                <a:blip r:embed="rId8"/>
                <a:stretch>
                  <a:fillRect l="-29032" r="-25806" b="-8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ovéPole 25"/>
              <p:cNvSpPr txBox="1"/>
              <p:nvPr/>
            </p:nvSpPr>
            <p:spPr>
              <a:xfrm>
                <a:off x="5428800" y="5871600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ovéPol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800" y="5871600"/>
                <a:ext cx="192360" cy="276999"/>
              </a:xfrm>
              <a:prstGeom prst="rect">
                <a:avLst/>
              </a:prstGeom>
              <a:blipFill>
                <a:blip r:embed="rId9"/>
                <a:stretch>
                  <a:fillRect l="-29032" r="-29032" b="-8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/>
              <p:cNvSpPr txBox="1"/>
              <p:nvPr/>
            </p:nvSpPr>
            <p:spPr>
              <a:xfrm>
                <a:off x="4887573" y="5871600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573" y="5871600"/>
                <a:ext cx="192360" cy="276999"/>
              </a:xfrm>
              <a:prstGeom prst="rect">
                <a:avLst/>
              </a:prstGeom>
              <a:blipFill>
                <a:blip r:embed="rId10"/>
                <a:stretch>
                  <a:fillRect l="-29032" r="-25806" b="-8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/>
              <p:cNvSpPr txBox="1"/>
              <p:nvPr/>
            </p:nvSpPr>
            <p:spPr>
              <a:xfrm>
                <a:off x="3808800" y="5871600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ovéPol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8800" y="5871600"/>
                <a:ext cx="192360" cy="276999"/>
              </a:xfrm>
              <a:prstGeom prst="rect">
                <a:avLst/>
              </a:prstGeom>
              <a:blipFill>
                <a:blip r:embed="rId11"/>
                <a:stretch>
                  <a:fillRect l="-29032" r="-25806" b="-8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/>
              <p:cNvSpPr txBox="1"/>
              <p:nvPr/>
            </p:nvSpPr>
            <p:spPr>
              <a:xfrm>
                <a:off x="4348800" y="5871600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ovéPol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8800" y="5871600"/>
                <a:ext cx="192360" cy="276999"/>
              </a:xfrm>
              <a:prstGeom prst="rect">
                <a:avLst/>
              </a:prstGeom>
              <a:blipFill>
                <a:blip r:embed="rId12"/>
                <a:stretch>
                  <a:fillRect l="-25000" r="-25000" b="-8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/>
              <p:cNvSpPr txBox="1"/>
              <p:nvPr/>
            </p:nvSpPr>
            <p:spPr>
              <a:xfrm>
                <a:off x="3268800" y="5871600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ovéPol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800" y="5871600"/>
                <a:ext cx="192360" cy="276999"/>
              </a:xfrm>
              <a:prstGeom prst="rect">
                <a:avLst/>
              </a:prstGeom>
              <a:blipFill>
                <a:blip r:embed="rId13"/>
                <a:stretch>
                  <a:fillRect l="-25000" r="-25000" b="-8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Přímá spojnice 30"/>
          <p:cNvCxnSpPr/>
          <p:nvPr/>
        </p:nvCxnSpPr>
        <p:spPr>
          <a:xfrm>
            <a:off x="4444980" y="4548703"/>
            <a:ext cx="0" cy="13184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3904980" y="5201014"/>
            <a:ext cx="0" cy="666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>
            <a:off x="3364980" y="4882948"/>
            <a:ext cx="0" cy="9841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/>
          <p:cNvCxnSpPr/>
          <p:nvPr/>
        </p:nvCxnSpPr>
        <p:spPr>
          <a:xfrm>
            <a:off x="2826000" y="3627455"/>
            <a:ext cx="0" cy="2239681"/>
          </a:xfrm>
          <a:prstGeom prst="line">
            <a:avLst/>
          </a:prstGeom>
          <a:ln w="12700" cap="rnd">
            <a:solidFill>
              <a:schemeClr val="tx1"/>
            </a:solidFill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2727780" y="5871600"/>
                <a:ext cx="19236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780" y="5871600"/>
                <a:ext cx="192360" cy="276999"/>
              </a:xfrm>
              <a:prstGeom prst="rect">
                <a:avLst/>
              </a:prstGeom>
              <a:blipFill>
                <a:blip r:embed="rId14"/>
                <a:stretch>
                  <a:fillRect l="-25000" r="-25000" b="-86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ál 50"/>
          <p:cNvSpPr/>
          <p:nvPr/>
        </p:nvSpPr>
        <p:spPr>
          <a:xfrm>
            <a:off x="3328773" y="4844716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ál 51"/>
          <p:cNvSpPr/>
          <p:nvPr/>
        </p:nvSpPr>
        <p:spPr>
          <a:xfrm>
            <a:off x="3870000" y="518227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vál 52"/>
          <p:cNvSpPr/>
          <p:nvPr/>
        </p:nvSpPr>
        <p:spPr>
          <a:xfrm>
            <a:off x="4410000" y="4508239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ál 53"/>
          <p:cNvSpPr/>
          <p:nvPr/>
        </p:nvSpPr>
        <p:spPr>
          <a:xfrm>
            <a:off x="4948980" y="4852573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Ovál 54"/>
          <p:cNvSpPr/>
          <p:nvPr/>
        </p:nvSpPr>
        <p:spPr>
          <a:xfrm>
            <a:off x="5490000" y="5162782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Ovál 55"/>
          <p:cNvSpPr/>
          <p:nvPr/>
        </p:nvSpPr>
        <p:spPr>
          <a:xfrm>
            <a:off x="6568980" y="4661900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7" name="Ovál 56"/>
          <p:cNvSpPr/>
          <p:nvPr/>
        </p:nvSpPr>
        <p:spPr>
          <a:xfrm>
            <a:off x="6029238" y="5011687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Ovál 57"/>
          <p:cNvSpPr/>
          <p:nvPr/>
        </p:nvSpPr>
        <p:spPr>
          <a:xfrm>
            <a:off x="7110000" y="4365298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9" name="Ovál 58"/>
          <p:cNvSpPr/>
          <p:nvPr/>
        </p:nvSpPr>
        <p:spPr>
          <a:xfrm>
            <a:off x="8190000" y="4187971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0" name="Ovál 59"/>
          <p:cNvSpPr/>
          <p:nvPr/>
        </p:nvSpPr>
        <p:spPr>
          <a:xfrm>
            <a:off x="7650000" y="4508239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ovéPole 68"/>
              <p:cNvSpPr txBox="1"/>
              <p:nvPr/>
            </p:nvSpPr>
            <p:spPr>
              <a:xfrm>
                <a:off x="7686000" y="4478400"/>
                <a:ext cx="2948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TextovéPole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000" y="4478400"/>
                <a:ext cx="294889" cy="276999"/>
              </a:xfrm>
              <a:prstGeom prst="rect">
                <a:avLst/>
              </a:prstGeom>
              <a:blipFill>
                <a:blip r:embed="rId15"/>
                <a:stretch>
                  <a:fillRect l="-10417" r="-4167" b="-17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ovéPole 69"/>
              <p:cNvSpPr txBox="1"/>
              <p:nvPr/>
            </p:nvSpPr>
            <p:spPr>
              <a:xfrm>
                <a:off x="8226000" y="4158000"/>
                <a:ext cx="3921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0" name="TextovéPole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000" y="4158000"/>
                <a:ext cx="392159" cy="276999"/>
              </a:xfrm>
              <a:prstGeom prst="rect">
                <a:avLst/>
              </a:prstGeom>
              <a:blipFill>
                <a:blip r:embed="rId16"/>
                <a:stretch>
                  <a:fillRect l="-6154" r="-4615" b="-173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ovéPole 70"/>
              <p:cNvSpPr txBox="1"/>
              <p:nvPr/>
            </p:nvSpPr>
            <p:spPr>
              <a:xfrm>
                <a:off x="7145069" y="4334400"/>
                <a:ext cx="299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1" name="TextovéPole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069" y="4334400"/>
                <a:ext cx="299697" cy="276999"/>
              </a:xfrm>
              <a:prstGeom prst="rect">
                <a:avLst/>
              </a:prstGeom>
              <a:blipFill>
                <a:blip r:embed="rId17"/>
                <a:stretch>
                  <a:fillRect l="-10204" r="-6122" b="-2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ovéPole 71"/>
              <p:cNvSpPr txBox="1"/>
              <p:nvPr/>
            </p:nvSpPr>
            <p:spPr>
              <a:xfrm>
                <a:off x="6066000" y="4982400"/>
                <a:ext cx="299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2" name="TextovéPol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000" y="4982400"/>
                <a:ext cx="299697" cy="276999"/>
              </a:xfrm>
              <a:prstGeom prst="rect">
                <a:avLst/>
              </a:prstGeom>
              <a:blipFill>
                <a:blip r:embed="rId18"/>
                <a:stretch>
                  <a:fillRect l="-10204" r="-6122" b="-173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ovéPole 72"/>
              <p:cNvSpPr txBox="1"/>
              <p:nvPr/>
            </p:nvSpPr>
            <p:spPr>
              <a:xfrm>
                <a:off x="6606000" y="4626000"/>
                <a:ext cx="299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3" name="TextovéPole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000" y="4626000"/>
                <a:ext cx="299697" cy="276999"/>
              </a:xfrm>
              <a:prstGeom prst="rect">
                <a:avLst/>
              </a:prstGeom>
              <a:blipFill>
                <a:blip r:embed="rId19"/>
                <a:stretch>
                  <a:fillRect l="-10204" r="-4082" b="-17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ovéPole 73"/>
              <p:cNvSpPr txBox="1"/>
              <p:nvPr/>
            </p:nvSpPr>
            <p:spPr>
              <a:xfrm>
                <a:off x="5526000" y="5133600"/>
                <a:ext cx="299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TextovéPole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6000" y="5133600"/>
                <a:ext cx="299697" cy="276999"/>
              </a:xfrm>
              <a:prstGeom prst="rect">
                <a:avLst/>
              </a:prstGeom>
              <a:blipFill>
                <a:blip r:embed="rId20"/>
                <a:stretch>
                  <a:fillRect l="-10000" r="-4000" b="-1739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ovéPole 74"/>
              <p:cNvSpPr txBox="1"/>
              <p:nvPr/>
            </p:nvSpPr>
            <p:spPr>
              <a:xfrm>
                <a:off x="4986000" y="4820400"/>
                <a:ext cx="299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5" name="TextovéPol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000" y="4820400"/>
                <a:ext cx="299697" cy="276999"/>
              </a:xfrm>
              <a:prstGeom prst="rect">
                <a:avLst/>
              </a:prstGeom>
              <a:blipFill>
                <a:blip r:embed="rId21"/>
                <a:stretch>
                  <a:fillRect l="-10204" r="-4082" b="-17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ovéPole 75"/>
              <p:cNvSpPr txBox="1"/>
              <p:nvPr/>
            </p:nvSpPr>
            <p:spPr>
              <a:xfrm>
                <a:off x="3906000" y="5151038"/>
                <a:ext cx="299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6" name="TextovéPole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000" y="5151038"/>
                <a:ext cx="299697" cy="276999"/>
              </a:xfrm>
              <a:prstGeom prst="rect">
                <a:avLst/>
              </a:prstGeom>
              <a:blipFill>
                <a:blip r:embed="rId22"/>
                <a:stretch>
                  <a:fillRect l="-10204" r="-4082" b="-17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ovéPole 76"/>
              <p:cNvSpPr txBox="1"/>
              <p:nvPr/>
            </p:nvSpPr>
            <p:spPr>
              <a:xfrm>
                <a:off x="4446000" y="4478400"/>
                <a:ext cx="29969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7" name="TextovéPole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00" y="4478400"/>
                <a:ext cx="299697" cy="276999"/>
              </a:xfrm>
              <a:prstGeom prst="rect">
                <a:avLst/>
              </a:prstGeom>
              <a:blipFill>
                <a:blip r:embed="rId23"/>
                <a:stretch>
                  <a:fillRect l="-10204" r="-6122" b="-17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ovéPole 77"/>
              <p:cNvSpPr txBox="1"/>
              <p:nvPr/>
            </p:nvSpPr>
            <p:spPr>
              <a:xfrm>
                <a:off x="3366000" y="4813200"/>
                <a:ext cx="29437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8" name="TextovéPol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6000" y="4813200"/>
                <a:ext cx="294376" cy="276999"/>
              </a:xfrm>
              <a:prstGeom prst="rect">
                <a:avLst/>
              </a:prstGeom>
              <a:blipFill>
                <a:blip r:embed="rId24"/>
                <a:stretch>
                  <a:fillRect l="-10417" r="-6250" b="-177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ovéPole 80"/>
              <p:cNvSpPr txBox="1"/>
              <p:nvPr/>
            </p:nvSpPr>
            <p:spPr>
              <a:xfrm>
                <a:off x="8668800" y="4644000"/>
                <a:ext cx="2612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1" name="TextovéPole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800" y="4644000"/>
                <a:ext cx="261289" cy="276999"/>
              </a:xfrm>
              <a:prstGeom prst="rect">
                <a:avLst/>
              </a:prstGeom>
              <a:blipFill>
                <a:blip r:embed="rId25"/>
                <a:stretch>
                  <a:fillRect l="-4651" r="-46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56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Arithmetic progression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sequence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of real numbers is an </a:t>
                </a:r>
                <a:r>
                  <a:rPr lang="en-GB" b="1" dirty="0"/>
                  <a:t>arithmetic progression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if and only if   the difference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is constant for all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 3,…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-</a:t>
                </a:r>
                <a:r>
                  <a:rPr lang="en-GB" dirty="0" err="1"/>
                  <a:t>th</a:t>
                </a:r>
                <a:r>
                  <a:rPr lang="en-GB" dirty="0"/>
                  <a:t> element of the arithmetic progression is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 3,…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558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Arithmetic progression: the sum of the first </a:t>
            </a:r>
            <a:r>
              <a:rPr lang="en-GB" i="1" dirty="0"/>
              <a:t>n</a:t>
            </a:r>
            <a:r>
              <a:rPr lang="en-GB" dirty="0"/>
              <a:t> elements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Let the sequence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of real numbers be an </a:t>
                </a:r>
                <a:r>
                  <a:rPr lang="en-GB" b="1" dirty="0"/>
                  <a:t>arithmetic progression</a:t>
                </a:r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The sum of the first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elements is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br>
                  <a:rPr lang="en-GB" dirty="0"/>
                </a:br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and it holds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br>
                  <a:rPr lang="en-GB" dirty="0"/>
                </a:b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978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Geometric progression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sequence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of real numbers is a </a:t>
                </a:r>
                <a:r>
                  <a:rPr lang="en-GB" b="1" dirty="0"/>
                  <a:t>geometric progression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if and only if   the ratio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is constant for all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2, 3,…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-</a:t>
                </a:r>
                <a:r>
                  <a:rPr lang="en-GB" dirty="0" err="1"/>
                  <a:t>th</a:t>
                </a:r>
                <a:r>
                  <a:rPr lang="en-GB" dirty="0"/>
                  <a:t> element of the geometric progression is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=1, 2, 3,…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186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Geometric progression: the sum of the first </a:t>
            </a:r>
            <a:r>
              <a:rPr lang="en-GB" i="1" dirty="0"/>
              <a:t>n</a:t>
            </a:r>
            <a:r>
              <a:rPr lang="en-GB" dirty="0"/>
              <a:t> elements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Let the sequence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</m:oMath>
                </a14:m>
                <a:r>
                  <a:rPr lang="en-GB" dirty="0"/>
                  <a:t>  of real numbers be a </a:t>
                </a:r>
                <a:r>
                  <a:rPr lang="en-GB" b="1" dirty="0"/>
                  <a:t>geometric progression</a:t>
                </a:r>
                <a:r>
                  <a:rPr lang="en-GB" dirty="0"/>
                  <a:t>, </a:t>
                </a:r>
                <a:br>
                  <a:rPr lang="en-GB" dirty="0"/>
                </a:br>
                <a:r>
                  <a:rPr lang="en-GB" dirty="0"/>
                  <a:t>i.e.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 for some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Notice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+⋯+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GB" dirty="0"/>
              </a:p>
              <a:p>
                <a:pPr/>
                <a:r>
                  <a:rPr lang="en-GB" dirty="0"/>
                  <a:t>Hence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+⋯+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m:rPr>
                          <m:aln/>
                        </m:rP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m:rPr>
                          <m:aln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67284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.potx" id="{03D10032-7B47-4BC7-8D74-6E131F1ED24C}" vid="{FD6A47A2-2BEE-4AE2-8DFB-5A4C359AB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</Template>
  <TotalTime>2622</TotalTime>
  <Words>2096</Words>
  <Application>Microsoft Office PowerPoint</Application>
  <PresentationFormat>Širokoúhlá obrazovka</PresentationFormat>
  <Paragraphs>324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Cambria Math</vt:lpstr>
      <vt:lpstr>Motiv Office</vt:lpstr>
      <vt:lpstr>Quantitative Methods    Lecture 5</vt:lpstr>
      <vt:lpstr>Prezentace aplikace PowerPoint</vt:lpstr>
      <vt:lpstr>A sequence of real numbers</vt:lpstr>
      <vt:lpstr>A sequence of real numbers</vt:lpstr>
      <vt:lpstr>A sequence of real numbers</vt:lpstr>
      <vt:lpstr>Arithmetic progression</vt:lpstr>
      <vt:lpstr>Arithmetic progression: the sum of the first n elements</vt:lpstr>
      <vt:lpstr>Geometric progression</vt:lpstr>
      <vt:lpstr>Geometric progression: the sum of the first n elements</vt:lpstr>
      <vt:lpstr>Geometric progression: the sum of the first n elements</vt:lpstr>
      <vt:lpstr>The limit of a sequence:  the neighbourhood of a point</vt:lpstr>
      <vt:lpstr>The limit of a sequence</vt:lpstr>
      <vt:lpstr>The limit of a sequence</vt:lpstr>
      <vt:lpstr>The limit of a sequence</vt:lpstr>
      <vt:lpstr>The limit of a sequence</vt:lpstr>
      <vt:lpstr>The limit of a sequence</vt:lpstr>
      <vt:lpstr>The limit of a sequence</vt:lpstr>
      <vt:lpstr>Properties of the limit</vt:lpstr>
      <vt:lpstr>Properties of the limit</vt:lpstr>
      <vt:lpstr>The limit as a linear mapping</vt:lpstr>
      <vt:lpstr>Theorem</vt:lpstr>
      <vt:lpstr>Infinite series</vt:lpstr>
      <vt:lpstr>Sequence of partial sums</vt:lpstr>
      <vt:lpstr>The sum of a series</vt:lpstr>
      <vt:lpstr>Divergent series</vt:lpstr>
      <vt:lpstr>The sum of a geometric series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Quantitative Methods  for Economists  Lecture 4</dc:title>
  <dc:creator>bar0245</dc:creator>
  <cp:lastModifiedBy>Radmila Krkošková</cp:lastModifiedBy>
  <cp:revision>59</cp:revision>
  <dcterms:created xsi:type="dcterms:W3CDTF">2019-09-26T19:52:54Z</dcterms:created>
  <dcterms:modified xsi:type="dcterms:W3CDTF">2023-09-09T11:52:14Z</dcterms:modified>
</cp:coreProperties>
</file>