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90" r:id="rId26"/>
    <p:sldId id="291" r:id="rId27"/>
    <p:sldId id="284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8BCB2"/>
    <a:srgbClr val="3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717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2800" y="932400"/>
            <a:ext cx="6818400" cy="2880000"/>
          </a:xfrm>
          <a:noFill/>
        </p:spPr>
        <p:txBody>
          <a:bodyPr anchor="t" anchorCtr="0">
            <a:noAutofit/>
          </a:bodyPr>
          <a:lstStyle>
            <a:lvl1pPr algn="l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Presentation title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350800" y="4100400"/>
            <a:ext cx="5184000" cy="1054800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Presentation subtitle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14" name="Zástupný symbol pro text 2"/>
          <p:cNvSpPr>
            <a:spLocks noGrp="1"/>
          </p:cNvSpPr>
          <p:nvPr>
            <p:ph type="body" idx="10" hasCustomPrompt="1"/>
          </p:nvPr>
        </p:nvSpPr>
        <p:spPr>
          <a:xfrm>
            <a:off x="7824192" y="4964142"/>
            <a:ext cx="4140000" cy="1537200"/>
          </a:xfrm>
        </p:spPr>
        <p:txBody>
          <a:bodyPr/>
          <a:lstStyle>
            <a:lvl1pPr marL="0" indent="0" algn="r">
              <a:buNone/>
              <a:defRPr sz="1800" b="0">
                <a:solidFill>
                  <a:srgbClr val="30787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David </a:t>
            </a:r>
            <a:r>
              <a:rPr lang="en-US" noProof="0" dirty="0" err="1"/>
              <a:t>Bartl</a:t>
            </a:r>
            <a:endParaRPr lang="en-US" noProof="0" dirty="0"/>
          </a:p>
          <a:p>
            <a:pPr lvl="0"/>
            <a:r>
              <a:rPr lang="en-US" noProof="0" dirty="0"/>
              <a:t>Subject title</a:t>
            </a:r>
          </a:p>
          <a:p>
            <a:pPr lvl="0"/>
            <a:r>
              <a:rPr lang="en-US" noProof="0" dirty="0"/>
              <a:t>Subject code</a:t>
            </a:r>
          </a:p>
        </p:txBody>
      </p:sp>
    </p:spTree>
    <p:extLst>
      <p:ext uri="{BB962C8B-B14F-4D97-AF65-F5344CB8AC3E}">
        <p14:creationId xmlns:p14="http://schemas.microsoft.com/office/powerpoint/2010/main" val="377983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9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plně 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8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of the le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12" name="Nadpis 6"/>
          <p:cNvSpPr txBox="1">
            <a:spLocks/>
          </p:cNvSpPr>
          <p:nvPr userDrawn="1"/>
        </p:nvSpPr>
        <p:spPr>
          <a:xfrm>
            <a:off x="252000" y="450000"/>
            <a:ext cx="9720000" cy="460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30787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Outline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2243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lang="cs-CZ"/>
            </a:lvl1pPr>
          </a:lstStyle>
          <a:p>
            <a:pPr marL="0" lv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67200" y="1296000"/>
            <a:ext cx="11397600" cy="5040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0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75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66000" y="720000"/>
            <a:ext cx="4352400" cy="1332000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Chapter title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4400" y="2628000"/>
            <a:ext cx="5940000" cy="385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666000" y="2052000"/>
            <a:ext cx="4352400" cy="4176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84000" y="1620000"/>
            <a:ext cx="3240000" cy="36000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4" name="Přímá spojnice 13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688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6000" y="1620000"/>
            <a:ext cx="540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710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>
            <a:spLocks noGrp="1"/>
          </p:cNvSpPr>
          <p:nvPr>
            <p:ph sz="half" idx="10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36000" y="961200"/>
            <a:ext cx="5400000" cy="658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984000" y="961200"/>
            <a:ext cx="3240000" cy="658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3" name="Přímá spojnice 12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16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8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 err="1"/>
              <a:t>Upravte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2"/>
            <a:r>
              <a:rPr lang="en-GB" noProof="0" dirty="0" err="1"/>
              <a:t>Třetí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3"/>
            <a:r>
              <a:rPr lang="en-GB" noProof="0" dirty="0" err="1"/>
              <a:t>Čtvrtá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4"/>
            <a:r>
              <a:rPr lang="en-GB" noProof="0" dirty="0" err="1"/>
              <a:t>Pátá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876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56" r:id="rId5"/>
    <p:sldLayoutId id="2147483657" r:id="rId6"/>
    <p:sldLayoutId id="2147483652" r:id="rId7"/>
    <p:sldLayoutId id="2147483653" r:id="rId8"/>
    <p:sldLayoutId id="2147483654" r:id="rId9"/>
    <p:sldLayoutId id="2147483655" r:id="rId10"/>
    <p:sldLayoutId id="21474836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rgbClr val="3078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Quantitative Methods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Lecture 6</a:t>
            </a:r>
            <a:br>
              <a:rPr lang="en-GB" dirty="0"/>
            </a:br>
            <a:br>
              <a:rPr lang="en-GB" sz="1800" dirty="0"/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8847" y="4011623"/>
            <a:ext cx="5184000" cy="1054800"/>
          </a:xfrm>
        </p:spPr>
        <p:txBody>
          <a:bodyPr/>
          <a:lstStyle/>
          <a:p>
            <a:pPr algn="ctr"/>
            <a:r>
              <a:rPr lang="en-US" dirty="0"/>
              <a:t>Differential calculus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ctr"/>
            <a:r>
              <a:rPr lang="en-GB" dirty="0"/>
              <a:t>BAKV</a:t>
            </a:r>
            <a:r>
              <a:rPr lang="cs-CZ" dirty="0"/>
              <a:t>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29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a function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and a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 be given.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Assume that the function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is defined on the whole interval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 </m:t>
                        </m:r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:br>
                  <a:rPr lang="en-US" dirty="0"/>
                </a:br>
                <a:r>
                  <a:rPr lang="en-US" dirty="0"/>
                  <a:t>for some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is </a:t>
                </a:r>
                <a:r>
                  <a:rPr lang="en-US" b="1" dirty="0"/>
                  <a:t>the first derivative</a:t>
                </a:r>
                <a:r>
                  <a:rPr lang="en-US" dirty="0"/>
                  <a:t> of the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at the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 (if the limit exists).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If the limit does not exist — the function is not differentiable at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 </a:t>
                </a:r>
                <a:br>
                  <a:rPr lang="en-US" dirty="0"/>
                </a:br>
                <a:r>
                  <a:rPr lang="en-US" dirty="0"/>
                  <a:t>i.e. the function has no derivative at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b="-9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98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is finite — the derivative is finite.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If the limit is infinite — then the derivative is infinite.</a:t>
                </a:r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b="1" dirty="0"/>
                  <a:t>Theorem.</a:t>
                </a:r>
                <a:r>
                  <a:rPr lang="en-US" dirty="0"/>
                  <a:t>  </a:t>
                </a:r>
                <a:r>
                  <a:rPr lang="en-US" u="sng" dirty="0"/>
                  <a:t>If</a:t>
                </a:r>
                <a:r>
                  <a:rPr lang="en-US" dirty="0"/>
                  <a:t> the derivative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 </a:t>
                </a:r>
                <a:r>
                  <a:rPr lang="en-US" u="sng" dirty="0"/>
                  <a:t>exists and is finite</a:t>
                </a:r>
                <a:r>
                  <a:rPr lang="en-US" dirty="0"/>
                  <a:t>, </a:t>
                </a:r>
                <a:br>
                  <a:rPr lang="en-US" dirty="0"/>
                </a:br>
                <a:r>
                  <a:rPr lang="en-US" u="sng" dirty="0"/>
                  <a:t>then</a:t>
                </a:r>
                <a:r>
                  <a:rPr lang="en-US" dirty="0"/>
                  <a:t> the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is </a:t>
                </a:r>
                <a:r>
                  <a:rPr lang="en-US" u="sng" dirty="0"/>
                  <a:t>continuous</a:t>
                </a:r>
                <a:r>
                  <a:rPr lang="en-US" dirty="0"/>
                  <a:t> at the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439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to calculate the derivative 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be a function such that its derivatives at a point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 exists and is finite.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That is,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 exists and is finite.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Moreover, let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 be any constant.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It then holds: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0974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to calculate the derivative II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 be two functions such that </a:t>
                </a:r>
                <a:br>
                  <a:rPr lang="en-US" dirty="0"/>
                </a:br>
                <a:r>
                  <a:rPr lang="en-US" dirty="0"/>
                  <a:t>their derivatives at a point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 exist and are finite.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That is,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 exist and are finite.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It then holds: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885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to calculate the derivative III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 be two functions such that </a:t>
                </a:r>
                <a:br>
                  <a:rPr lang="en-US" dirty="0"/>
                </a:br>
                <a:r>
                  <a:rPr lang="en-US" dirty="0"/>
                  <a:t>their derivatives at a point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 exist and are finite.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That is,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 exist and are finite.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It then holds: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/>
                  <a:t>,  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816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 be a function such that its derivatives at a point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 exists and is finite.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be a function such that its derivatives at the point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 exists and is finite.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Then: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1938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20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const</m:t>
                    </m:r>
                    <m:r>
                      <m:rPr>
                        <m:nor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const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const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129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II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20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  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=1, 2, 3,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4, 5,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  <a:tabLst>
                    <a:tab pos="1728000" algn="l"/>
                  </a:tabLst>
                </a:pPr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den>
                                  </m:f>
                                </m:e>
                              </m:d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den>
                                  </m:f>
                                </m:e>
                              </m:d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+⋯+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4670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Examples:  Derivatives of elementary functions III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Let		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  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 2, 3, 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4, 5,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GB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endParaRPr lang="en-GB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GB" b="0" dirty="0"/>
                  <a:t>—  calculate the derivative of the function </a:t>
                </a:r>
                <a:r>
                  <a:rPr lang="en-GB" dirty="0"/>
                  <a:t>inverse  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/>
                  <a:t>)  to the function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991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IV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deg>
                      <m:e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</m:e>
                    </m:ra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  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=1, 2, 3,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4, 5,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ad>
                      <m:ra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g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b="0" dirty="0"/>
                  <a:t>—  calculate the derivative of the composite function 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g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)  – chain rule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50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derivative of a function</a:t>
            </a:r>
          </a:p>
          <a:p>
            <a:pPr>
              <a:lnSpc>
                <a:spcPct val="150000"/>
              </a:lnSpc>
            </a:pPr>
            <a:r>
              <a:rPr lang="en-US" dirty="0"/>
              <a:t>Derivatives of elementary functions</a:t>
            </a:r>
          </a:p>
        </p:txBody>
      </p:sp>
    </p:spTree>
    <p:extLst>
      <p:ext uri="{BB962C8B-B14F-4D97-AF65-F5344CB8AC3E}">
        <p14:creationId xmlns:p14="http://schemas.microsoft.com/office/powerpoint/2010/main" val="2482482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IV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𝜆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  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endParaRPr lang="en-US" b="0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b="0" dirty="0"/>
                  <a:t>—  consider the limit of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b="0" dirty="0"/>
                  <a:t>  for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664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V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617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VI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  <a:p>
                <a:pPr>
                  <a:tabLst>
                    <a:tab pos="1728000" algn="l"/>
                  </a:tabLst>
                </a:pPr>
                <a:endParaRPr lang="en-US" dirty="0"/>
              </a:p>
              <a:p>
                <a:pPr>
                  <a:tabLst>
                    <a:tab pos="1728000" algn="l"/>
                  </a:tabLst>
                </a:pPr>
                <a:endParaRPr lang="en-US" dirty="0"/>
              </a:p>
              <a:p>
                <a:pPr>
                  <a:tabLst>
                    <a:tab pos="1728000" algn="l"/>
                  </a:tabLst>
                </a:pPr>
                <a:endParaRPr lang="en-US" dirty="0"/>
              </a:p>
              <a:p>
                <a:pPr>
                  <a:tabLst>
                    <a:tab pos="1728000" algn="l"/>
                  </a:tabLst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272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VII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535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 Derivatives of elementary functions VIII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     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for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 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r>
                  <a:rPr lang="en-US" dirty="0"/>
                  <a:t>Then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:endParaRPr lang="en-US" dirty="0"/>
              </a:p>
              <a:p>
                <a:pPr>
                  <a:lnSpc>
                    <a:spcPct val="200000"/>
                  </a:lnSpc>
                  <a:tabLst>
                    <a:tab pos="1728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dirty="0" err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1×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000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ovéPole 8"/>
          <p:cNvSpPr txBox="1">
            <a:spLocks noChangeArrowheads="1"/>
          </p:cNvSpPr>
          <p:nvPr/>
        </p:nvSpPr>
        <p:spPr bwMode="auto">
          <a:xfrm>
            <a:off x="760413" y="279398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The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rules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differentiation</a:t>
            </a:r>
            <a:r>
              <a:rPr lang="en-GB" altLang="cs-CZ" sz="2400" b="1" dirty="0"/>
              <a:t> </a:t>
            </a:r>
          </a:p>
          <a:p>
            <a:pPr algn="ctr"/>
            <a:endParaRPr lang="en-GB" altLang="cs-CZ" dirty="0"/>
          </a:p>
        </p:txBody>
      </p:sp>
      <p:sp>
        <p:nvSpPr>
          <p:cNvPr id="41987" name="TextovéPole 10"/>
          <p:cNvSpPr txBox="1">
            <a:spLocks noChangeArrowheads="1"/>
          </p:cNvSpPr>
          <p:nvPr/>
        </p:nvSpPr>
        <p:spPr bwMode="auto">
          <a:xfrm>
            <a:off x="1844675" y="1550989"/>
            <a:ext cx="847725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4198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0351" y="2755901"/>
            <a:ext cx="6638925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2803525" y="1625601"/>
            <a:ext cx="6846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Let f(x) and g(x) be functions with the derivative </a:t>
            </a:r>
          </a:p>
          <a:p>
            <a:r>
              <a:rPr lang="cs-CZ"/>
              <a:t>in the interval               Then:</a:t>
            </a:r>
          </a:p>
        </p:txBody>
      </p:sp>
      <p:pic>
        <p:nvPicPr>
          <p:cNvPr id="4199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689" y="2028825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ovéPole 8"/>
          <p:cNvSpPr txBox="1">
            <a:spLocks noChangeArrowheads="1"/>
          </p:cNvSpPr>
          <p:nvPr/>
        </p:nvSpPr>
        <p:spPr bwMode="auto">
          <a:xfrm>
            <a:off x="867840" y="285719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Derivatives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elementary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functions</a:t>
            </a:r>
            <a:r>
              <a:rPr lang="en-GB" altLang="cs-CZ" sz="2400" b="1" dirty="0"/>
              <a:t> </a:t>
            </a:r>
          </a:p>
          <a:p>
            <a:pPr algn="ctr"/>
            <a:endParaRPr lang="en-GB" altLang="cs-CZ" dirty="0"/>
          </a:p>
        </p:txBody>
      </p:sp>
      <p:sp>
        <p:nvSpPr>
          <p:cNvPr id="35843" name="TextovéPole 10"/>
          <p:cNvSpPr txBox="1">
            <a:spLocks noChangeArrowheads="1"/>
          </p:cNvSpPr>
          <p:nvPr/>
        </p:nvSpPr>
        <p:spPr bwMode="auto">
          <a:xfrm>
            <a:off x="1844675" y="1550989"/>
            <a:ext cx="847725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1826" y="2490789"/>
            <a:ext cx="44164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3339" y="2360613"/>
            <a:ext cx="3730625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36" name="TextovéPole 8"/>
          <p:cNvSpPr txBox="1">
            <a:spLocks noChangeArrowheads="1"/>
          </p:cNvSpPr>
          <p:nvPr/>
        </p:nvSpPr>
        <p:spPr bwMode="auto">
          <a:xfrm>
            <a:off x="912228" y="186531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Examples</a:t>
            </a:r>
            <a:r>
              <a:rPr lang="cs-CZ" altLang="cs-CZ" sz="2400" b="1" dirty="0"/>
              <a:t> </a:t>
            </a:r>
            <a:r>
              <a:rPr lang="en-GB" altLang="cs-CZ" sz="2400" b="1" dirty="0"/>
              <a:t> </a:t>
            </a:r>
          </a:p>
          <a:p>
            <a:pPr algn="ctr"/>
            <a:endParaRPr lang="en-GB" altLang="cs-CZ" dirty="0"/>
          </a:p>
        </p:txBody>
      </p:sp>
      <p:sp>
        <p:nvSpPr>
          <p:cNvPr id="27737" name="TextovéPole 10"/>
          <p:cNvSpPr txBox="1">
            <a:spLocks noChangeArrowheads="1"/>
          </p:cNvSpPr>
          <p:nvPr/>
        </p:nvSpPr>
        <p:spPr bwMode="auto">
          <a:xfrm>
            <a:off x="1844675" y="1550989"/>
            <a:ext cx="847725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>
              <a:buFont typeface="Calibri" pitchFamily="34" charset="0"/>
              <a:buChar char="•"/>
            </a:pPr>
            <a:endParaRPr lang="en-GB" altLang="cs-CZ"/>
          </a:p>
          <a:p>
            <a:pPr marL="342900" indent="-342900"/>
            <a:r>
              <a:rPr lang="en-GB" altLang="cs-CZ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graphicFrame>
        <p:nvGraphicFramePr>
          <p:cNvPr id="27729" name="Object 81"/>
          <p:cNvGraphicFramePr>
            <a:graphicFrameLocks noChangeAspect="1"/>
          </p:cNvGraphicFramePr>
          <p:nvPr/>
        </p:nvGraphicFramePr>
        <p:xfrm>
          <a:off x="2611438" y="1550988"/>
          <a:ext cx="221615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3" imgW="1130040" imgH="215640" progId="Equation.3">
                  <p:embed/>
                </p:oleObj>
              </mc:Choice>
              <mc:Fallback>
                <p:oleObj name="Rovnice" r:id="rId3" imgW="1130040" imgH="215640" progId="Equation.3">
                  <p:embed/>
                  <p:pic>
                    <p:nvPicPr>
                      <p:cNvPr id="27729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8" y="1550988"/>
                        <a:ext cx="221615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0" name="Object 82"/>
          <p:cNvGraphicFramePr>
            <a:graphicFrameLocks noChangeAspect="1"/>
          </p:cNvGraphicFramePr>
          <p:nvPr/>
        </p:nvGraphicFramePr>
        <p:xfrm>
          <a:off x="2655888" y="2084389"/>
          <a:ext cx="31543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5" imgW="1663560" imgH="215640" progId="Equation.3">
                  <p:embed/>
                </p:oleObj>
              </mc:Choice>
              <mc:Fallback>
                <p:oleObj name="Rovnice" r:id="rId5" imgW="1663560" imgH="215640" progId="Equation.3">
                  <p:embed/>
                  <p:pic>
                    <p:nvPicPr>
                      <p:cNvPr id="2773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2084389"/>
                        <a:ext cx="315436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1" name="Object 83"/>
          <p:cNvGraphicFramePr>
            <a:graphicFrameLocks noChangeAspect="1"/>
          </p:cNvGraphicFramePr>
          <p:nvPr/>
        </p:nvGraphicFramePr>
        <p:xfrm>
          <a:off x="2676526" y="2533650"/>
          <a:ext cx="20415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7" imgW="1041120" imgH="355320" progId="Equation.3">
                  <p:embed/>
                </p:oleObj>
              </mc:Choice>
              <mc:Fallback>
                <p:oleObj name="Rovnice" r:id="rId7" imgW="1041120" imgH="355320" progId="Equation.3">
                  <p:embed/>
                  <p:pic>
                    <p:nvPicPr>
                      <p:cNvPr id="27731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6" y="2533650"/>
                        <a:ext cx="204152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2" name="Object 84"/>
          <p:cNvGraphicFramePr>
            <a:graphicFrameLocks noChangeAspect="1"/>
          </p:cNvGraphicFramePr>
          <p:nvPr/>
        </p:nvGraphicFramePr>
        <p:xfrm>
          <a:off x="2662239" y="3373439"/>
          <a:ext cx="20415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9" imgW="1130040" imgH="215640" progId="Equation.3">
                  <p:embed/>
                </p:oleObj>
              </mc:Choice>
              <mc:Fallback>
                <p:oleObj name="Rovnice" r:id="rId9" imgW="1130040" imgH="215640" progId="Equation.3">
                  <p:embed/>
                  <p:pic>
                    <p:nvPicPr>
                      <p:cNvPr id="27732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239" y="3373439"/>
                        <a:ext cx="20415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3" name="Object 85"/>
          <p:cNvGraphicFramePr>
            <a:graphicFrameLocks noChangeAspect="1"/>
          </p:cNvGraphicFramePr>
          <p:nvPr/>
        </p:nvGraphicFramePr>
        <p:xfrm>
          <a:off x="2589213" y="3843338"/>
          <a:ext cx="32115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Rovnice" r:id="rId11" imgW="1714320" imgH="355320" progId="Equation.3">
                  <p:embed/>
                </p:oleObj>
              </mc:Choice>
              <mc:Fallback>
                <p:oleObj name="Rovnice" r:id="rId11" imgW="1714320" imgH="355320" progId="Equation.3">
                  <p:embed/>
                  <p:pic>
                    <p:nvPicPr>
                      <p:cNvPr id="27733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3843338"/>
                        <a:ext cx="321151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4" name="Object 86"/>
          <p:cNvGraphicFramePr>
            <a:graphicFrameLocks noChangeAspect="1"/>
          </p:cNvGraphicFramePr>
          <p:nvPr/>
        </p:nvGraphicFramePr>
        <p:xfrm>
          <a:off x="2616201" y="4578350"/>
          <a:ext cx="30765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Rovnice" r:id="rId13" imgW="1473120" imgH="215640" progId="Equation.3">
                  <p:embed/>
                </p:oleObj>
              </mc:Choice>
              <mc:Fallback>
                <p:oleObj name="Rovnice" r:id="rId13" imgW="1473120" imgH="215640" progId="Equation.3">
                  <p:embed/>
                  <p:pic>
                    <p:nvPicPr>
                      <p:cNvPr id="27734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1" y="4578350"/>
                        <a:ext cx="30765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412E74C-D36D-4A47-81E6-6F38BDCB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Motivation: instantaneous velocity and the line tangent to the graph </a:t>
            </a:r>
            <a:br>
              <a:rPr lang="en-US" dirty="0"/>
            </a:br>
            <a:r>
              <a:rPr lang="en-US" dirty="0"/>
              <a:t>of a function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en-US" dirty="0"/>
              <a:t>Rules to calculate the derivative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en-US" dirty="0"/>
              <a:t>Chain rule</a:t>
            </a:r>
          </a:p>
        </p:txBody>
      </p:sp>
    </p:spTree>
    <p:extLst>
      <p:ext uri="{BB962C8B-B14F-4D97-AF65-F5344CB8AC3E}">
        <p14:creationId xmlns:p14="http://schemas.microsoft.com/office/powerpoint/2010/main" val="121305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derivative of a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u="sng" dirty="0"/>
                  <a:t>Example – instantaneous velocity of a mass point:</a:t>
                </a:r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Let a mass point move along a line (horizontally, say).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dirty="0"/>
                  <a:t>  denote the distance of the point from the origin at time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,  such that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,  be two times.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Then the average velocity of the point between the times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 is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Now, what happens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 is fixed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 tends to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?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25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The average velocity of the point between the times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is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What happens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is fixed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tends to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Considering the shorter and shorter time intervals, we get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which is </a:t>
                </a:r>
                <a:r>
                  <a:rPr lang="en-US" b="1" dirty="0"/>
                  <a:t>the instantaneous velocity of the mass point</a:t>
                </a:r>
                <a:r>
                  <a:rPr lang="en-US" dirty="0"/>
                  <a:t> at the time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br>
                  <a:rPr lang="en-US" dirty="0"/>
                </a:br>
                <a:r>
                  <a:rPr lang="en-US" dirty="0"/>
                  <a:t>(</a:t>
                </a:r>
                <a:r>
                  <a:rPr lang="en-US" u="sng" dirty="0"/>
                  <a:t>if the limit exists</a:t>
                </a:r>
                <a:r>
                  <a:rPr lang="en-US" dirty="0"/>
                  <a:t>)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b="-3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79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u="sng" dirty="0"/>
                  <a:t>Example – the line tangent to the graph of a function:</a:t>
                </a: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be a “smooth” function.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Choose a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  Our purpose is to </a:t>
                </a:r>
                <a:br>
                  <a:rPr lang="en-US" dirty="0"/>
                </a:br>
                <a:r>
                  <a:rPr lang="en-US" dirty="0"/>
                  <a:t>find the line tangent to the graph of the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at the point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That is, we are seeking for a line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that is tangent to the graph of the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at the point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First, our task is to find the slope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 of the tangent line.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65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/>
                  <a:t>  be a </a:t>
                </a:r>
                <a:r>
                  <a:rPr lang="en-US" u="sng" dirty="0"/>
                  <a:t>small</a:t>
                </a:r>
                <a:r>
                  <a:rPr lang="en-US" dirty="0"/>
                  <a:t> non-zero real number.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Then the ratio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b="1" dirty="0"/>
                  <a:t>is the slope of the secant line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passing through the points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Now, let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dirty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78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b="1" dirty="0"/>
                  <a:t>is the slope of the tangent line</a:t>
                </a:r>
                <a:r>
                  <a:rPr lang="en-US" dirty="0"/>
                  <a:t> at the point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dirty="0" err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  </a:t>
                </a:r>
                <a:br>
                  <a:rPr lang="en-US" dirty="0"/>
                </a:br>
                <a:r>
                  <a:rPr lang="en-US" dirty="0"/>
                  <a:t>(if the limit exists).</a:t>
                </a:r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It then also holds: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68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derivative of a function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To find the constant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 in the equation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of the line tangent to the graph of the function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at the point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,  </a:t>
                </a:r>
                <a:br>
                  <a:rPr lang="en-US" dirty="0"/>
                </a:br>
                <a:r>
                  <a:rPr lang="en-US" dirty="0"/>
                  <a:t>once the coefficient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 is known, it suffices to put</a:t>
                </a:r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132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zor.potx" id="{03D10032-7B47-4BC7-8D74-6E131F1ED24C}" vid="{FD6A47A2-2BEE-4AE2-8DFB-5A4C359AB0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</Template>
  <TotalTime>1804</TotalTime>
  <Words>1233</Words>
  <Application>Microsoft Office PowerPoint</Application>
  <PresentationFormat>Širokoúhlá obrazovka</PresentationFormat>
  <Paragraphs>185</Paragraphs>
  <Slides>27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Motiv Office</vt:lpstr>
      <vt:lpstr>Rovnice</vt:lpstr>
      <vt:lpstr>Quantitative Methods    Lecture 6  </vt:lpstr>
      <vt:lpstr>Prezentace aplikace PowerPoint</vt:lpstr>
      <vt:lpstr>The derivative of a function</vt:lpstr>
      <vt:lpstr>The derivative of a function</vt:lpstr>
      <vt:lpstr>The derivative of a function</vt:lpstr>
      <vt:lpstr>The derivative of a function</vt:lpstr>
      <vt:lpstr>The derivative of a function</vt:lpstr>
      <vt:lpstr>The derivative of a function</vt:lpstr>
      <vt:lpstr>The derivative of a function</vt:lpstr>
      <vt:lpstr>The derivative of a function</vt:lpstr>
      <vt:lpstr>The derivative of a function</vt:lpstr>
      <vt:lpstr>Rules to calculate the derivative I</vt:lpstr>
      <vt:lpstr>Rules to calculate the derivative II</vt:lpstr>
      <vt:lpstr>Rules to calculate the derivative III</vt:lpstr>
      <vt:lpstr>Chain rule</vt:lpstr>
      <vt:lpstr>Examples:  Derivatives of elementary functions I</vt:lpstr>
      <vt:lpstr>Examples:  Derivatives of elementary functions II</vt:lpstr>
      <vt:lpstr>Examples:  Derivatives of elementary functions III</vt:lpstr>
      <vt:lpstr>Examples:  Derivatives of elementary functions IV</vt:lpstr>
      <vt:lpstr>Examples:  Derivatives of elementary functions IV</vt:lpstr>
      <vt:lpstr>Examples:  Derivatives of elementary functions V</vt:lpstr>
      <vt:lpstr>Examples:  Derivatives of elementary functions VI</vt:lpstr>
      <vt:lpstr>Examples:  Derivatives of elementary functions VII</vt:lpstr>
      <vt:lpstr>Examples:  Derivatives of elementary functions VIII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Methods  for Economists  Lecture 5</dc:title>
  <dc:creator>bar0245</dc:creator>
  <cp:lastModifiedBy>Radmila Krkošková</cp:lastModifiedBy>
  <cp:revision>43</cp:revision>
  <dcterms:created xsi:type="dcterms:W3CDTF">2019-10-09T14:31:31Z</dcterms:created>
  <dcterms:modified xsi:type="dcterms:W3CDTF">2023-09-09T12:10:07Z</dcterms:modified>
</cp:coreProperties>
</file>