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4" r:id="rId18"/>
    <p:sldId id="275" r:id="rId19"/>
    <p:sldId id="276" r:id="rId20"/>
    <p:sldId id="277" r:id="rId21"/>
    <p:sldId id="278" r:id="rId22"/>
    <p:sldId id="280" r:id="rId23"/>
    <p:sldId id="281" r:id="rId24"/>
    <p:sldId id="282" r:id="rId25"/>
    <p:sldId id="283" r:id="rId26"/>
    <p:sldId id="284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8BCB2"/>
    <a:srgbClr val="3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717" autoAdjust="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22800" y="932400"/>
            <a:ext cx="6818400" cy="2880000"/>
          </a:xfrm>
          <a:noFill/>
        </p:spPr>
        <p:txBody>
          <a:bodyPr anchor="t" anchorCtr="0">
            <a:noAutofit/>
          </a:bodyPr>
          <a:lstStyle>
            <a:lvl1pPr algn="l"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Presentation title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350800" y="4100400"/>
            <a:ext cx="5184000" cy="1054800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Presentation subtitle</a:t>
            </a: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14" name="Zástupný symbol pro text 2"/>
          <p:cNvSpPr>
            <a:spLocks noGrp="1"/>
          </p:cNvSpPr>
          <p:nvPr>
            <p:ph type="body" idx="10" hasCustomPrompt="1"/>
          </p:nvPr>
        </p:nvSpPr>
        <p:spPr>
          <a:xfrm>
            <a:off x="7824192" y="4964142"/>
            <a:ext cx="4140000" cy="1537200"/>
          </a:xfrm>
        </p:spPr>
        <p:txBody>
          <a:bodyPr/>
          <a:lstStyle>
            <a:lvl1pPr marL="0" indent="0" algn="r">
              <a:buNone/>
              <a:defRPr sz="1800" b="0">
                <a:solidFill>
                  <a:srgbClr val="30787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David </a:t>
            </a:r>
            <a:r>
              <a:rPr lang="en-US" noProof="0" dirty="0" err="1"/>
              <a:t>Bartl</a:t>
            </a:r>
            <a:endParaRPr lang="en-US" noProof="0" dirty="0"/>
          </a:p>
          <a:p>
            <a:pPr lvl="0"/>
            <a:r>
              <a:rPr lang="en-US" noProof="0" dirty="0"/>
              <a:t>Subject title</a:t>
            </a:r>
          </a:p>
          <a:p>
            <a:pPr lvl="0"/>
            <a:r>
              <a:rPr lang="en-US" noProof="0" dirty="0"/>
              <a:t>Subject code</a:t>
            </a:r>
          </a:p>
        </p:txBody>
      </p:sp>
    </p:spTree>
    <p:extLst>
      <p:ext uri="{BB962C8B-B14F-4D97-AF65-F5344CB8AC3E}">
        <p14:creationId xmlns:p14="http://schemas.microsoft.com/office/powerpoint/2010/main" val="3779831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7" name="Přímá spojnice 6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6790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plně 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985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 of the le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0" name="Přímá spojnice 9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5855" y="1294257"/>
            <a:ext cx="11397600" cy="5040000"/>
          </a:xfrm>
        </p:spPr>
        <p:txBody>
          <a:bodyPr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sp>
        <p:nvSpPr>
          <p:cNvPr id="12" name="Nadpis 6"/>
          <p:cNvSpPr txBox="1">
            <a:spLocks/>
          </p:cNvSpPr>
          <p:nvPr userDrawn="1"/>
        </p:nvSpPr>
        <p:spPr>
          <a:xfrm>
            <a:off x="252000" y="450000"/>
            <a:ext cx="9720000" cy="460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1" kern="1200">
                <a:solidFill>
                  <a:srgbClr val="30787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Outline of the lecture</a:t>
            </a:r>
          </a:p>
        </p:txBody>
      </p:sp>
    </p:spTree>
    <p:extLst>
      <p:ext uri="{BB962C8B-B14F-4D97-AF65-F5344CB8AC3E}">
        <p14:creationId xmlns:p14="http://schemas.microsoft.com/office/powerpoint/2010/main" val="224323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 vert="horz" lIns="91440" tIns="45720" rIns="91440" bIns="45720" rtlCol="0" anchor="t" anchorCtr="0">
            <a:noAutofit/>
          </a:bodyPr>
          <a:lstStyle>
            <a:lvl1pPr>
              <a:defRPr lang="cs-CZ"/>
            </a:lvl1pPr>
          </a:lstStyle>
          <a:p>
            <a:pPr marL="0" lvl="0"/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367200" y="1296000"/>
            <a:ext cx="11397600" cy="50400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Text</a:t>
            </a: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0" name="Přímá spojnice 9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400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&amp;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/>
          <a:lstStyle>
            <a:lvl1pPr>
              <a:defRPr sz="2800">
                <a:solidFill>
                  <a:srgbClr val="30787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0" name="Přímá spojnice 9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5855" y="1294257"/>
            <a:ext cx="11397600" cy="5040000"/>
          </a:xfrm>
        </p:spPr>
        <p:txBody>
          <a:bodyPr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67558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66000" y="720000"/>
            <a:ext cx="4352400" cy="1332000"/>
          </a:xfrm>
        </p:spPr>
        <p:txBody>
          <a:bodyPr anchor="t" anchorCtr="0"/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Chapter title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84400" y="2628000"/>
            <a:ext cx="5940000" cy="3852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666000" y="2052000"/>
            <a:ext cx="4352400" cy="417600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/>
              <a:t>Text</a:t>
            </a:r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15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36000" y="1620000"/>
            <a:ext cx="5400000" cy="360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/>
              <a:t>Kliknutím na ikonu přidáte obrázek.</a:t>
            </a:r>
            <a:endParaRPr lang="en-GB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984000" y="1620000"/>
            <a:ext cx="3240000" cy="36000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4" name="Přímá spojnice 13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Nadpis 11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/>
          <a:lstStyle>
            <a:lvl1pPr>
              <a:defRPr sz="2800">
                <a:solidFill>
                  <a:srgbClr val="30787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76889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36000" y="1620000"/>
            <a:ext cx="5400000" cy="3600000"/>
          </a:xfrm>
        </p:spPr>
        <p:txBody>
          <a:bodyPr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984000" y="1619998"/>
            <a:ext cx="3240000" cy="3600000"/>
          </a:xfrm>
        </p:spPr>
        <p:txBody>
          <a:bodyPr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0" name="Přímá spojnice 9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/>
          <a:lstStyle>
            <a:lvl1pPr>
              <a:defRPr sz="2800">
                <a:solidFill>
                  <a:srgbClr val="30787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97105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>
            <a:spLocks noGrp="1"/>
          </p:cNvSpPr>
          <p:nvPr>
            <p:ph sz="half" idx="10"/>
          </p:nvPr>
        </p:nvSpPr>
        <p:spPr>
          <a:xfrm>
            <a:off x="936000" y="1620000"/>
            <a:ext cx="5400000" cy="36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36000" y="961200"/>
            <a:ext cx="5400000" cy="658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984000" y="961200"/>
            <a:ext cx="3240000" cy="6587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obsah 3"/>
          <p:cNvSpPr>
            <a:spLocks noGrp="1"/>
          </p:cNvSpPr>
          <p:nvPr>
            <p:ph sz="half" idx="2"/>
          </p:nvPr>
        </p:nvSpPr>
        <p:spPr>
          <a:xfrm>
            <a:off x="6984000" y="1619998"/>
            <a:ext cx="3240000" cy="36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3" name="Přímá spojnice 12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Nadpis 11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/>
          <a:lstStyle>
            <a:lvl1pPr>
              <a:defRPr sz="2800">
                <a:solidFill>
                  <a:srgbClr val="30787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81623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6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/>
          <a:lstStyle>
            <a:lvl1pPr>
              <a:defRPr sz="2800">
                <a:solidFill>
                  <a:srgbClr val="30787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8" name="Přímá spojnice 7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589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GB" noProof="0" dirty="0" err="1"/>
              <a:t>Upravte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  <a:p>
            <a:pPr lvl="2"/>
            <a:r>
              <a:rPr lang="en-GB" noProof="0" dirty="0" err="1"/>
              <a:t>Třetí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  <a:p>
            <a:pPr lvl="3"/>
            <a:r>
              <a:rPr lang="en-GB" noProof="0" dirty="0" err="1"/>
              <a:t>Čtvrtá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  <a:p>
            <a:pPr lvl="4"/>
            <a:r>
              <a:rPr lang="en-GB" noProof="0" dirty="0" err="1"/>
              <a:t>Pátá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18766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56" r:id="rId5"/>
    <p:sldLayoutId id="2147483657" r:id="rId6"/>
    <p:sldLayoutId id="2147483652" r:id="rId7"/>
    <p:sldLayoutId id="2147483653" r:id="rId8"/>
    <p:sldLayoutId id="2147483654" r:id="rId9"/>
    <p:sldLayoutId id="2147483655" r:id="rId10"/>
    <p:sldLayoutId id="214748365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rgbClr val="30787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1.png"/><Relationship Id="rId7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36.png"/><Relationship Id="rId4" Type="http://schemas.openxmlformats.org/officeDocument/2006/relationships/image" Target="../media/image22.png"/><Relationship Id="rId9" Type="http://schemas.openxmlformats.org/officeDocument/2006/relationships/image" Target="../media/image3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Quantitative Methods 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Lecture </a:t>
            </a:r>
            <a:r>
              <a:rPr lang="cs-CZ" dirty="0"/>
              <a:t>7</a:t>
            </a:r>
            <a:br>
              <a:rPr lang="en-GB" dirty="0"/>
            </a:br>
            <a:br>
              <a:rPr lang="en-GB" sz="1800" dirty="0"/>
            </a:br>
            <a:endParaRPr lang="cs-CZ" sz="1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05580" y="4109278"/>
            <a:ext cx="5184000" cy="1054800"/>
          </a:xfrm>
        </p:spPr>
        <p:txBody>
          <a:bodyPr/>
          <a:lstStyle/>
          <a:p>
            <a:pPr algn="ctr"/>
            <a:r>
              <a:rPr lang="en-US" dirty="0" err="1"/>
              <a:t>L’Hospital’s</a:t>
            </a:r>
            <a:r>
              <a:rPr lang="en-US" dirty="0"/>
              <a:t> rule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pPr algn="ctr"/>
            <a:r>
              <a:rPr lang="en-GB" dirty="0"/>
              <a:t>BAKV</a:t>
            </a:r>
            <a:r>
              <a:rPr lang="cs-CZ" dirty="0"/>
              <a:t>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1262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 (</a:t>
            </a:r>
            <a:r>
              <a:rPr lang="en-US" dirty="0" err="1"/>
              <a:t>L’Hospital’s</a:t>
            </a:r>
            <a:r>
              <a:rPr lang="en-US" dirty="0"/>
              <a:t> Rule)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…  Then:   If the limit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  <a:p>
                <a:pPr>
                  <a:lnSpc>
                    <a:spcPct val="200000"/>
                  </a:lnSpc>
                </a:pPr>
                <a:r>
                  <a:rPr lang="en-US" dirty="0"/>
                  <a:t>exists (finite or infinite),  then the limit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also exists and it holds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7758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Higher-order derivatives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Let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  be an open interval and let a function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 be defined on the interval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It may happen that the limit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  <a:p>
                <a:pPr>
                  <a:lnSpc>
                    <a:spcPct val="200000"/>
                  </a:lnSpc>
                </a:pPr>
                <a:r>
                  <a:rPr lang="en-US" dirty="0"/>
                  <a:t>exists and is finite for every point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 of the interval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.</a:t>
                </a:r>
              </a:p>
              <a:p>
                <a:pPr>
                  <a:lnSpc>
                    <a:spcPct val="200000"/>
                  </a:lnSpc>
                </a:pPr>
                <a:r>
                  <a:rPr lang="en-US" dirty="0"/>
                  <a:t>We have a new function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/>
                  <a:t>  defined on the interval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  thus.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Choose a point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.  Then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  <a:p>
                <a:pPr>
                  <a:lnSpc>
                    <a:spcPct val="200000"/>
                  </a:lnSpc>
                </a:pPr>
                <a:r>
                  <a:rPr lang="en-US" dirty="0"/>
                  <a:t>is the </a:t>
                </a:r>
                <a:r>
                  <a:rPr lang="en-US" b="1" dirty="0"/>
                  <a:t>second derivative</a:t>
                </a:r>
                <a:r>
                  <a:rPr lang="en-US" dirty="0"/>
                  <a:t> of the function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 at the point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 (if the limit exists).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 b="-32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0996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Higher-order derivatives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Notation:</a:t>
                </a:r>
              </a:p>
              <a:p>
                <a:pPr>
                  <a:lnSpc>
                    <a:spcPct val="200000"/>
                  </a:lnSpc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/>
                  <a:t>	… the (first) derivative</a:t>
                </a:r>
              </a:p>
              <a:p>
                <a:pPr>
                  <a:lnSpc>
                    <a:spcPct val="200000"/>
                  </a:lnSpc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</m:oMath>
                </a14:m>
                <a:r>
                  <a:rPr lang="en-US" dirty="0"/>
                  <a:t>	… the second derivative</a:t>
                </a:r>
              </a:p>
              <a:p>
                <a:pPr>
                  <a:lnSpc>
                    <a:spcPct val="200000"/>
                  </a:lnSpc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′′′</m:t>
                        </m:r>
                      </m:sup>
                    </m:sSup>
                  </m:oMath>
                </a14:m>
                <a:r>
                  <a:rPr lang="en-US" dirty="0"/>
                  <a:t>	… the third derivative</a:t>
                </a:r>
              </a:p>
              <a:p>
                <a:pPr>
                  <a:lnSpc>
                    <a:spcPct val="200000"/>
                  </a:lnSpc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dirty="0"/>
                  <a:t>	… the fourth derivative</a:t>
                </a:r>
              </a:p>
              <a:p>
                <a:pPr>
                  <a:lnSpc>
                    <a:spcPct val="200000"/>
                  </a:lnSpc>
                </a:pPr>
                <a:r>
                  <a:rPr lang="en-US" dirty="0"/>
                  <a:t>	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⋮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dirty="0"/>
                  <a:t>	…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-</a:t>
                </a:r>
                <a:r>
                  <a:rPr lang="en-US" dirty="0" err="1"/>
                  <a:t>th</a:t>
                </a:r>
                <a:r>
                  <a:rPr lang="en-US" dirty="0"/>
                  <a:t> derivative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8052816" y="4963188"/>
                <a:ext cx="4139184" cy="1372812"/>
              </a:xfrm>
              <a:prstGeom prst="rect">
                <a:avLst/>
              </a:prstGeom>
              <a:noFill/>
              <a:ln>
                <a:solidFill>
                  <a:srgbClr val="00B0F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dirty="0"/>
                  <a:t>We also put:</a:t>
                </a:r>
              </a:p>
              <a:p>
                <a:pPr marL="1617663" indent="-1617663"/>
                <a:r>
                  <a:rPr lang="en-US" b="0" dirty="0"/>
                  <a:t>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  … the zeroth derivative </a:t>
                </a:r>
                <a:br>
                  <a:rPr lang="en-US" dirty="0"/>
                </a:br>
                <a:r>
                  <a:rPr lang="en-US" dirty="0"/>
                  <a:t>of the function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,  i.e. the original function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2816" y="4963188"/>
                <a:ext cx="4139184" cy="1372812"/>
              </a:xfrm>
              <a:prstGeom prst="rect">
                <a:avLst/>
              </a:prstGeom>
              <a:blipFill>
                <a:blip r:embed="rId3"/>
                <a:stretch>
                  <a:fillRect l="-1028" t="-1762" b="-5727"/>
                </a:stretch>
              </a:blipFill>
              <a:ln>
                <a:solidFill>
                  <a:srgbClr val="00B0F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5722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also holds — Theorem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Let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and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=⋯=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=⋯=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and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  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exists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and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is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finite</m:t>
                      </m:r>
                    </m:oMath>
                  </m:oMathPara>
                </a14:m>
                <a:endParaRPr lang="en-US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  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exists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and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is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finite</m:t>
                      </m:r>
                    </m:oMath>
                  </m:oMathPara>
                </a14:m>
                <a:endParaRPr lang="en-US" dirty="0"/>
              </a:p>
              <a:p>
                <a:pPr>
                  <a:spcBef>
                    <a:spcPts val="600"/>
                  </a:spcBef>
                </a:pPr>
                <a:r>
                  <a:rPr lang="en-US" dirty="0"/>
                  <a:t>Then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d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d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ravá složená závorka 3"/>
          <p:cNvSpPr/>
          <p:nvPr/>
        </p:nvSpPr>
        <p:spPr>
          <a:xfrm>
            <a:off x="9093813" y="2608821"/>
            <a:ext cx="164592" cy="932688"/>
          </a:xfrm>
          <a:prstGeom prst="rightBrace">
            <a:avLst>
              <a:gd name="adj1" fmla="val 80017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9374111" y="2751999"/>
            <a:ext cx="2274982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the derivatives exist </a:t>
            </a:r>
            <a:br>
              <a:rPr lang="en-US" dirty="0"/>
            </a:br>
            <a:r>
              <a:rPr lang="en-US" dirty="0"/>
              <a:t>and are zero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8480809" y="4356000"/>
                <a:ext cx="371119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and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&gt;0 ∀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 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: </m:t>
                      </m:r>
                    </m:oMath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         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0809" y="4356000"/>
                <a:ext cx="3711191" cy="923330"/>
              </a:xfrm>
              <a:prstGeom prst="rect">
                <a:avLst/>
              </a:prstGeom>
              <a:blipFill>
                <a:blip r:embed="rId3"/>
                <a:stretch>
                  <a:fillRect l="-1314" t="-3974" b="-264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3708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Let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∈</m:t>
                    </m:r>
                    <m:acc>
                      <m:accPr>
                        <m:chr m:val="̅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</m:acc>
                  </m:oMath>
                </a14:m>
                <a:r>
                  <a:rPr lang="en-US" dirty="0"/>
                  <a:t>  not be an isolated point of either the domains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dirty="0"/>
                  <a:t>  and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r>
                  <a:rPr lang="en-US" dirty="0"/>
                  <a:t>  of functions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 and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dirty="0"/>
                  <a:t>,  and let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=+∞</m:t>
                      </m:r>
                    </m:oMath>
                  </m:oMathPara>
                </a14:m>
                <a:endParaRPr lang="en-US" dirty="0"/>
              </a:p>
              <a:p>
                <a:pPr>
                  <a:lnSpc>
                    <a:spcPct val="200000"/>
                  </a:lnSpc>
                </a:pPr>
                <a:r>
                  <a:rPr lang="en-US" dirty="0"/>
                  <a:t>Moreover, let there be some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/>
                  <a:t>  such that</a:t>
                </a:r>
              </a:p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  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and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  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  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exist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for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every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 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and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≠0  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for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every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 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>
                  <a:lnSpc>
                    <a:spcPct val="200000"/>
                  </a:lnSpc>
                </a:pPr>
                <a:r>
                  <a:rPr lang="en-US" dirty="0"/>
                  <a:t>…</a:t>
                </a: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4143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…  Then:   If the limit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  <a:p>
                <a:pPr>
                  <a:lnSpc>
                    <a:spcPct val="200000"/>
                  </a:lnSpc>
                </a:pPr>
                <a:r>
                  <a:rPr lang="en-US" dirty="0"/>
                  <a:t>exists (finite or infinite),  then the limit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also exists and it holds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1228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 of the type  ∞−∞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Let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 i="0" smtClean="0">
                              <a:latin typeface="Cambria Math" panose="02040503050406030204" pitchFamily="18" charset="0"/>
                            </a:rPr>
                            <m:t>lim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lim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=±∞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Then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 i="0" smtClean="0">
                              <a:latin typeface="Cambria Math" panose="02040503050406030204" pitchFamily="18" charset="0"/>
                            </a:rPr>
                            <m:t>lim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lim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den>
                              </m:f>
                            </m:num>
                            <m:den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den>
                              </m:f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  <a:p>
                <a:pPr>
                  <a:lnSpc>
                    <a:spcPct val="300000"/>
                  </a:lnSpc>
                </a:pPr>
                <a:r>
                  <a:rPr lang="en-US" dirty="0"/>
                  <a:t>i.e. the limit of the type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∞−∞</m:t>
                    </m:r>
                  </m:oMath>
                </a14:m>
                <a:r>
                  <a:rPr lang="en-US" dirty="0"/>
                  <a:t>  is transformed into the type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6543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Find the limit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Recall that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dirty="0"/>
                  <a:t>  and that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Hence: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96005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Find the limit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arct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cs-CZ" i="0" smtClean="0">
                                      <a:latin typeface="Cambria Math" panose="02040503050406030204" pitchFamily="18" charset="0"/>
                                    </a:rPr>
                                    <m:t>an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Recall that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/>
                  <a:t>,  but we have to find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arctan</m:t>
                                </m:r>
                              </m:fNam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/>
                  <a:t>  first.</a:t>
                </a:r>
              </a:p>
              <a:p>
                <a:endParaRPr lang="en-US" dirty="0"/>
              </a:p>
              <a:p>
                <a:r>
                  <a:rPr lang="en-US" dirty="0"/>
                  <a:t>Recall that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dirty="0"/>
                  <a:t>    for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  for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US" dirty="0"/>
                  <a:t>,  therefore</a:t>
                </a:r>
              </a:p>
              <a:p>
                <a:endParaRPr lang="en-US" dirty="0"/>
              </a:p>
              <a:p>
                <a:pPr>
                  <a:lnSpc>
                    <a:spcPct val="11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num>
                                <m:den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=            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num>
                        <m:den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10212000" y="4042817"/>
                <a:ext cx="1980000" cy="750014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2000" y="4042817"/>
                <a:ext cx="1980000" cy="7500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74137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(continued)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Next, it holds for every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 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/>
                  <a:t>   that</a:t>
                </a:r>
              </a:p>
              <a:p>
                <a:endParaRPr lang="en-US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arc</m:t>
                          </m:r>
                          <m:r>
                            <m:rPr>
                              <m:sty m:val="p"/>
                            </m:rPr>
                            <a:rPr lang="en-US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func>
                            <m:func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        |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 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arctan</m:t>
                                  </m:r>
                                </m:fName>
                                <m:e>
                                  <m:func>
                                    <m:func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latin typeface="Cambria Math" panose="02040503050406030204" pitchFamily="18" charset="0"/>
                                        </a:rPr>
                                        <m:t>tan</m:t>
                                      </m:r>
                                    </m:fNam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arctan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fName>
                        <m:e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arctan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fName>
                        <m:e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      |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</m:oMath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arctan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arctan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8687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L’Hospital’s</a:t>
            </a:r>
            <a:r>
              <a:rPr lang="en-US" dirty="0"/>
              <a:t> rule</a:t>
            </a:r>
          </a:p>
          <a:p>
            <a:pPr>
              <a:lnSpc>
                <a:spcPct val="150000"/>
              </a:lnSpc>
            </a:pPr>
            <a:r>
              <a:rPr lang="en-US" dirty="0"/>
              <a:t>Higher-order derivatives</a:t>
            </a:r>
          </a:p>
        </p:txBody>
      </p:sp>
    </p:spTree>
    <p:extLst>
      <p:ext uri="{BB962C8B-B14F-4D97-AF65-F5344CB8AC3E}">
        <p14:creationId xmlns:p14="http://schemas.microsoft.com/office/powerpoint/2010/main" val="5135582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(continued)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Now, we know that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arctan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arctan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dirty="0"/>
                  <a:t>    for all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−∞,+∞</m:t>
                        </m:r>
                      </m:e>
                    </m:d>
                  </m:oMath>
                </a14:m>
                <a:r>
                  <a:rPr lang="en-US" dirty="0"/>
                  <a:t>,  but </a:t>
                </a:r>
                <a:br>
                  <a:rPr lang="en-US" dirty="0"/>
                </a:br>
                <a:r>
                  <a:rPr lang="en-US" dirty="0"/>
                  <a:t>what is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arctan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dirty="0"/>
                  <a:t> ?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ravoúhlý trojúhelník 3"/>
          <p:cNvSpPr/>
          <p:nvPr/>
        </p:nvSpPr>
        <p:spPr>
          <a:xfrm flipH="1">
            <a:off x="1440000" y="2700000"/>
            <a:ext cx="6480000" cy="2160000"/>
          </a:xfrm>
          <a:prstGeom prst="rt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louk 4"/>
          <p:cNvSpPr/>
          <p:nvPr/>
        </p:nvSpPr>
        <p:spPr>
          <a:xfrm>
            <a:off x="-360000" y="3060000"/>
            <a:ext cx="3600000" cy="3600000"/>
          </a:xfrm>
          <a:prstGeom prst="arc">
            <a:avLst>
              <a:gd name="adj1" fmla="val 20525826"/>
              <a:gd name="adj2" fmla="val 21562336"/>
            </a:avLst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louk 5"/>
          <p:cNvSpPr/>
          <p:nvPr/>
        </p:nvSpPr>
        <p:spPr>
          <a:xfrm>
            <a:off x="7560000" y="4500000"/>
            <a:ext cx="720000" cy="720000"/>
          </a:xfrm>
          <a:prstGeom prst="arc">
            <a:avLst>
              <a:gd name="adj1" fmla="val 10782982"/>
              <a:gd name="adj2" fmla="val 1621200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7740000" y="4680000"/>
            <a:ext cx="54000" cy="5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2880000" y="4464000"/>
                <a:ext cx="1800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000" y="4464000"/>
                <a:ext cx="180000" cy="276999"/>
              </a:xfrm>
              <a:prstGeom prst="rect">
                <a:avLst/>
              </a:prstGeom>
              <a:blipFill>
                <a:blip r:embed="rId3"/>
                <a:stretch>
                  <a:fillRect l="-23333" r="-2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4590000" y="4968201"/>
                <a:ext cx="1942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000" y="4968201"/>
                <a:ext cx="194220" cy="276999"/>
              </a:xfrm>
              <a:prstGeom prst="rect">
                <a:avLst/>
              </a:prstGeom>
              <a:blipFill>
                <a:blip r:embed="rId4"/>
                <a:stretch>
                  <a:fillRect l="-28125" r="-21875" b="-1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7988774" y="3677500"/>
                <a:ext cx="198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8774" y="3677500"/>
                <a:ext cx="198003" cy="276999"/>
              </a:xfrm>
              <a:prstGeom prst="rect">
                <a:avLst/>
              </a:prstGeom>
              <a:blipFill>
                <a:blip r:embed="rId5"/>
                <a:stretch>
                  <a:fillRect l="-15152" r="-90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4598496" y="3400501"/>
                <a:ext cx="1772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8496" y="3400501"/>
                <a:ext cx="177228" cy="276999"/>
              </a:xfrm>
              <a:prstGeom prst="rect">
                <a:avLst/>
              </a:prstGeom>
              <a:blipFill>
                <a:blip r:embed="rId6"/>
                <a:stretch>
                  <a:fillRect l="-17241" r="-10345" b="-22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2167200" y="2642522"/>
                <a:ext cx="2160000" cy="712439"/>
              </a:xfrm>
              <a:prstGeom prst="rect">
                <a:avLst/>
              </a:prstGeom>
              <a:noFill/>
              <a:ln>
                <a:solidFill>
                  <a:srgbClr val="00B0F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   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7200" y="2642522"/>
                <a:ext cx="2160000" cy="71243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rgbClr val="00B0F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367200" y="3352520"/>
                <a:ext cx="1800000" cy="1041054"/>
              </a:xfrm>
              <a:prstGeom prst="rect">
                <a:avLst/>
              </a:prstGeom>
              <a:noFill/>
              <a:ln>
                <a:solidFill>
                  <a:srgbClr val="00B0F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   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00" y="3352520"/>
                <a:ext cx="1800000" cy="10410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rgbClr val="00B0F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8460000" y="2495861"/>
                <a:ext cx="3275319" cy="2640275"/>
              </a:xfrm>
              <a:prstGeom prst="rect">
                <a:avLst/>
              </a:prstGeom>
              <a:noFill/>
              <a:ln>
                <a:solidFill>
                  <a:srgbClr val="00B0F0"/>
                </a:solidFill>
              </a:ln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arctan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func>
                        </m:e>
                      </m:func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   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0000" y="2495861"/>
                <a:ext cx="3275319" cy="26402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rgbClr val="00B0F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1297996" y="5532678"/>
                <a:ext cx="9777998" cy="484941"/>
              </a:xfrm>
              <a:prstGeom prst="rect">
                <a:avLst/>
              </a:prstGeom>
              <a:noFill/>
              <a:ln>
                <a:solidFill>
                  <a:srgbClr val="00B0F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Assuming </a:t>
                </a:r>
                <a:r>
                  <a:rPr lang="en-US" dirty="0" err="1"/>
                  <a:t>WLOG</a:t>
                </a:r>
                <a:r>
                  <a:rPr lang="en-US" dirty="0"/>
                  <a:t> that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=±1</m:t>
                    </m:r>
                  </m:oMath>
                </a14:m>
                <a:r>
                  <a:rPr lang="en-US" dirty="0"/>
                  <a:t>,  we have obtained </a:t>
                </a:r>
                <a:r>
                  <a:rPr lang="en-US" u="sng" dirty="0"/>
                  <a:t>the result</a:t>
                </a:r>
                <a:r>
                  <a:rPr lang="en-US" dirty="0"/>
                  <a:t>: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arc</m:t>
                            </m:r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arc</m:t>
                            </m:r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func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7996" y="5532678"/>
                <a:ext cx="9777998" cy="484941"/>
              </a:xfrm>
              <a:prstGeom prst="rect">
                <a:avLst/>
              </a:prstGeom>
              <a:blipFill>
                <a:blip r:embed="rId10"/>
                <a:stretch>
                  <a:fillRect l="-498" b="-6173"/>
                </a:stretch>
              </a:blipFill>
              <a:ln>
                <a:solidFill>
                  <a:srgbClr val="00B0F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64288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(finished)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200000"/>
                  </a:lnSpc>
                </a:pPr>
                <a:r>
                  <a:rPr lang="en-GB" dirty="0"/>
                  <a:t>Finally:</a:t>
                </a:r>
              </a:p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arct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 i="0" smtClean="0">
                                      <a:latin typeface="Cambria Math" panose="02040503050406030204" pitchFamily="18" charset="0"/>
                                    </a:rPr>
                                    <m:t>an</m:t>
                                  </m:r>
                                </m:fName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1+0</m:t>
                              </m:r>
                            </m:den>
                          </m:f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8767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Find the limit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 panose="02040503050406030204" pitchFamily="18" charset="0"/>
                                        </a:rPr>
                                        <m:t>arcsin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We calculate: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func>
                                    <m:func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den>
                              </m:f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func>
                                    <m:func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latin typeface="Cambria Math" panose="02040503050406030204" pitchFamily="18" charset="0"/>
                                        </a:rPr>
                                        <m:t>arcsin</m:t>
                                      </m:r>
                                    </m:fNam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arcsin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arcsin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Recall that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i="0" smtClean="0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dirty="0"/>
                  <a:t>,  but we have to find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arc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/>
                  <a:t>  first.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72993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(continued)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Next, it holds for every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 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/>
                  <a:t>   that</a:t>
                </a:r>
              </a:p>
              <a:p>
                <a:endParaRPr lang="en-US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arcsin</m:t>
                          </m:r>
                        </m:fName>
                        <m:e>
                          <m:func>
                            <m:func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        |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 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arc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func>
                                    <m:func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arc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fName>
                        <m:e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×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arc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fName>
                        <m:e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      |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arcsin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</m:oMath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arc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arcsin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func>
                            </m:e>
                          </m:func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79000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(continued)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Now, we know that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arcsin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arcsin</m:t>
                                </m:r>
                              </m:fNam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func>
                          </m:e>
                        </m:func>
                      </m:den>
                    </m:f>
                  </m:oMath>
                </a14:m>
                <a:r>
                  <a:rPr lang="en-US" dirty="0"/>
                  <a:t>    for all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−1,+1</m:t>
                        </m:r>
                      </m:e>
                    </m:d>
                  </m:oMath>
                </a14:m>
                <a:r>
                  <a:rPr lang="en-US" dirty="0"/>
                  <a:t>,  but </a:t>
                </a:r>
                <a:br>
                  <a:rPr lang="en-US" dirty="0"/>
                </a:br>
                <a:r>
                  <a:rPr lang="en-US" dirty="0"/>
                  <a:t>what is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arcsin</m:t>
                                </m:r>
                              </m:fNam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func>
                          </m:e>
                        </m:func>
                      </m:den>
                    </m:f>
                  </m:oMath>
                </a14:m>
                <a:r>
                  <a:rPr lang="en-US" dirty="0"/>
                  <a:t> ?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ravoúhlý trojúhelník 3"/>
          <p:cNvSpPr/>
          <p:nvPr/>
        </p:nvSpPr>
        <p:spPr>
          <a:xfrm flipH="1">
            <a:off x="1440000" y="2700000"/>
            <a:ext cx="6480000" cy="2160000"/>
          </a:xfrm>
          <a:prstGeom prst="rt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louk 4"/>
          <p:cNvSpPr/>
          <p:nvPr/>
        </p:nvSpPr>
        <p:spPr>
          <a:xfrm>
            <a:off x="-360000" y="3060000"/>
            <a:ext cx="3600000" cy="3600000"/>
          </a:xfrm>
          <a:prstGeom prst="arc">
            <a:avLst>
              <a:gd name="adj1" fmla="val 20525826"/>
              <a:gd name="adj2" fmla="val 21562336"/>
            </a:avLst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louk 5"/>
          <p:cNvSpPr/>
          <p:nvPr/>
        </p:nvSpPr>
        <p:spPr>
          <a:xfrm>
            <a:off x="7560000" y="4500000"/>
            <a:ext cx="720000" cy="720000"/>
          </a:xfrm>
          <a:prstGeom prst="arc">
            <a:avLst>
              <a:gd name="adj1" fmla="val 10782982"/>
              <a:gd name="adj2" fmla="val 1621200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7740000" y="4680000"/>
            <a:ext cx="54000" cy="5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2880000" y="4464000"/>
                <a:ext cx="1800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000" y="4464000"/>
                <a:ext cx="180000" cy="276999"/>
              </a:xfrm>
              <a:prstGeom prst="rect">
                <a:avLst/>
              </a:prstGeom>
              <a:blipFill>
                <a:blip r:embed="rId3"/>
                <a:stretch>
                  <a:fillRect l="-23333" r="-2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4590000" y="4968201"/>
                <a:ext cx="1942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000" y="4968201"/>
                <a:ext cx="194220" cy="276999"/>
              </a:xfrm>
              <a:prstGeom prst="rect">
                <a:avLst/>
              </a:prstGeom>
              <a:blipFill>
                <a:blip r:embed="rId4"/>
                <a:stretch>
                  <a:fillRect l="-28125" r="-21875" b="-1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7988774" y="3677500"/>
                <a:ext cx="198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8774" y="3677500"/>
                <a:ext cx="198003" cy="276999"/>
              </a:xfrm>
              <a:prstGeom prst="rect">
                <a:avLst/>
              </a:prstGeom>
              <a:blipFill>
                <a:blip r:embed="rId5"/>
                <a:stretch>
                  <a:fillRect l="-15152" r="-90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4598496" y="3400501"/>
                <a:ext cx="1772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8496" y="3400501"/>
                <a:ext cx="177228" cy="276999"/>
              </a:xfrm>
              <a:prstGeom prst="rect">
                <a:avLst/>
              </a:prstGeom>
              <a:blipFill>
                <a:blip r:embed="rId6"/>
                <a:stretch>
                  <a:fillRect l="-17241" r="-10345" b="-22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8460000" y="2495861"/>
                <a:ext cx="3269741" cy="1870897"/>
              </a:xfrm>
              <a:prstGeom prst="rect">
                <a:avLst/>
              </a:prstGeom>
              <a:noFill/>
              <a:ln>
                <a:solidFill>
                  <a:srgbClr val="00B0F0"/>
                </a:solidFill>
              </a:ln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arcsin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den>
                              </m:f>
                            </m:e>
                          </m:func>
                        </m:e>
                      </m:func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   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0000" y="2495861"/>
                <a:ext cx="3269741" cy="18708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rgbClr val="00B0F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1297996" y="5532678"/>
                <a:ext cx="9451946" cy="497572"/>
              </a:xfrm>
              <a:prstGeom prst="rect">
                <a:avLst/>
              </a:prstGeom>
              <a:noFill/>
              <a:ln>
                <a:solidFill>
                  <a:srgbClr val="00B0F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Assuming </a:t>
                </a:r>
                <a:r>
                  <a:rPr lang="en-US" dirty="0" err="1"/>
                  <a:t>WLOG</a:t>
                </a:r>
                <a:r>
                  <a:rPr lang="en-US" dirty="0"/>
                  <a:t> that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/>
                  <a:t>,  we have obtained </a:t>
                </a:r>
                <a:r>
                  <a:rPr lang="en-US" u="sng" dirty="0"/>
                  <a:t>the result</a:t>
                </a:r>
                <a:r>
                  <a:rPr lang="en-US" dirty="0"/>
                  <a:t>: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arcsi</m:t>
                            </m:r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  <m:sup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func>
                              <m:func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arcsin</m:t>
                                </m:r>
                              </m:fNam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func>
                          </m:e>
                        </m:func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7996" y="5532678"/>
                <a:ext cx="9451946" cy="497572"/>
              </a:xfrm>
              <a:prstGeom prst="rect">
                <a:avLst/>
              </a:prstGeom>
              <a:blipFill>
                <a:blip r:embed="rId8"/>
                <a:stretch>
                  <a:fillRect l="-515" b="-3614"/>
                </a:stretch>
              </a:blipFill>
              <a:ln>
                <a:solidFill>
                  <a:srgbClr val="00B0F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2167200" y="2642522"/>
                <a:ext cx="2234843" cy="712439"/>
              </a:xfrm>
              <a:prstGeom prst="rect">
                <a:avLst/>
              </a:prstGeom>
              <a:noFill/>
              <a:ln>
                <a:solidFill>
                  <a:srgbClr val="00B0F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   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7200" y="2642522"/>
                <a:ext cx="2234843" cy="71243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rgbClr val="00B0F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367200" y="3352520"/>
                <a:ext cx="1800000" cy="1041054"/>
              </a:xfrm>
              <a:prstGeom prst="rect">
                <a:avLst/>
              </a:prstGeom>
              <a:noFill/>
              <a:ln>
                <a:solidFill>
                  <a:srgbClr val="00B0F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   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arcsin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00" y="3352520"/>
                <a:ext cx="1800000" cy="10410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rgbClr val="00B0F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997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(continued)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Finally: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func>
                                    <m:func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den>
                              </m:f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func>
                                    <m:func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latin typeface="Cambria Math" panose="02040503050406030204" pitchFamily="18" charset="0"/>
                                        </a:rPr>
                                        <m:t>arcsin</m:t>
                                      </m:r>
                                    </m:fNam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</m:func>
                      <m:r>
                        <m:rPr>
                          <m:aln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arcsin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arcsin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=         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func>
                                <m:func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arcsin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den>
                              </m:f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10212000" y="2274308"/>
                <a:ext cx="1980000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𝑓𝑔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2000" y="2274308"/>
                <a:ext cx="1980000" cy="369332"/>
              </a:xfrm>
              <a:prstGeom prst="rect">
                <a:avLst/>
              </a:prstGeom>
              <a:blipFill>
                <a:blip r:embed="rId3"/>
                <a:stretch>
                  <a:fillRect b="-12698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63290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(finished)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1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func>
                                    <m:func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den>
                              </m:f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func>
                                    <m:func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>
                                          <a:latin typeface="Cambria Math" panose="02040503050406030204" pitchFamily="18" charset="0"/>
                                        </a:rPr>
                                        <m:t>arcsin</m:t>
                                      </m:r>
                                    </m:fName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⋯=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den>
                              </m:f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func>
                                <m:func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>
                                      <a:latin typeface="Cambria Math" panose="02040503050406030204" pitchFamily="18" charset="0"/>
                                    </a:rPr>
                                    <m:t>arcsin</m:t>
                                  </m:r>
                                </m:fName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f>
                                <m:f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den>
                              </m:f>
                            </m:den>
                          </m:f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ad>
                                        <m:radPr>
                                          <m:degHide m:val="on"/>
                                          <m:ctrlP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1−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GB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GB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p>
                                              <m:r>
                                                <a:rPr lang="en-GB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e>
                                      </m:rad>
                                    </m:e>
                                    <m:sup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func>
                                <m:func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arcsin</m:t>
                                  </m:r>
                                </m:fName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den>
                              </m:f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den>
                              </m:f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ad>
                                        <m:radPr>
                                          <m:degHide m:val="on"/>
                                          <m:ctrlP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1−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GB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GB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p>
                                              <m:r>
                                                <a:rPr lang="en-GB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e>
                                      </m:rad>
                                    </m:e>
                                    <m:sup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</m:den>
                          </m:f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0+0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0+1+1+0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10212000" y="2440668"/>
                <a:ext cx="1980000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𝑓𝑔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2000" y="2440668"/>
                <a:ext cx="1980000" cy="369332"/>
              </a:xfrm>
              <a:prstGeom prst="rect">
                <a:avLst/>
              </a:prstGeom>
              <a:blipFill>
                <a:blip r:embed="rId3"/>
                <a:stretch>
                  <a:fillRect b="-12698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4924800" y="5526483"/>
                <a:ext cx="6840000" cy="809517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ad>
                                <m:radPr>
                                  <m:degHide m:val="on"/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800" y="5526483"/>
                <a:ext cx="6840000" cy="8095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8452800" y="4984283"/>
                <a:ext cx="3312000" cy="54220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d>
                                    <m:d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2800" y="4984283"/>
                <a:ext cx="3312000" cy="5422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770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L’Hospital’s</a:t>
            </a:r>
            <a:r>
              <a:rPr lang="en-US" dirty="0"/>
              <a:t> rule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Limits of the type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endParaRPr lang="en-US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Higher-order derivatives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Limits of the type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dirty="0"/>
                  <a:t>  revisited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Limits of the type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?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∞</m:t>
                        </m:r>
                      </m:den>
                    </m:f>
                  </m:oMath>
                </a14:m>
                <a:endParaRPr lang="en-US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Limits of the type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∞−∞</m:t>
                    </m:r>
                  </m:oMath>
                </a14:m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0820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L’Hospital’s</a:t>
            </a:r>
            <a:r>
              <a:rPr lang="en-US" dirty="0"/>
              <a:t> Rule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Let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 and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dirty="0"/>
                  <a:t>  be two functions and let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∪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−∞,+∞</m:t>
                        </m:r>
                      </m:e>
                    </m:d>
                  </m:oMath>
                </a14:m>
                <a:r>
                  <a:rPr lang="en-US" dirty="0"/>
                  <a:t>  not be an isolated point of the domains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dirty="0"/>
                  <a:t>  and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r>
                  <a:rPr lang="en-US" dirty="0"/>
                  <a:t>.  Let us discuss the limit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The case: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  •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US" dirty="0"/>
                  <a:t>  is finite   &amp;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US" dirty="0"/>
                  <a:t>  and is finite    — easy,</a:t>
                </a:r>
              </a:p>
              <a:p>
                <a:pPr algn="r">
                  <a:lnSpc>
                    <a:spcPct val="150000"/>
                  </a:lnSpc>
                </a:pPr>
                <a:r>
                  <a:rPr lang="en-US" dirty="0"/>
                  <a:t>we already know the limit is the quotient of the limits</a:t>
                </a:r>
              </a:p>
              <a:p>
                <a:pPr>
                  <a:lnSpc>
                    <a:spcPct val="200000"/>
                  </a:lnSpc>
                </a:pPr>
                <a:r>
                  <a:rPr lang="en-US" dirty="0"/>
                  <a:t>  •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→</m:t>
                            </m:r>
                            <m:sSub>
                              <m:sSub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US" dirty="0"/>
                  <a:t>  is finite   &amp;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=+∞</m:t>
                    </m:r>
                  </m:oMath>
                </a14:m>
                <a:r>
                  <a:rPr lang="en-US" dirty="0"/>
                  <a:t>    — easy, the limit is zero</a:t>
                </a: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r="-8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3425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L’Hospital’s</a:t>
            </a:r>
            <a:r>
              <a:rPr lang="en-GB" dirty="0"/>
              <a:t>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dirty="0"/>
                  <a:t>  and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dirty="0"/>
                  <a:t>  be two functions and let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acc>
                      <m:accPr>
                        <m:chr m:val="̅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</m:ac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ℝ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∪</m:t>
                    </m:r>
                    <m:d>
                      <m:dPr>
                        <m:begChr m:val="{"/>
                        <m:endChr m:val="}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−∞,+∞</m:t>
                        </m:r>
                      </m:e>
                    </m:d>
                  </m:oMath>
                </a14:m>
                <a:r>
                  <a:rPr lang="en-GB" dirty="0"/>
                  <a:t>  not be an isolated point of the domains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GB" dirty="0"/>
                  <a:t>  and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r>
                  <a:rPr lang="en-GB" dirty="0"/>
                  <a:t>.  Let us discuss the limit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The cases: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  •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→</m:t>
                            </m:r>
                            <m:sSub>
                              <m:sSub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d>
                          <m:dPr>
                            <m:begChr m:val="|"/>
                            <m:endChr m:val="|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d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=+∞</m:t>
                    </m:r>
                  </m:oMath>
                </a14:m>
                <a:r>
                  <a:rPr lang="en-GB" dirty="0"/>
                  <a:t>  is finite   &amp;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GB" dirty="0"/>
                  <a:t>  on a neighbourhood of the point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dirty="0"/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  •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GB" dirty="0"/>
                  <a:t>   &amp;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/>
                  <a:t>  </a:t>
                </a:r>
              </a:p>
              <a:p>
                <a:pPr algn="r">
                  <a:lnSpc>
                    <a:spcPct val="150000"/>
                  </a:lnSpc>
                </a:pPr>
                <a:r>
                  <a:rPr lang="en-GB" dirty="0"/>
                  <a:t>— both are easy,   the limit is either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+∞</m:t>
                    </m:r>
                  </m:oMath>
                </a14:m>
                <a:r>
                  <a:rPr lang="en-GB" dirty="0"/>
                  <a:t>  or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−∞</m:t>
                    </m:r>
                  </m:oMath>
                </a14:m>
                <a:r>
                  <a:rPr lang="en-GB" dirty="0"/>
                  <a:t>  or does not exist</a:t>
                </a: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r="-8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172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L’Hospital’s</a:t>
            </a:r>
            <a:r>
              <a:rPr lang="en-GB" dirty="0"/>
              <a:t>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dirty="0"/>
                  <a:t>  and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dirty="0"/>
                  <a:t>  be two functions and let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acc>
                      <m:accPr>
                        <m:chr m:val="̅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</m:ac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ℝ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∪</m:t>
                    </m:r>
                    <m:d>
                      <m:dPr>
                        <m:begChr m:val="{"/>
                        <m:endChr m:val="}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−∞,+∞</m:t>
                        </m:r>
                      </m:e>
                    </m:d>
                  </m:oMath>
                </a14:m>
                <a:r>
                  <a:rPr lang="en-GB" dirty="0"/>
                  <a:t>  not be an isolated point of the domains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GB" dirty="0"/>
                  <a:t>  and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r>
                  <a:rPr lang="en-GB" dirty="0"/>
                  <a:t>.  Let us discuss the limit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The cases: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  •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→</m:t>
                            </m:r>
                            <m:sSub>
                              <m:sSub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d>
                          <m:dPr>
                            <m:begChr m:val="|"/>
                            <m:endChr m:val="|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d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=+∞</m:t>
                    </m:r>
                  </m:oMath>
                </a14:m>
                <a:r>
                  <a:rPr lang="en-GB" dirty="0"/>
                  <a:t>  is finite   &amp;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GB" dirty="0"/>
                  <a:t>  on a neighbourhood of the point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dirty="0"/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  •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GB" dirty="0"/>
                  <a:t>   &amp;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/>
                  <a:t>  </a:t>
                </a:r>
              </a:p>
              <a:p>
                <a:pPr algn="r">
                  <a:lnSpc>
                    <a:spcPct val="150000"/>
                  </a:lnSpc>
                </a:pPr>
                <a:r>
                  <a:rPr lang="en-GB" dirty="0"/>
                  <a:t>— both are easy,   the limit is either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+∞</m:t>
                    </m:r>
                  </m:oMath>
                </a14:m>
                <a:r>
                  <a:rPr lang="en-GB" dirty="0"/>
                  <a:t>  or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−∞</m:t>
                    </m:r>
                  </m:oMath>
                </a14:m>
                <a:r>
                  <a:rPr lang="en-GB" dirty="0"/>
                  <a:t>  or does not exist</a:t>
                </a: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r="-8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4138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L’Hospital’s</a:t>
            </a:r>
            <a:r>
              <a:rPr lang="en-GB" dirty="0"/>
              <a:t>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GB" dirty="0"/>
                  <a:t>Let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dirty="0"/>
                  <a:t>  and 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dirty="0"/>
                  <a:t>  be two functions and let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acc>
                      <m:accPr>
                        <m:chr m:val="̅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</m:ac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ℝ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∪</m:t>
                    </m:r>
                    <m:d>
                      <m:dPr>
                        <m:begChr m:val="{"/>
                        <m:endChr m:val="}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−∞,+∞</m:t>
                        </m:r>
                      </m:e>
                    </m:d>
                  </m:oMath>
                </a14:m>
                <a:r>
                  <a:rPr lang="en-GB" dirty="0"/>
                  <a:t>  not be an isolated point of the domains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GB" dirty="0"/>
                  <a:t>  and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r>
                  <a:rPr lang="en-GB" dirty="0"/>
                  <a:t>.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Consider the limit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in the case when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=0  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and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  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and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¡¡¡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≠0  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for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every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 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for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some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&gt;0 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‼!</m:t>
                      </m:r>
                    </m:oMath>
                  </m:oMathPara>
                </a14:m>
                <a:endParaRPr lang="en-GB" dirty="0"/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Then it is the limit of the type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r="-535" b="-19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906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GB" dirty="0"/>
                  <a:t>A special case of the limit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  <a:p>
                <a:r>
                  <a:rPr lang="en-US" dirty="0"/>
                  <a:t>is for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>
                          <a:latin typeface="Cambria Math" panose="02040503050406030204" pitchFamily="18" charset="0"/>
                        </a:rPr>
                        <m:t> 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  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and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   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  <a:p>
                <a:pPr>
                  <a:lnSpc>
                    <a:spcPct val="200000"/>
                  </a:lnSpc>
                </a:pPr>
                <a:r>
                  <a:rPr lang="en-GB" dirty="0"/>
                  <a:t>If the function 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dirty="0"/>
                  <a:t>  is continuous at the point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dirty="0"/>
                  <a:t>,  then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/>
                  <a:t>  and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dirty="0"/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if the limit exists.</a:t>
                </a: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b="-24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3930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 (</a:t>
            </a:r>
            <a:r>
              <a:rPr lang="en-US" dirty="0" err="1"/>
              <a:t>L’Hospital’s</a:t>
            </a:r>
            <a:r>
              <a:rPr lang="en-US" dirty="0"/>
              <a:t> Rule)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Let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∈</m:t>
                    </m:r>
                    <m:acc>
                      <m:accPr>
                        <m:chr m:val="̅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</m:acc>
                  </m:oMath>
                </a14:m>
                <a:r>
                  <a:rPr lang="en-US" dirty="0"/>
                  <a:t>  not be an isolated point of either the domains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dirty="0"/>
                  <a:t>  and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r>
                  <a:rPr lang="en-US" dirty="0"/>
                  <a:t>  of functions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 and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dirty="0"/>
                  <a:t>,  and let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  <a:p>
                <a:pPr>
                  <a:lnSpc>
                    <a:spcPct val="200000"/>
                  </a:lnSpc>
                </a:pPr>
                <a:r>
                  <a:rPr lang="en-US" dirty="0"/>
                  <a:t>Moreover, let there be some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/>
                  <a:t>  such that</a:t>
                </a:r>
              </a:p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  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and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  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  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exist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for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every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 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and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≠0  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and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  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≠0  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for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every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 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 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>
                  <a:lnSpc>
                    <a:spcPct val="200000"/>
                  </a:lnSpc>
                </a:pPr>
                <a:r>
                  <a:rPr lang="en-US" dirty="0"/>
                  <a:t>…</a:t>
                </a: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89913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zor.potx" id="{03D10032-7B47-4BC7-8D74-6E131F1ED24C}" vid="{FD6A47A2-2BEE-4AE2-8DFB-5A4C359AB0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Vzor</Template>
  <TotalTime>7563</TotalTime>
  <Words>1405</Words>
  <Application>Microsoft Office PowerPoint</Application>
  <PresentationFormat>Širokoúhlá obrazovka</PresentationFormat>
  <Paragraphs>190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9" baseType="lpstr">
      <vt:lpstr>Arial</vt:lpstr>
      <vt:lpstr>Cambria Math</vt:lpstr>
      <vt:lpstr>Motiv Office</vt:lpstr>
      <vt:lpstr>Quantitative Methods    Lecture 7  </vt:lpstr>
      <vt:lpstr>Prezentace aplikace PowerPoint</vt:lpstr>
      <vt:lpstr>L’Hospital’s rule</vt:lpstr>
      <vt:lpstr>L’Hospital’s Rule</vt:lpstr>
      <vt:lpstr>L’Hospital’s Rule</vt:lpstr>
      <vt:lpstr>L’Hospital’s Rule</vt:lpstr>
      <vt:lpstr>L’Hospital’s Rule</vt:lpstr>
      <vt:lpstr>Notice</vt:lpstr>
      <vt:lpstr>Theorem (L’Hospital’s Rule)</vt:lpstr>
      <vt:lpstr>Theorem (L’Hospital’s Rule)</vt:lpstr>
      <vt:lpstr>Higher-order derivatives</vt:lpstr>
      <vt:lpstr>Higher-order derivatives</vt:lpstr>
      <vt:lpstr>It also holds — Theorem</vt:lpstr>
      <vt:lpstr>Theorem</vt:lpstr>
      <vt:lpstr>Theorem</vt:lpstr>
      <vt:lpstr>Limit of the type  ∞−∞</vt:lpstr>
      <vt:lpstr>Example</vt:lpstr>
      <vt:lpstr>Example</vt:lpstr>
      <vt:lpstr>Example (continued)</vt:lpstr>
      <vt:lpstr>Example (continued)</vt:lpstr>
      <vt:lpstr>Example (finished)</vt:lpstr>
      <vt:lpstr>Example</vt:lpstr>
      <vt:lpstr>Example (continued)</vt:lpstr>
      <vt:lpstr>Example (continued)</vt:lpstr>
      <vt:lpstr>Example (continued)</vt:lpstr>
      <vt:lpstr>Example (finished)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Quantitative Methods  for Economists  Lecture 5</dc:title>
  <dc:creator>bar0245</dc:creator>
  <cp:lastModifiedBy>Radmila Krkošková</cp:lastModifiedBy>
  <cp:revision>43</cp:revision>
  <dcterms:created xsi:type="dcterms:W3CDTF">2019-10-10T19:41:09Z</dcterms:created>
  <dcterms:modified xsi:type="dcterms:W3CDTF">2023-09-11T13:23:37Z</dcterms:modified>
</cp:coreProperties>
</file>