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3" r:id="rId3"/>
    <p:sldId id="304" r:id="rId4"/>
    <p:sldId id="305" r:id="rId5"/>
    <p:sldId id="258" r:id="rId6"/>
    <p:sldId id="265" r:id="rId7"/>
    <p:sldId id="266" r:id="rId8"/>
    <p:sldId id="260" r:id="rId9"/>
    <p:sldId id="267" r:id="rId10"/>
    <p:sldId id="268" r:id="rId11"/>
    <p:sldId id="269" r:id="rId12"/>
    <p:sldId id="271" r:id="rId13"/>
    <p:sldId id="277" r:id="rId14"/>
    <p:sldId id="272" r:id="rId15"/>
    <p:sldId id="273" r:id="rId16"/>
    <p:sldId id="274" r:id="rId17"/>
    <p:sldId id="275" r:id="rId18"/>
    <p:sldId id="278" r:id="rId19"/>
    <p:sldId id="276" r:id="rId20"/>
    <p:sldId id="279" r:id="rId21"/>
    <p:sldId id="280" r:id="rId22"/>
    <p:sldId id="283" r:id="rId23"/>
    <p:sldId id="284" r:id="rId24"/>
    <p:sldId id="285" r:id="rId25"/>
    <p:sldId id="286" r:id="rId26"/>
    <p:sldId id="287" r:id="rId27"/>
    <p:sldId id="288" r:id="rId28"/>
    <p:sldId id="293" r:id="rId29"/>
    <p:sldId id="291" r:id="rId30"/>
    <p:sldId id="295" r:id="rId31"/>
    <p:sldId id="302" r:id="rId32"/>
    <p:sldId id="292" r:id="rId33"/>
    <p:sldId id="294" r:id="rId34"/>
    <p:sldId id="297" r:id="rId35"/>
    <p:sldId id="296" r:id="rId36"/>
    <p:sldId id="298" r:id="rId37"/>
    <p:sldId id="299" r:id="rId38"/>
    <p:sldId id="300" r:id="rId3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58BCB2"/>
    <a:srgbClr val="3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717" autoAdjust="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335360" y="356659"/>
            <a:ext cx="7488832" cy="6144683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22800" y="932400"/>
            <a:ext cx="6818400" cy="2880000"/>
          </a:xfrm>
          <a:noFill/>
        </p:spPr>
        <p:txBody>
          <a:bodyPr anchor="t" anchorCtr="0">
            <a:noAutofit/>
          </a:bodyPr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Presentation title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350800" y="4100400"/>
            <a:ext cx="5184000" cy="1054800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Presentation subtitle</a:t>
            </a: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1" y="752054"/>
            <a:ext cx="2266000" cy="1744775"/>
          </a:xfrm>
          <a:prstGeom prst="rect">
            <a:avLst/>
          </a:prstGeom>
        </p:spPr>
      </p:pic>
      <p:sp>
        <p:nvSpPr>
          <p:cNvPr id="14" name="Zástupný symbol pro text 2"/>
          <p:cNvSpPr>
            <a:spLocks noGrp="1"/>
          </p:cNvSpPr>
          <p:nvPr>
            <p:ph type="body" idx="10" hasCustomPrompt="1"/>
          </p:nvPr>
        </p:nvSpPr>
        <p:spPr>
          <a:xfrm>
            <a:off x="7824192" y="4964142"/>
            <a:ext cx="4140000" cy="1537200"/>
          </a:xfrm>
        </p:spPr>
        <p:txBody>
          <a:bodyPr/>
          <a:lstStyle>
            <a:lvl1pPr marL="0" indent="0" algn="r">
              <a:buNone/>
              <a:defRPr sz="1800" b="0">
                <a:solidFill>
                  <a:srgbClr val="30787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David </a:t>
            </a:r>
            <a:r>
              <a:rPr lang="en-US" noProof="0" dirty="0" err="1"/>
              <a:t>Bartl</a:t>
            </a:r>
            <a:endParaRPr lang="en-US" noProof="0" dirty="0"/>
          </a:p>
          <a:p>
            <a:pPr lvl="0"/>
            <a:r>
              <a:rPr lang="en-US" noProof="0" dirty="0"/>
              <a:t>Subject title</a:t>
            </a:r>
          </a:p>
          <a:p>
            <a:pPr lvl="0"/>
            <a:r>
              <a:rPr lang="en-US" noProof="0" dirty="0"/>
              <a:t>Subject code</a:t>
            </a:r>
          </a:p>
        </p:txBody>
      </p:sp>
    </p:spTree>
    <p:extLst>
      <p:ext uri="{BB962C8B-B14F-4D97-AF65-F5344CB8AC3E}">
        <p14:creationId xmlns:p14="http://schemas.microsoft.com/office/powerpoint/2010/main" val="3779831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7" name="Přímá spojnice 6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790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plně 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855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of the le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10" name="Přímá spojnice 9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5855" y="1294257"/>
            <a:ext cx="11397600" cy="5040000"/>
          </a:xfrm>
        </p:spPr>
        <p:txBody>
          <a:bodyPr/>
          <a:lstStyle/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en-GB" noProof="0" dirty="0"/>
          </a:p>
        </p:txBody>
      </p:sp>
      <p:sp>
        <p:nvSpPr>
          <p:cNvPr id="12" name="Nadpis 6"/>
          <p:cNvSpPr txBox="1">
            <a:spLocks/>
          </p:cNvSpPr>
          <p:nvPr userDrawn="1"/>
        </p:nvSpPr>
        <p:spPr>
          <a:xfrm>
            <a:off x="252000" y="450000"/>
            <a:ext cx="9720000" cy="460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rgbClr val="30787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Outline of the lecture</a:t>
            </a:r>
          </a:p>
        </p:txBody>
      </p:sp>
    </p:spTree>
    <p:extLst>
      <p:ext uri="{BB962C8B-B14F-4D97-AF65-F5344CB8AC3E}">
        <p14:creationId xmlns:p14="http://schemas.microsoft.com/office/powerpoint/2010/main" val="2243233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title"/>
          </p:nvPr>
        </p:nvSpPr>
        <p:spPr>
          <a:xfrm>
            <a:off x="252000" y="450000"/>
            <a:ext cx="9720000" cy="460800"/>
          </a:xfr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lang="cs-CZ"/>
            </a:lvl1pPr>
          </a:lstStyle>
          <a:p>
            <a:pPr marL="0" lvl="0"/>
            <a:r>
              <a:rPr lang="cs-CZ" noProof="0"/>
              <a:t>Kliknutím lze upravit styl.</a:t>
            </a:r>
            <a:endParaRPr lang="en-GB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367200" y="1296000"/>
            <a:ext cx="11397600" cy="5040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Text</a:t>
            </a: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10" name="Přímá spojnice 9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400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&amp;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252000" y="450000"/>
            <a:ext cx="9720000" cy="460800"/>
          </a:xfrm>
        </p:spPr>
        <p:txBody>
          <a:bodyPr/>
          <a:lstStyle>
            <a:lvl1pPr>
              <a:defRPr sz="2800">
                <a:solidFill>
                  <a:srgbClr val="307871"/>
                </a:solidFill>
              </a:defRPr>
            </a:lvl1pPr>
          </a:lstStyle>
          <a:p>
            <a:r>
              <a:rPr lang="cs-CZ" noProof="0"/>
              <a:t>Kliknutím lze upravit styl.</a:t>
            </a:r>
            <a:endParaRPr lang="en-GB" noProof="0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10" name="Přímá spojnice 9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5855" y="1294257"/>
            <a:ext cx="11397600" cy="5040000"/>
          </a:xfrm>
        </p:spPr>
        <p:txBody>
          <a:bodyPr/>
          <a:lstStyle/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67558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449092" y="417096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66000" y="720000"/>
            <a:ext cx="4352400" cy="1332000"/>
          </a:xfrm>
        </p:spPr>
        <p:txBody>
          <a:bodyPr anchor="t" anchorCtr="0"/>
          <a:lstStyle>
            <a:lvl1pPr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Chapter title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84400" y="2628000"/>
            <a:ext cx="5940000" cy="385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en-GB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666000" y="2052000"/>
            <a:ext cx="4352400" cy="4176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noProof="0" dirty="0"/>
              <a:t>Text</a:t>
            </a:r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158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936000" y="1620000"/>
            <a:ext cx="5400000" cy="360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noProof="0"/>
              <a:t>Kliknutím na ikonu přidáte obrázek.</a:t>
            </a:r>
            <a:endParaRPr lang="en-GB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984000" y="1620000"/>
            <a:ext cx="3240000" cy="36000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noProof="0"/>
              <a:t>Upravte styly předlohy textu.</a:t>
            </a:r>
          </a:p>
        </p:txBody>
      </p:sp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14" name="Přímá spojnice 13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Nadpis 11"/>
          <p:cNvSpPr>
            <a:spLocks noGrp="1"/>
          </p:cNvSpPr>
          <p:nvPr>
            <p:ph type="title"/>
          </p:nvPr>
        </p:nvSpPr>
        <p:spPr>
          <a:xfrm>
            <a:off x="252000" y="450000"/>
            <a:ext cx="9720000" cy="460800"/>
          </a:xfrm>
        </p:spPr>
        <p:txBody>
          <a:bodyPr/>
          <a:lstStyle>
            <a:lvl1pPr>
              <a:defRPr sz="2800">
                <a:solidFill>
                  <a:srgbClr val="307871"/>
                </a:solidFill>
              </a:defRPr>
            </a:lvl1pPr>
          </a:lstStyle>
          <a:p>
            <a:r>
              <a:rPr lang="cs-CZ" noProof="0"/>
              <a:t>Kliknutím lze upravit styl.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76889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36000" y="1620000"/>
            <a:ext cx="5400000" cy="3600000"/>
          </a:xfrm>
        </p:spPr>
        <p:txBody>
          <a:bodyPr/>
          <a:lstStyle/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en-GB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984000" y="1619998"/>
            <a:ext cx="3240000" cy="3600000"/>
          </a:xfrm>
        </p:spPr>
        <p:txBody>
          <a:bodyPr/>
          <a:lstStyle/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en-GB" noProof="0" dirty="0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10" name="Přímá spojnice 9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252000" y="450000"/>
            <a:ext cx="9720000" cy="460800"/>
          </a:xfrm>
        </p:spPr>
        <p:txBody>
          <a:bodyPr/>
          <a:lstStyle>
            <a:lvl1pPr>
              <a:defRPr sz="2800">
                <a:solidFill>
                  <a:srgbClr val="307871"/>
                </a:solidFill>
              </a:defRPr>
            </a:lvl1pPr>
          </a:lstStyle>
          <a:p>
            <a:r>
              <a:rPr lang="cs-CZ" noProof="0"/>
              <a:t>Kliknutím lze upravit styl.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97105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>
            <a:spLocks noGrp="1"/>
          </p:cNvSpPr>
          <p:nvPr>
            <p:ph sz="half" idx="10"/>
          </p:nvPr>
        </p:nvSpPr>
        <p:spPr>
          <a:xfrm>
            <a:off x="936000" y="1620000"/>
            <a:ext cx="5400000" cy="360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en-GB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36000" y="961200"/>
            <a:ext cx="5400000" cy="658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984000" y="961200"/>
            <a:ext cx="3240000" cy="6587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11" name="Zástupný symbol pro obsah 3"/>
          <p:cNvSpPr>
            <a:spLocks noGrp="1"/>
          </p:cNvSpPr>
          <p:nvPr>
            <p:ph sz="half" idx="2"/>
          </p:nvPr>
        </p:nvSpPr>
        <p:spPr>
          <a:xfrm>
            <a:off x="6984000" y="1619998"/>
            <a:ext cx="3240000" cy="360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en-GB" noProof="0" dirty="0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13" name="Přímá spojnice 12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Nadpis 11"/>
          <p:cNvSpPr>
            <a:spLocks noGrp="1"/>
          </p:cNvSpPr>
          <p:nvPr>
            <p:ph type="title"/>
          </p:nvPr>
        </p:nvSpPr>
        <p:spPr>
          <a:xfrm>
            <a:off x="252000" y="450000"/>
            <a:ext cx="9720000" cy="460800"/>
          </a:xfrm>
        </p:spPr>
        <p:txBody>
          <a:bodyPr/>
          <a:lstStyle>
            <a:lvl1pPr>
              <a:defRPr sz="2800">
                <a:solidFill>
                  <a:srgbClr val="307871"/>
                </a:solidFill>
              </a:defRPr>
            </a:lvl1pPr>
          </a:lstStyle>
          <a:p>
            <a:r>
              <a:rPr lang="cs-CZ" noProof="0"/>
              <a:t>Kliknutím lze upravit styl.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81623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6"/>
          <p:cNvSpPr>
            <a:spLocks noGrp="1"/>
          </p:cNvSpPr>
          <p:nvPr>
            <p:ph type="title"/>
          </p:nvPr>
        </p:nvSpPr>
        <p:spPr>
          <a:xfrm>
            <a:off x="252000" y="450000"/>
            <a:ext cx="9720000" cy="460800"/>
          </a:xfrm>
        </p:spPr>
        <p:txBody>
          <a:bodyPr/>
          <a:lstStyle>
            <a:lvl1pPr>
              <a:defRPr sz="2800">
                <a:solidFill>
                  <a:srgbClr val="307871"/>
                </a:solidFill>
              </a:defRPr>
            </a:lvl1pPr>
          </a:lstStyle>
          <a:p>
            <a:r>
              <a:rPr lang="cs-CZ" noProof="0"/>
              <a:t>Kliknutím lze upravit styl.</a:t>
            </a:r>
            <a:endParaRPr lang="en-GB" noProof="0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8" name="Přímá spojnice 7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5589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noProof="0" dirty="0" err="1"/>
              <a:t>Upravte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  <a:p>
            <a:pPr lvl="2"/>
            <a:r>
              <a:rPr lang="en-GB" noProof="0" dirty="0" err="1"/>
              <a:t>Třetí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  <a:p>
            <a:pPr lvl="3"/>
            <a:r>
              <a:rPr lang="en-GB" noProof="0" dirty="0" err="1"/>
              <a:t>Čtvrtá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  <a:p>
            <a:pPr lvl="4"/>
            <a:r>
              <a:rPr lang="en-GB" noProof="0" dirty="0" err="1"/>
              <a:t>Pátá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18766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9" r:id="rId4"/>
    <p:sldLayoutId id="2147483656" r:id="rId5"/>
    <p:sldLayoutId id="2147483657" r:id="rId6"/>
    <p:sldLayoutId id="2147483652" r:id="rId7"/>
    <p:sldLayoutId id="2147483653" r:id="rId8"/>
    <p:sldLayoutId id="2147483654" r:id="rId9"/>
    <p:sldLayoutId id="2147483655" r:id="rId10"/>
    <p:sldLayoutId id="2147483658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rgbClr val="30787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/>
              <a:t>Quantitative Methods 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Lecture </a:t>
            </a:r>
            <a:r>
              <a:rPr lang="cs-CZ" dirty="0"/>
              <a:t>8</a:t>
            </a:r>
            <a:br>
              <a:rPr lang="en-GB" dirty="0"/>
            </a:br>
            <a:br>
              <a:rPr lang="en-GB" sz="1800" dirty="0"/>
            </a:br>
            <a:endParaRPr lang="cs-CZ" sz="1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29868" y="3909342"/>
            <a:ext cx="5184000" cy="1054800"/>
          </a:xfrm>
        </p:spPr>
        <p:txBody>
          <a:bodyPr/>
          <a:lstStyle/>
          <a:p>
            <a:pPr algn="ctr"/>
            <a:r>
              <a:rPr lang="cs-CZ" dirty="0"/>
              <a:t>S</a:t>
            </a:r>
            <a:r>
              <a:rPr lang="en-US" dirty="0" err="1"/>
              <a:t>ketching</a:t>
            </a:r>
            <a:r>
              <a:rPr lang="en-US" dirty="0"/>
              <a:t> the graph of a function 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 algn="ctr"/>
            <a:r>
              <a:rPr lang="en-GB" dirty="0"/>
              <a:t>BAKV</a:t>
            </a:r>
            <a:r>
              <a:rPr lang="cs-CZ" dirty="0"/>
              <a:t>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3146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Let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  be an open interval and let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 be a function defined on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.  </a:t>
                </a:r>
                <a:br>
                  <a:rPr lang="en-US" dirty="0"/>
                </a:br>
                <a:r>
                  <a:rPr lang="en-US" dirty="0"/>
                  <a:t>Assume that the first derivative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 (finite or infinite) exists at each point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.  </a:t>
                </a:r>
                <a:br>
                  <a:rPr lang="en-US" dirty="0"/>
                </a:br>
                <a:r>
                  <a:rPr lang="en-US" dirty="0"/>
                  <a:t>Then: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III.   The function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 is </a:t>
                </a:r>
                <a:r>
                  <a:rPr lang="en-US" b="1" dirty="0"/>
                  <a:t>increasing</a:t>
                </a:r>
                <a:r>
                  <a:rPr lang="en-US" dirty="0"/>
                  <a:t> on the interval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  </a:t>
                </a:r>
                <a:r>
                  <a:rPr lang="en-US" u="sng" dirty="0"/>
                  <a:t>if and only if</a:t>
                </a:r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	it is non-decreasing on it and </a:t>
                </a:r>
                <a:br>
                  <a:rPr lang="en-US" dirty="0"/>
                </a:br>
                <a:r>
                  <a:rPr lang="en-US" dirty="0"/>
                  <a:t>	each open interval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  contains at least one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dirty="0"/>
                  <a:t>  such that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r="-2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6978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Let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  be an open interval and let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 be a function defined on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.  </a:t>
                </a:r>
                <a:br>
                  <a:rPr lang="en-US" dirty="0"/>
                </a:br>
                <a:r>
                  <a:rPr lang="en-US" dirty="0"/>
                  <a:t>Assume that the first derivative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 (finite or infinite) exists at each point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.  </a:t>
                </a:r>
                <a:br>
                  <a:rPr lang="en-US" dirty="0"/>
                </a:br>
                <a:r>
                  <a:rPr lang="en-US" dirty="0"/>
                  <a:t>Then: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III.   The function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 is </a:t>
                </a:r>
                <a:r>
                  <a:rPr lang="en-US" b="1" dirty="0"/>
                  <a:t>decreasing</a:t>
                </a:r>
                <a:r>
                  <a:rPr lang="en-US" dirty="0"/>
                  <a:t> on the interval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  </a:t>
                </a:r>
                <a:r>
                  <a:rPr lang="en-US" u="sng" dirty="0"/>
                  <a:t>if and only if</a:t>
                </a:r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	it is non-increasing on it and </a:t>
                </a:r>
                <a:br>
                  <a:rPr lang="en-US" dirty="0"/>
                </a:br>
                <a:r>
                  <a:rPr lang="en-US" dirty="0"/>
                  <a:t>	each open interval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  contains at least one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dirty="0"/>
                  <a:t>  such that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r="-2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3668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Sketching the graph of a function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Analogously: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If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 at every point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 of an interval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,  </a:t>
                </a:r>
                <a:br>
                  <a:rPr lang="en-US" dirty="0"/>
                </a:br>
                <a:r>
                  <a:rPr lang="en-US" dirty="0"/>
                  <a:t>then the first derivative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 is increasing on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What does that mean?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  →  The function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 is strictly convex on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5672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Sketching the graph of a function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Analogously: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If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 at every point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 of an interval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,  </a:t>
                </a:r>
                <a:br>
                  <a:rPr lang="en-US" dirty="0"/>
                </a:br>
                <a:r>
                  <a:rPr lang="en-US" dirty="0"/>
                  <a:t>then the function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 is strictly convex on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Example (however):  The function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is strictly convex, but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=4×3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is zero at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45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4593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Let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  be an open interval and let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 be a function defined on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.  </a:t>
                </a:r>
                <a:br>
                  <a:rPr lang="en-US" dirty="0"/>
                </a:br>
                <a:r>
                  <a:rPr lang="en-US" dirty="0"/>
                  <a:t>Assume the second derivative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 (finite or infinite) exists at each point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.  </a:t>
                </a:r>
                <a:br>
                  <a:rPr lang="en-US" dirty="0"/>
                </a:br>
                <a:r>
                  <a:rPr lang="en-US" dirty="0"/>
                  <a:t>Then:</a:t>
                </a:r>
              </a:p>
              <a:p>
                <a:pPr>
                  <a:lnSpc>
                    <a:spcPct val="150000"/>
                  </a:lnSpc>
                  <a:tabLst>
                    <a:tab pos="2149475" algn="ctr"/>
                    <a:tab pos="5386388" algn="ctr"/>
                    <a:tab pos="8613775" algn="ctr"/>
                  </a:tabLst>
                </a:pPr>
                <a:r>
                  <a:rPr lang="en-US" dirty="0"/>
                  <a:t>I.	on the interval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, 	…if and only if…	for every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US" dirty="0"/>
              </a:p>
              <a:p>
                <a:pPr>
                  <a:tabLst>
                    <a:tab pos="2149475" algn="ctr"/>
                    <a:tab pos="5386388" algn="ctr"/>
                    <a:tab pos="8613775" algn="ctr"/>
                  </a:tabLst>
                </a:pPr>
                <a:r>
                  <a:rPr lang="en-US" dirty="0"/>
                  <a:t>	 the function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 is		</a:t>
                </a:r>
              </a:p>
              <a:p>
                <a:pPr>
                  <a:lnSpc>
                    <a:spcPct val="200000"/>
                  </a:lnSpc>
                  <a:tabLst>
                    <a:tab pos="2149475" algn="ctr"/>
                    <a:tab pos="5386388" algn="ctr"/>
                    <a:tab pos="8613775" algn="ctr"/>
                  </a:tabLst>
                </a:pPr>
                <a:r>
                  <a:rPr lang="en-US" dirty="0"/>
                  <a:t>	</a:t>
                </a:r>
                <a:r>
                  <a:rPr lang="en-US" b="1" dirty="0"/>
                  <a:t>convex</a:t>
                </a:r>
                <a:r>
                  <a:rPr lang="en-US" dirty="0"/>
                  <a:t>	…………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dirty="0"/>
              </a:p>
              <a:p>
                <a:pPr>
                  <a:lnSpc>
                    <a:spcPct val="200000"/>
                  </a:lnSpc>
                  <a:tabLst>
                    <a:tab pos="2149475" algn="ctr"/>
                    <a:tab pos="5386388" algn="ctr"/>
                    <a:tab pos="8613775" algn="ctr"/>
                  </a:tabLst>
                </a:pPr>
                <a:r>
                  <a:rPr lang="en-US" dirty="0"/>
                  <a:t>	</a:t>
                </a:r>
                <a:r>
                  <a:rPr lang="en-US" b="1" dirty="0"/>
                  <a:t>concave</a:t>
                </a:r>
                <a:r>
                  <a:rPr lang="en-US" dirty="0"/>
                  <a:t>	…………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endParaRPr lang="en-US" dirty="0"/>
              </a:p>
              <a:p>
                <a:pPr>
                  <a:tabLst>
                    <a:tab pos="2149475" algn="ctr"/>
                    <a:tab pos="5386388" algn="ctr"/>
                    <a:tab pos="8613775" algn="ctr"/>
                  </a:tabLst>
                </a:pPr>
                <a:r>
                  <a:rPr lang="en-US" dirty="0"/>
                  <a:t>hence</a:t>
                </a:r>
              </a:p>
              <a:p>
                <a:pPr>
                  <a:tabLst>
                    <a:tab pos="2149475" algn="ctr"/>
                    <a:tab pos="5386388" algn="ctr"/>
                    <a:tab pos="8613775" algn="ctr"/>
                  </a:tabLst>
                </a:pPr>
                <a:r>
                  <a:rPr lang="en-US" dirty="0"/>
                  <a:t>	</a:t>
                </a:r>
                <a:r>
                  <a:rPr lang="en-US" b="1" dirty="0"/>
                  <a:t>linear  (straight)</a:t>
                </a:r>
                <a:r>
                  <a:rPr lang="en-US" dirty="0"/>
                  <a:t>	…………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r="-10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1567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Let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  be an open interval and let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 be a function defined on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.  </a:t>
                </a:r>
                <a:br>
                  <a:rPr lang="en-US" dirty="0"/>
                </a:br>
                <a:r>
                  <a:rPr lang="en-US" dirty="0"/>
                  <a:t>Assume the second derivative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 (finite or infinite) exists at each point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.  </a:t>
                </a:r>
                <a:br>
                  <a:rPr lang="en-US" dirty="0"/>
                </a:br>
                <a:r>
                  <a:rPr lang="en-US" dirty="0"/>
                  <a:t>Then: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II.</a:t>
                </a:r>
              </a:p>
              <a:p>
                <a:pPr>
                  <a:lnSpc>
                    <a:spcPct val="200000"/>
                  </a:lnSpc>
                  <a:tabLst>
                    <a:tab pos="8748000" algn="l"/>
                  </a:tabLst>
                </a:pPr>
                <a:r>
                  <a:rPr lang="en-US" dirty="0"/>
                  <a:t>   If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 for every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,  </a:t>
                </a:r>
                <a:r>
                  <a:rPr lang="en-US" u="sng" dirty="0"/>
                  <a:t>then</a:t>
                </a:r>
                <a:r>
                  <a:rPr lang="en-US" dirty="0"/>
                  <a:t> the function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 is </a:t>
                </a:r>
                <a:r>
                  <a:rPr lang="en-US" b="1" dirty="0"/>
                  <a:t>convex</a:t>
                </a:r>
                <a:r>
                  <a:rPr lang="en-US" dirty="0"/>
                  <a:t>	on the interval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200000"/>
                  </a:lnSpc>
                  <a:tabLst>
                    <a:tab pos="8748000" algn="l"/>
                  </a:tabLst>
                </a:pPr>
                <a:r>
                  <a:rPr lang="en-US" dirty="0"/>
                  <a:t>   If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 for every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,  </a:t>
                </a:r>
                <a:r>
                  <a:rPr lang="en-US" u="sng" dirty="0"/>
                  <a:t>then</a:t>
                </a:r>
                <a:r>
                  <a:rPr lang="en-US" dirty="0"/>
                  <a:t> the function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 is </a:t>
                </a:r>
                <a:r>
                  <a:rPr lang="en-US" b="1" dirty="0"/>
                  <a:t>concave</a:t>
                </a:r>
                <a:r>
                  <a:rPr lang="en-US" dirty="0"/>
                  <a:t>	on the interval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r="-10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648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Let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  be an open interval and let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 be a function defined on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.  </a:t>
                </a:r>
                <a:br>
                  <a:rPr lang="en-US" dirty="0"/>
                </a:br>
                <a:r>
                  <a:rPr lang="en-US" dirty="0"/>
                  <a:t>Assume the second derivative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 (finite or infinite) exists at each point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.  </a:t>
                </a:r>
                <a:br>
                  <a:rPr lang="en-US" dirty="0"/>
                </a:br>
                <a:r>
                  <a:rPr lang="en-US" dirty="0"/>
                  <a:t>Then: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III.   The function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 is </a:t>
                </a:r>
                <a:r>
                  <a:rPr lang="en-US" b="1" dirty="0"/>
                  <a:t>strictly convex</a:t>
                </a:r>
                <a:r>
                  <a:rPr lang="en-US" dirty="0"/>
                  <a:t> on the interval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  </a:t>
                </a:r>
                <a:r>
                  <a:rPr lang="en-US" u="sng" dirty="0"/>
                  <a:t>if and only if</a:t>
                </a:r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	it is convex on it and </a:t>
                </a:r>
                <a:br>
                  <a:rPr lang="en-US" dirty="0"/>
                </a:br>
                <a:r>
                  <a:rPr lang="en-US" dirty="0"/>
                  <a:t>	each open interval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  contains at least one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dirty="0"/>
                  <a:t>  such that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r="-10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2546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Let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  be an open interval and let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 be a function defined on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.  </a:t>
                </a:r>
                <a:br>
                  <a:rPr lang="en-US" dirty="0"/>
                </a:br>
                <a:r>
                  <a:rPr lang="en-US" dirty="0"/>
                  <a:t>Assume the second derivative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 (finite or infinite) exists at each point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.  </a:t>
                </a:r>
                <a:br>
                  <a:rPr lang="en-US" dirty="0"/>
                </a:br>
                <a:r>
                  <a:rPr lang="en-US" dirty="0"/>
                  <a:t>Then: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III.   The function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 is </a:t>
                </a:r>
                <a:r>
                  <a:rPr lang="en-US" b="1" dirty="0"/>
                  <a:t>strictly concave</a:t>
                </a:r>
                <a:r>
                  <a:rPr lang="en-US" dirty="0"/>
                  <a:t> on the interval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  </a:t>
                </a:r>
                <a:r>
                  <a:rPr lang="en-US" u="sng" dirty="0"/>
                  <a:t>if and only if</a:t>
                </a:r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	it is concave on it and </a:t>
                </a:r>
                <a:br>
                  <a:rPr lang="en-US" dirty="0"/>
                </a:br>
                <a:r>
                  <a:rPr lang="en-US" dirty="0"/>
                  <a:t>	each open interval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  contains at least one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dirty="0"/>
                  <a:t>  such that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r="-10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47171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extrema and inflection points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Function increasing / decreasing </a:t>
            </a:r>
            <a:br>
              <a:rPr lang="en-US" dirty="0"/>
            </a:br>
            <a:r>
              <a:rPr lang="en-US" dirty="0"/>
              <a:t>at a point</a:t>
            </a:r>
          </a:p>
          <a:p>
            <a:pPr>
              <a:spcAft>
                <a:spcPts val="1000"/>
              </a:spcAft>
            </a:pPr>
            <a:r>
              <a:rPr lang="en-US" dirty="0"/>
              <a:t>The point of a </a:t>
            </a:r>
            <a:br>
              <a:rPr lang="en-US" dirty="0"/>
            </a:br>
            <a:r>
              <a:rPr lang="en-US" dirty="0"/>
              <a:t>(strict) local maximum / minimum</a:t>
            </a:r>
          </a:p>
          <a:p>
            <a:pPr>
              <a:spcAft>
                <a:spcPts val="1000"/>
              </a:spcAft>
            </a:pPr>
            <a:r>
              <a:rPr lang="en-US" dirty="0"/>
              <a:t>The line tangent to the graph </a:t>
            </a:r>
            <a:br>
              <a:rPr lang="en-US" dirty="0"/>
            </a:br>
            <a:r>
              <a:rPr lang="en-US" dirty="0"/>
              <a:t>of a function at a point</a:t>
            </a:r>
          </a:p>
          <a:p>
            <a:pPr>
              <a:spcAft>
                <a:spcPts val="1000"/>
              </a:spcAft>
            </a:pPr>
            <a:r>
              <a:rPr lang="en-US" dirty="0"/>
              <a:t>Function strictly convex / concave </a:t>
            </a:r>
            <a:br>
              <a:rPr lang="en-US" dirty="0"/>
            </a:br>
            <a:r>
              <a:rPr lang="en-US" dirty="0"/>
              <a:t>at a point</a:t>
            </a:r>
          </a:p>
          <a:p>
            <a:pPr>
              <a:spcAft>
                <a:spcPts val="1000"/>
              </a:spcAft>
            </a:pPr>
            <a:r>
              <a:rPr lang="en-US" dirty="0"/>
              <a:t>The point of inflection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84567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increasing and decreasing at a point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Let a function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 and a point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 be given.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Assume that the function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 is defined on the whole interval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 </m:t>
                        </m:r>
                        <m:sSub>
                          <m:sSubPr>
                            <m:ctrlPr>
                              <a:rPr lang="en-US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 </a:t>
                </a:r>
                <a:br>
                  <a:rPr lang="en-US" dirty="0"/>
                </a:br>
                <a:r>
                  <a:rPr lang="en-US" dirty="0"/>
                  <a:t>for some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The function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 is </a:t>
                </a:r>
                <a:r>
                  <a:rPr lang="en-US" b="1" dirty="0"/>
                  <a:t>increasing at the point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 if and only if </a:t>
                </a:r>
                <a:br>
                  <a:rPr lang="en-US" dirty="0"/>
                </a:br>
                <a:r>
                  <a:rPr lang="en-US" dirty="0"/>
                  <a:t>there exists a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 such that</a:t>
                </a: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     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all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 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/>
              </a:p>
              <a:p>
                <a:pPr/>
                <a:r>
                  <a:rPr lang="en-US" dirty="0"/>
                  <a:t>and</a:t>
                </a:r>
                <a:br>
                  <a:rPr lang="en-US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   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all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 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2956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Sketching the graph of a function </a:t>
            </a:r>
            <a:br>
              <a:rPr lang="en-US" dirty="0"/>
            </a:br>
            <a:r>
              <a:rPr lang="en-US" dirty="0"/>
              <a:t>(functions increasing and decreasing, convex and concave, </a:t>
            </a:r>
            <a:br>
              <a:rPr lang="en-US" dirty="0"/>
            </a:br>
            <a:r>
              <a:rPr lang="en-US" dirty="0"/>
              <a:t> local minima and maxima, inflection points)</a:t>
            </a:r>
          </a:p>
        </p:txBody>
      </p:sp>
    </p:spTree>
    <p:extLst>
      <p:ext uri="{BB962C8B-B14F-4D97-AF65-F5344CB8AC3E}">
        <p14:creationId xmlns:p14="http://schemas.microsoft.com/office/powerpoint/2010/main" val="38699837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increasing and decreasing at a point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Let a function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 and a point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 be given.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Assume that the function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 is defined on the whole interval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 </m:t>
                        </m:r>
                        <m:sSub>
                          <m:sSubPr>
                            <m:ctrlPr>
                              <a:rPr lang="en-US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 </a:t>
                </a:r>
                <a:br>
                  <a:rPr lang="en-US" dirty="0"/>
                </a:br>
                <a:r>
                  <a:rPr lang="en-US" dirty="0"/>
                  <a:t>for some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The function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 is </a:t>
                </a:r>
                <a:r>
                  <a:rPr lang="en-US" b="1" dirty="0"/>
                  <a:t>decreasing at the point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 if and only if </a:t>
                </a:r>
                <a:br>
                  <a:rPr lang="en-US" dirty="0"/>
                </a:br>
                <a:r>
                  <a:rPr lang="en-US" dirty="0"/>
                  <a:t>there exists a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 such that</a:t>
                </a: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     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all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 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/>
              </a:p>
              <a:p>
                <a:pPr/>
                <a:r>
                  <a:rPr lang="en-US" dirty="0"/>
                  <a:t>and</a:t>
                </a:r>
                <a:br>
                  <a:rPr lang="en-US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   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all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 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7109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increasing and decreasing at a point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Let a function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 and a point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 be given.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Assume that the function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 is defined on the whole interval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 </m:t>
                        </m:r>
                        <m:sSub>
                          <m:sSubPr>
                            <m:ctrlPr>
                              <a:rPr lang="en-US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 </a:t>
                </a:r>
                <a:br>
                  <a:rPr lang="en-US" dirty="0"/>
                </a:br>
                <a:r>
                  <a:rPr lang="en-US" dirty="0"/>
                  <a:t>for some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 and assume that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 exists.</a:t>
                </a:r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  <a:p>
                <a:r>
                  <a:rPr lang="en-US" u="sng" dirty="0"/>
                  <a:t>Theorem:</a:t>
                </a:r>
              </a:p>
              <a:p>
                <a:pPr>
                  <a:lnSpc>
                    <a:spcPct val="200000"/>
                  </a:lnSpc>
                  <a:tabLst>
                    <a:tab pos="4978800" algn="l"/>
                  </a:tabLst>
                </a:pPr>
                <a:r>
                  <a:rPr lang="en-US" dirty="0"/>
                  <a:t>If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,  then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 is increasing	at the point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200000"/>
                  </a:lnSpc>
                  <a:tabLst>
                    <a:tab pos="4978800" algn="l"/>
                  </a:tabLst>
                </a:pPr>
                <a:r>
                  <a:rPr lang="en-US" dirty="0"/>
                  <a:t>If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 then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 is decreasing	at the point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33891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extrema of a function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Let a function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 and a point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 be given.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Assume that the function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 is defined on the whole interval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 </m:t>
                        </m:r>
                        <m:sSub>
                          <m:sSubPr>
                            <m:ctrlPr>
                              <a:rPr lang="en-US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 </a:t>
                </a:r>
                <a:br>
                  <a:rPr lang="en-US" dirty="0"/>
                </a:br>
                <a:r>
                  <a:rPr lang="en-US" dirty="0"/>
                  <a:t>for some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There is a </a:t>
                </a:r>
                <a:r>
                  <a:rPr lang="en-US" b="1" dirty="0"/>
                  <a:t>local maximum</a:t>
                </a:r>
                <a:r>
                  <a:rPr lang="en-US" dirty="0"/>
                  <a:t> of the function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 at the point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 if and only if </a:t>
                </a:r>
                <a:br>
                  <a:rPr lang="en-US" dirty="0"/>
                </a:br>
                <a:r>
                  <a:rPr lang="en-US" dirty="0"/>
                  <a:t>there exists a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 such that</a:t>
                </a: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all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 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37323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extrema of a function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Let a function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 and a point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 be given.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Assume that the function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 is defined on the whole interval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 </m:t>
                        </m:r>
                        <m:sSub>
                          <m:sSubPr>
                            <m:ctrlPr>
                              <a:rPr lang="en-US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 </a:t>
                </a:r>
                <a:br>
                  <a:rPr lang="en-US" dirty="0"/>
                </a:br>
                <a:r>
                  <a:rPr lang="en-US" dirty="0"/>
                  <a:t>for some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There is a </a:t>
                </a:r>
                <a:r>
                  <a:rPr lang="en-US" b="1" dirty="0"/>
                  <a:t>strict local maximum</a:t>
                </a:r>
                <a:r>
                  <a:rPr lang="en-US" dirty="0"/>
                  <a:t> of the function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 at the point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 if and only if </a:t>
                </a:r>
                <a:br>
                  <a:rPr lang="en-US" dirty="0"/>
                </a:br>
                <a:r>
                  <a:rPr lang="en-US" dirty="0"/>
                  <a:t>there exists a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 such that</a:t>
                </a:r>
              </a:p>
              <a:p>
                <a:pPr>
                  <a:lnSpc>
                    <a:spcPct val="2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all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 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∪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 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ovéPole 3"/>
          <p:cNvSpPr txBox="1"/>
          <p:nvPr/>
        </p:nvSpPr>
        <p:spPr>
          <a:xfrm>
            <a:off x="10878820" y="4569626"/>
            <a:ext cx="1313180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increasing</a:t>
            </a:r>
          </a:p>
          <a:p>
            <a:pPr algn="ctr"/>
            <a:r>
              <a:rPr lang="en-US" dirty="0"/>
              <a:t>↓</a:t>
            </a:r>
          </a:p>
          <a:p>
            <a:pPr algn="ctr"/>
            <a:r>
              <a:rPr lang="en-US" dirty="0"/>
              <a:t>decreasing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68436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extrema of a function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Let a function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 and a point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 be given.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Assume that the function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 is defined on the whole interval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 </m:t>
                        </m:r>
                        <m:sSub>
                          <m:sSubPr>
                            <m:ctrlPr>
                              <a:rPr lang="en-US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 </a:t>
                </a:r>
                <a:br>
                  <a:rPr lang="en-US" dirty="0"/>
                </a:br>
                <a:r>
                  <a:rPr lang="en-US" dirty="0"/>
                  <a:t>for some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There is a </a:t>
                </a:r>
                <a:r>
                  <a:rPr lang="en-US" b="1" dirty="0"/>
                  <a:t>strict local minimum</a:t>
                </a:r>
                <a:r>
                  <a:rPr lang="en-US" dirty="0"/>
                  <a:t> of the function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 at the point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 if and only if </a:t>
                </a:r>
                <a:br>
                  <a:rPr lang="en-US" dirty="0"/>
                </a:br>
                <a:r>
                  <a:rPr lang="en-US" dirty="0"/>
                  <a:t>there exists a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 such that</a:t>
                </a:r>
              </a:p>
              <a:p>
                <a:pPr>
                  <a:lnSpc>
                    <a:spcPct val="2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all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 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∪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 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ovéPole 4"/>
          <p:cNvSpPr txBox="1"/>
          <p:nvPr/>
        </p:nvSpPr>
        <p:spPr>
          <a:xfrm>
            <a:off x="10878820" y="4569626"/>
            <a:ext cx="1313180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decreasing</a:t>
            </a:r>
          </a:p>
          <a:p>
            <a:pPr algn="ctr"/>
            <a:r>
              <a:rPr lang="en-US" dirty="0"/>
              <a:t>↓</a:t>
            </a:r>
          </a:p>
          <a:p>
            <a:pPr algn="ctr"/>
            <a:r>
              <a:rPr lang="en-US" dirty="0"/>
              <a:t>increasing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89876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extrema of a function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Let a function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 and a point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 be given.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Assume that the function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 is defined on the whole interval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 </m:t>
                        </m:r>
                        <m:sSub>
                          <m:sSubPr>
                            <m:ctrlPr>
                              <a:rPr lang="en-US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 </a:t>
                </a:r>
                <a:br>
                  <a:rPr lang="en-US" dirty="0"/>
                </a:br>
                <a:r>
                  <a:rPr lang="en-US" dirty="0"/>
                  <a:t>for some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There is a </a:t>
                </a:r>
                <a:r>
                  <a:rPr lang="en-US" b="1" dirty="0"/>
                  <a:t>local minimum</a:t>
                </a:r>
                <a:r>
                  <a:rPr lang="en-US" dirty="0"/>
                  <a:t> of the function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 at the point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 if and only if </a:t>
                </a:r>
                <a:br>
                  <a:rPr lang="en-US" dirty="0"/>
                </a:br>
                <a:r>
                  <a:rPr lang="en-US" dirty="0"/>
                  <a:t>there exists a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 such that</a:t>
                </a: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all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 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01751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extrema of a function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The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  —  local maxima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  —  strict local maxima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  —  strict local minima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  —  local minima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are together called </a:t>
                </a:r>
                <a:r>
                  <a:rPr lang="en-US" b="1" dirty="0"/>
                  <a:t>local extrema</a:t>
                </a:r>
                <a:r>
                  <a:rPr lang="en-US" dirty="0"/>
                  <a:t> of the function.</a:t>
                </a:r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u="sng" dirty="0"/>
                  <a:t>Theorem:</a:t>
                </a:r>
                <a:r>
                  <a:rPr lang="en-US" dirty="0"/>
                  <a:t>   Let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 exist.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If there is a local extremum of the function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 at the point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,  then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.</a:t>
                </a:r>
                <a:endParaRPr lang="cs-CZ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b="-145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54348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line tangent to the graph of a function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Let a function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 and a point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 be given.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Assume that the function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 is defined on the whole interval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 </m:t>
                        </m:r>
                        <m:sSub>
                          <m:sSubPr>
                            <m:ctrlPr>
                              <a:rPr lang="en-US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 </a:t>
                </a:r>
                <a:br>
                  <a:rPr lang="en-US" dirty="0"/>
                </a:br>
                <a:r>
                  <a:rPr lang="en-US" dirty="0"/>
                  <a:t>for some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,  and let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 exist.</a:t>
                </a:r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Recall that the equation of </a:t>
                </a:r>
                <a:r>
                  <a:rPr lang="en-US" u="sng" dirty="0"/>
                  <a:t>the line tangent to the graph of the function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 </a:t>
                </a:r>
                <a:br>
                  <a:rPr lang="en-US" dirty="0"/>
                </a:br>
                <a:r>
                  <a:rPr lang="en-US" u="sng" dirty="0"/>
                  <a:t>at the point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dirty="0"/>
                  <a:t>  is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42805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strictly convex / concave at a point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Let a function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 and a point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 be given.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Assume that the function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 is defined on the whole interval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 </m:t>
                        </m:r>
                        <m:sSub>
                          <m:sSubPr>
                            <m:ctrlPr>
                              <a:rPr lang="en-US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 </a:t>
                </a:r>
                <a:br>
                  <a:rPr lang="en-US" dirty="0"/>
                </a:br>
                <a:r>
                  <a:rPr lang="en-US" dirty="0"/>
                  <a:t>for some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,  and let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 exist.</a:t>
                </a:r>
              </a:p>
              <a:p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The function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 is </a:t>
                </a:r>
                <a:r>
                  <a:rPr lang="en-US" b="1" dirty="0"/>
                  <a:t>strictly convex at the point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 if and only if </a:t>
                </a:r>
                <a:br>
                  <a:rPr lang="en-US" dirty="0"/>
                </a:br>
                <a:r>
                  <a:rPr lang="en-US" dirty="0"/>
                  <a:t>there exists a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 such that</a:t>
                </a:r>
              </a:p>
              <a:p>
                <a:pPr>
                  <a:lnSpc>
                    <a:spcPct val="2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all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 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∪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 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37466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strictly convex / concave at a point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Let a function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 and a point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 be given.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Assume that the function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 is defined on the whole interval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 </m:t>
                        </m:r>
                        <m:sSub>
                          <m:sSubPr>
                            <m:ctrlPr>
                              <a:rPr lang="en-US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 </a:t>
                </a:r>
                <a:br>
                  <a:rPr lang="en-US" dirty="0"/>
                </a:br>
                <a:r>
                  <a:rPr lang="en-US" dirty="0"/>
                  <a:t>for some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,  and let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 exist.</a:t>
                </a:r>
              </a:p>
              <a:p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The function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 is </a:t>
                </a:r>
                <a:r>
                  <a:rPr lang="en-US" b="1" dirty="0"/>
                  <a:t>strictly concave at the point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 if and only if </a:t>
                </a:r>
                <a:br>
                  <a:rPr lang="en-US" dirty="0"/>
                </a:br>
                <a:r>
                  <a:rPr lang="en-US" dirty="0"/>
                  <a:t>there exists a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 such that</a:t>
                </a:r>
              </a:p>
              <a:p>
                <a:pPr>
                  <a:lnSpc>
                    <a:spcPct val="2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all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 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∪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 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7506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Sketching the graph of a function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To sketch the graph, determine:</a:t>
                </a:r>
              </a:p>
              <a:p>
                <a:r>
                  <a:rPr lang="en-US" dirty="0"/>
                  <a:t>the domain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dirty="0"/>
                  <a:t>  and the range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dirty="0"/>
                  <a:t>  of the function</a:t>
                </a:r>
              </a:p>
              <a:p>
                <a:r>
                  <a:rPr lang="en-US" dirty="0"/>
                  <a:t>the intersections with the coordinate axes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 and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intervals of monotonicity </a:t>
                </a:r>
                <a:br>
                  <a:rPr lang="en-US" dirty="0"/>
                </a:br>
                <a:r>
                  <a:rPr lang="en-US" dirty="0"/>
                  <a:t>([non-]increasing/[non-]decreasing)</a:t>
                </a:r>
              </a:p>
              <a:p>
                <a:r>
                  <a:rPr lang="en-US" dirty="0"/>
                  <a:t>intervals of convexity and concavity ([strictly] convex/[strictly] concave)</a:t>
                </a:r>
              </a:p>
              <a:p>
                <a:r>
                  <a:rPr lang="en-US" dirty="0"/>
                  <a:t>local extrema and inflection points</a:t>
                </a:r>
              </a:p>
              <a:p>
                <a:r>
                  <a:rPr lang="en-US" dirty="0"/>
                  <a:t>sketch the graph</a:t>
                </a:r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38" t="-1108" r="-2564" b="-1123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96967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strictly convex / concave at a point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Let a function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 and a point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 be given.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Assume that the function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 is defined on the whole interval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 </m:t>
                        </m:r>
                        <m:sSub>
                          <m:sSubPr>
                            <m:ctrlPr>
                              <a:rPr lang="en-US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 </a:t>
                </a:r>
                <a:br>
                  <a:rPr lang="en-US" dirty="0"/>
                </a:br>
                <a:r>
                  <a:rPr lang="en-US" dirty="0"/>
                  <a:t>for some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,  and let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 exist.</a:t>
                </a:r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  <a:p>
                <a:r>
                  <a:rPr lang="en-US" u="sng" dirty="0"/>
                  <a:t>Theorem:</a:t>
                </a:r>
              </a:p>
              <a:p>
                <a:pPr>
                  <a:lnSpc>
                    <a:spcPct val="200000"/>
                  </a:lnSpc>
                  <a:tabLst>
                    <a:tab pos="5652000" algn="l"/>
                  </a:tabLst>
                </a:pPr>
                <a:r>
                  <a:rPr lang="en-US" dirty="0"/>
                  <a:t>If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,  then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 is strictly convex	at the point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200000"/>
                  </a:lnSpc>
                  <a:tabLst>
                    <a:tab pos="5652000" algn="l"/>
                  </a:tabLst>
                </a:pPr>
                <a:r>
                  <a:rPr lang="en-US" dirty="0"/>
                  <a:t>If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,  then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 is strictly concave	at the point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35798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Points of inflexion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Let a function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 and a point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 be given.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Assume that the function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 is defined on the whole interval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 </m:t>
                        </m:r>
                        <m:sSub>
                          <m:sSubPr>
                            <m:ctrlPr>
                              <a:rPr lang="en-US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 </a:t>
                </a:r>
                <a:br>
                  <a:rPr lang="en-US" dirty="0"/>
                </a:br>
                <a:r>
                  <a:rPr lang="en-US" dirty="0"/>
                  <a:t>for some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,  and let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 exist.</a:t>
                </a:r>
              </a:p>
              <a:p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The point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 is a </a:t>
                </a:r>
                <a:r>
                  <a:rPr lang="en-US" u="sng" dirty="0"/>
                  <a:t>rising</a:t>
                </a:r>
                <a:r>
                  <a:rPr lang="en-US" dirty="0"/>
                  <a:t> </a:t>
                </a:r>
                <a:r>
                  <a:rPr lang="en-US" b="1" dirty="0"/>
                  <a:t>point of inflexion</a:t>
                </a:r>
                <a:r>
                  <a:rPr lang="en-US" dirty="0"/>
                  <a:t> of the function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 if and only if </a:t>
                </a:r>
                <a:br>
                  <a:rPr lang="en-US" dirty="0"/>
                </a:br>
                <a:r>
                  <a:rPr lang="en-US" dirty="0"/>
                  <a:t>there exists a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 such that</a:t>
                </a: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US">
                          <a:latin typeface="Cambria Math" panose="02040503050406030204" pitchFamily="18" charset="0"/>
                        </a:rPr>
                        <m:t>for</m:t>
                      </m:r>
                      <m:r>
                        <m:rPr>
                          <m:nor/>
                        </m:rPr>
                        <a:rPr lang="en-US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Cambria Math" panose="02040503050406030204" pitchFamily="18" charset="0"/>
                        </a:rPr>
                        <m:t>all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 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/>
                <a:r>
                  <a:rPr lang="en-US" dirty="0"/>
                  <a:t>and</a:t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US">
                          <a:latin typeface="Cambria Math" panose="02040503050406030204" pitchFamily="18" charset="0"/>
                        </a:rPr>
                        <m:t>for</m:t>
                      </m:r>
                      <m:r>
                        <m:rPr>
                          <m:nor/>
                        </m:rPr>
                        <a:rPr lang="en-US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Cambria Math" panose="02040503050406030204" pitchFamily="18" charset="0"/>
                        </a:rPr>
                        <m:t>all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 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ovéPole 3"/>
          <p:cNvSpPr txBox="1"/>
          <p:nvPr/>
        </p:nvSpPr>
        <p:spPr>
          <a:xfrm>
            <a:off x="11148125" y="4881125"/>
            <a:ext cx="1043876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convex</a:t>
            </a:r>
          </a:p>
          <a:p>
            <a:pPr algn="ctr"/>
            <a:r>
              <a:rPr lang="en-US" dirty="0"/>
              <a:t>↓</a:t>
            </a:r>
          </a:p>
          <a:p>
            <a:pPr algn="ctr"/>
            <a:r>
              <a:rPr lang="en-US" dirty="0"/>
              <a:t>concave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70856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Points of inflexion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Let a function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 and a point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 be given.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Assume that the function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 is defined on the whole interval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 </m:t>
                        </m:r>
                        <m:sSub>
                          <m:sSubPr>
                            <m:ctrlPr>
                              <a:rPr lang="en-US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 </a:t>
                </a:r>
                <a:br>
                  <a:rPr lang="en-US" dirty="0"/>
                </a:br>
                <a:r>
                  <a:rPr lang="en-US" dirty="0"/>
                  <a:t>for some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,  and let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 exist.</a:t>
                </a:r>
              </a:p>
              <a:p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The point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 is a </a:t>
                </a:r>
                <a:r>
                  <a:rPr lang="en-US" u="sng" dirty="0"/>
                  <a:t>falling</a:t>
                </a:r>
                <a:r>
                  <a:rPr lang="en-US" dirty="0"/>
                  <a:t> </a:t>
                </a:r>
                <a:r>
                  <a:rPr lang="en-US" b="1" dirty="0"/>
                  <a:t>point of inflexion</a:t>
                </a:r>
                <a:r>
                  <a:rPr lang="en-US" dirty="0"/>
                  <a:t> of the function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 if and only if </a:t>
                </a:r>
                <a:br>
                  <a:rPr lang="en-US" dirty="0"/>
                </a:br>
                <a:r>
                  <a:rPr lang="en-US" dirty="0"/>
                  <a:t>there exists a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 such that</a:t>
                </a: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US">
                          <a:latin typeface="Cambria Math" panose="02040503050406030204" pitchFamily="18" charset="0"/>
                        </a:rPr>
                        <m:t>for</m:t>
                      </m:r>
                      <m:r>
                        <m:rPr>
                          <m:nor/>
                        </m:rPr>
                        <a:rPr lang="en-US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Cambria Math" panose="02040503050406030204" pitchFamily="18" charset="0"/>
                        </a:rPr>
                        <m:t>all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 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/>
                <a:r>
                  <a:rPr lang="en-US" dirty="0"/>
                  <a:t>and</a:t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US">
                          <a:latin typeface="Cambria Math" panose="02040503050406030204" pitchFamily="18" charset="0"/>
                        </a:rPr>
                        <m:t>for</m:t>
                      </m:r>
                      <m:r>
                        <m:rPr>
                          <m:nor/>
                        </m:rPr>
                        <a:rPr lang="en-US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Cambria Math" panose="02040503050406030204" pitchFamily="18" charset="0"/>
                        </a:rPr>
                        <m:t>all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 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ovéPole 3"/>
          <p:cNvSpPr txBox="1"/>
          <p:nvPr/>
        </p:nvSpPr>
        <p:spPr>
          <a:xfrm>
            <a:off x="11148126" y="4881125"/>
            <a:ext cx="1043876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concave</a:t>
            </a:r>
          </a:p>
          <a:p>
            <a:pPr algn="ctr"/>
            <a:r>
              <a:rPr lang="en-US" dirty="0"/>
              <a:t>↓</a:t>
            </a:r>
          </a:p>
          <a:p>
            <a:pPr algn="ctr"/>
            <a:r>
              <a:rPr lang="en-US" dirty="0"/>
              <a:t>convex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11313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Points of inflexion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Let a function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 and a point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 be given.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Assume that the function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 is defined on the whole interval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 </m:t>
                        </m:r>
                        <m:sSub>
                          <m:sSubPr>
                            <m:ctrlPr>
                              <a:rPr lang="en-US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 </a:t>
                </a:r>
                <a:br>
                  <a:rPr lang="en-US" dirty="0"/>
                </a:br>
                <a:r>
                  <a:rPr lang="en-US" dirty="0"/>
                  <a:t>for some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,  and let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 exist.</a:t>
                </a:r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u="sng" dirty="0"/>
                  <a:t>Theorem:</a:t>
                </a:r>
                <a:r>
                  <a:rPr lang="en-US" dirty="0"/>
                  <a:t>  Let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 exist.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If there is an inflection at the point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, 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6232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u="sng" dirty="0"/>
                  <a:t>Example 1: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and consider the point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have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hence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but there is </a:t>
                </a:r>
                <a:r>
                  <a:rPr lang="en-US" u="sng" dirty="0"/>
                  <a:t>no local extremum</a:t>
                </a:r>
                <a:r>
                  <a:rPr lang="en-US" dirty="0"/>
                  <a:t> at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 – the function is strictly increasing there!</a:t>
                </a:r>
                <a:endParaRPr lang="cs-CZ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95449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Example 2: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and consider the point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have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hence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and yes, there is a </a:t>
                </a:r>
                <a:r>
                  <a:rPr lang="en-US" u="sng" dirty="0"/>
                  <a:t>strict local minimum</a:t>
                </a:r>
                <a:r>
                  <a:rPr lang="en-US" dirty="0"/>
                  <a:t> at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  <a:endParaRPr lang="cs-CZ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4512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Let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=⋯=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and let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Then:</a:t>
                </a:r>
              </a:p>
              <a:p>
                <a:endParaRPr lang="en-US" dirty="0"/>
              </a:p>
              <a:p>
                <a:pPr>
                  <a:lnSpc>
                    <a:spcPct val="150000"/>
                  </a:lnSpc>
                  <a:tabLst>
                    <a:tab pos="1738800" algn="l"/>
                    <a:tab pos="7311600" algn="l"/>
                  </a:tabLst>
                </a:pPr>
                <a:r>
                  <a:rPr lang="en-US" dirty="0"/>
                  <a:t>If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 is odd	and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,  then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 is </a:t>
                </a:r>
                <a:r>
                  <a:rPr lang="en-US" u="sng" dirty="0"/>
                  <a:t>increasing</a:t>
                </a:r>
                <a:r>
                  <a:rPr lang="en-US" dirty="0"/>
                  <a:t>	at the point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  <a:tabLst>
                    <a:tab pos="1738800" algn="l"/>
                    <a:tab pos="7311600" algn="l"/>
                  </a:tabLst>
                </a:pPr>
                <a:r>
                  <a:rPr lang="en-US" dirty="0"/>
                  <a:t>If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 is odd	and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 then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 is </a:t>
                </a:r>
                <a:r>
                  <a:rPr lang="en-US" u="sng" dirty="0"/>
                  <a:t>decreasing</a:t>
                </a:r>
                <a:r>
                  <a:rPr lang="en-US" dirty="0"/>
                  <a:t>	at the point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pPr>
                  <a:lnSpc>
                    <a:spcPct val="150000"/>
                  </a:lnSpc>
                  <a:tabLst>
                    <a:tab pos="1738800" algn="l"/>
                    <a:tab pos="9183600" algn="l"/>
                  </a:tabLst>
                </a:pPr>
                <a:r>
                  <a:rPr lang="en-US" dirty="0"/>
                  <a:t>If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 is even	and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,  then there is a </a:t>
                </a:r>
                <a:r>
                  <a:rPr lang="en-US" u="sng" dirty="0"/>
                  <a:t>strict local minimum</a:t>
                </a:r>
                <a:r>
                  <a:rPr lang="en-US" dirty="0"/>
                  <a:t>	of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 at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  <a:tabLst>
                    <a:tab pos="1738313" algn="l"/>
                    <a:tab pos="9182100" algn="l"/>
                  </a:tabLst>
                </a:pPr>
                <a:r>
                  <a:rPr lang="en-US" dirty="0"/>
                  <a:t>If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 is even	and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,  then there is a </a:t>
                </a:r>
                <a:r>
                  <a:rPr lang="en-US" u="sng" dirty="0"/>
                  <a:t>strict local maximum</a:t>
                </a:r>
                <a:r>
                  <a:rPr lang="en-US" dirty="0"/>
                  <a:t>	of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 at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45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248202" y="6336000"/>
                <a:ext cx="1260000" cy="36933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e.g.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202" y="6336000"/>
                <a:ext cx="1260000" cy="369332"/>
              </a:xfrm>
              <a:prstGeom prst="rect">
                <a:avLst/>
              </a:prstGeom>
              <a:blipFill>
                <a:blip r:embed="rId3"/>
                <a:stretch>
                  <a:fillRect l="-3846" t="-6349" b="-22222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02856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u="sng" dirty="0"/>
                  <a:t>Example 1: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and consider the point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have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hence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but there is </a:t>
                </a:r>
                <a:r>
                  <a:rPr lang="en-US" u="sng" dirty="0"/>
                  <a:t>no local extremum</a:t>
                </a:r>
                <a:r>
                  <a:rPr lang="en-US" dirty="0"/>
                  <a:t> at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 – the function is strictly increasing there!</a:t>
                </a:r>
                <a:endParaRPr lang="cs-CZ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48177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Example 2: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and consider the point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have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hence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and yes, there is a </a:t>
                </a:r>
                <a:r>
                  <a:rPr lang="en-US" u="sng" dirty="0"/>
                  <a:t>strict local minimum</a:t>
                </a:r>
                <a:r>
                  <a:rPr lang="en-US" dirty="0"/>
                  <a:t> at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  <a:endParaRPr lang="cs-CZ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875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2000" y="450000"/>
            <a:ext cx="9904054" cy="460800"/>
          </a:xfrm>
        </p:spPr>
        <p:txBody>
          <a:bodyPr/>
          <a:lstStyle/>
          <a:p>
            <a:r>
              <a:rPr lang="en-US" dirty="0"/>
              <a:t>Intervals of monotonicity and of convexity and</a:t>
            </a:r>
            <a:r>
              <a:rPr lang="cs-CZ" dirty="0"/>
              <a:t> </a:t>
            </a:r>
            <a:r>
              <a:rPr lang="en-US" dirty="0"/>
              <a:t>concavity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Function increasing, non-decreasing, non-increasing, and decreasing</a:t>
            </a:r>
          </a:p>
          <a:p>
            <a:pPr>
              <a:lnSpc>
                <a:spcPct val="150000"/>
              </a:lnSpc>
            </a:pPr>
            <a:r>
              <a:rPr lang="en-US" dirty="0"/>
              <a:t>Convex combination of points</a:t>
            </a:r>
          </a:p>
          <a:p>
            <a:pPr>
              <a:lnSpc>
                <a:spcPct val="150000"/>
              </a:lnSpc>
            </a:pPr>
            <a:r>
              <a:rPr lang="en-US" dirty="0"/>
              <a:t>Function strictly convex, convex, concave, and strictly concave</a:t>
            </a:r>
          </a:p>
          <a:p>
            <a:pPr>
              <a:lnSpc>
                <a:spcPct val="150000"/>
              </a:lnSpc>
            </a:pPr>
            <a:r>
              <a:rPr lang="en-US" dirty="0"/>
              <a:t>Characterization by the derivatives of the first, second and higher order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8625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Sketching the graph of a function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We already know:  Let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  be an interval and let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 be a function defined on the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pPr>
                  <a:lnSpc>
                    <a:spcPct val="150000"/>
                  </a:lnSpc>
                  <a:tabLst>
                    <a:tab pos="2149475" algn="ctr"/>
                    <a:tab pos="5386388" algn="ctr"/>
                    <a:tab pos="8613775" algn="ctr"/>
                  </a:tabLst>
                </a:pPr>
                <a:r>
                  <a:rPr lang="en-US" dirty="0"/>
                  <a:t>	on the interval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, 	…if and only if…	for every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US" dirty="0"/>
              </a:p>
              <a:p>
                <a:pPr>
                  <a:tabLst>
                    <a:tab pos="2149475" algn="ctr"/>
                    <a:tab pos="5386388" algn="ctr"/>
                    <a:tab pos="8613775" algn="ctr"/>
                  </a:tabLst>
                </a:pPr>
                <a:r>
                  <a:rPr lang="en-US" dirty="0"/>
                  <a:t>	 the function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 is		 such that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lnSpc>
                    <a:spcPct val="200000"/>
                  </a:lnSpc>
                  <a:tabLst>
                    <a:tab pos="2149475" algn="ctr"/>
                    <a:tab pos="5386388" algn="ctr"/>
                    <a:tab pos="8613775" algn="ctr"/>
                  </a:tabLst>
                </a:pPr>
                <a:r>
                  <a:rPr lang="en-US" dirty="0"/>
                  <a:t>	</a:t>
                </a:r>
                <a:r>
                  <a:rPr lang="en-US" b="1" dirty="0"/>
                  <a:t>increasing</a:t>
                </a:r>
                <a:r>
                  <a:rPr lang="en-US" dirty="0"/>
                  <a:t>	…………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>
                  <a:lnSpc>
                    <a:spcPct val="200000"/>
                  </a:lnSpc>
                  <a:tabLst>
                    <a:tab pos="2149475" algn="ctr"/>
                    <a:tab pos="5386388" algn="ctr"/>
                    <a:tab pos="8613775" algn="ctr"/>
                  </a:tabLst>
                </a:pPr>
                <a:r>
                  <a:rPr lang="en-US" dirty="0"/>
                  <a:t>	</a:t>
                </a:r>
                <a:r>
                  <a:rPr lang="en-US" b="1" dirty="0"/>
                  <a:t>non-decreasing</a:t>
                </a:r>
                <a:r>
                  <a:rPr lang="en-US" dirty="0"/>
                  <a:t>	…………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>
                  <a:lnSpc>
                    <a:spcPct val="200000"/>
                  </a:lnSpc>
                  <a:tabLst>
                    <a:tab pos="2149475" algn="ctr"/>
                    <a:tab pos="5386388" algn="ctr"/>
                    <a:tab pos="8613775" algn="ctr"/>
                  </a:tabLst>
                </a:pPr>
                <a:r>
                  <a:rPr lang="en-US" dirty="0"/>
                  <a:t>	</a:t>
                </a:r>
                <a:r>
                  <a:rPr lang="en-US" b="1" dirty="0"/>
                  <a:t>non-increasing</a:t>
                </a:r>
                <a:r>
                  <a:rPr lang="en-US" dirty="0"/>
                  <a:t>	…………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>
                  <a:lnSpc>
                    <a:spcPct val="200000"/>
                  </a:lnSpc>
                  <a:tabLst>
                    <a:tab pos="2149475" algn="ctr"/>
                    <a:tab pos="5386388" algn="ctr"/>
                    <a:tab pos="8613775" algn="ctr"/>
                  </a:tabLst>
                </a:pPr>
                <a:r>
                  <a:rPr lang="en-US" dirty="0"/>
                  <a:t>	</a:t>
                </a:r>
                <a:r>
                  <a:rPr lang="en-US" b="1" dirty="0"/>
                  <a:t>decreasing</a:t>
                </a:r>
                <a:r>
                  <a:rPr lang="en-US" dirty="0"/>
                  <a:t>	…………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7259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Sketching the graph of a function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We already know: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 is the slope of the line tangent to the graph of the function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 at the point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Given the line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where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 is its slope, we know: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  —  if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,  then the line goes up (increases)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  —  if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then the line is horizontal (constant)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  —  if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,  then the line goes down (decreases)</a:t>
                </a:r>
                <a:endParaRPr lang="cs-CZ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4063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Sketching the graph of a function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Hence: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If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 at every point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 of an interval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,  </a:t>
                </a:r>
                <a:br>
                  <a:rPr lang="en-US" dirty="0"/>
                </a:br>
                <a:r>
                  <a:rPr lang="en-US" dirty="0"/>
                  <a:t>then the function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 is increasing on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Example (however):  The function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is increasing, but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is zero at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45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7584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Let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  be an open interval and let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 be a function defined on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.  </a:t>
                </a:r>
                <a:br>
                  <a:rPr lang="en-US" dirty="0"/>
                </a:br>
                <a:r>
                  <a:rPr lang="en-US" dirty="0"/>
                  <a:t>Assume that the first derivative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 (finite or infinite) exists at each point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.  </a:t>
                </a:r>
                <a:br>
                  <a:rPr lang="en-US" dirty="0"/>
                </a:br>
                <a:r>
                  <a:rPr lang="en-US" dirty="0"/>
                  <a:t>Then:</a:t>
                </a:r>
              </a:p>
              <a:p>
                <a:pPr>
                  <a:lnSpc>
                    <a:spcPct val="150000"/>
                  </a:lnSpc>
                  <a:tabLst>
                    <a:tab pos="2149475" algn="ctr"/>
                    <a:tab pos="5386388" algn="ctr"/>
                    <a:tab pos="8613775" algn="ctr"/>
                  </a:tabLst>
                </a:pPr>
                <a:r>
                  <a:rPr lang="en-US" dirty="0"/>
                  <a:t>I.	on the interval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, 	…if and only if…	for every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US" dirty="0"/>
              </a:p>
              <a:p>
                <a:pPr>
                  <a:tabLst>
                    <a:tab pos="2149475" algn="ctr"/>
                    <a:tab pos="5386388" algn="ctr"/>
                    <a:tab pos="8613775" algn="ctr"/>
                  </a:tabLst>
                </a:pPr>
                <a:r>
                  <a:rPr lang="en-US" dirty="0"/>
                  <a:t>	 the function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 is		</a:t>
                </a:r>
              </a:p>
              <a:p>
                <a:pPr>
                  <a:lnSpc>
                    <a:spcPct val="200000"/>
                  </a:lnSpc>
                  <a:tabLst>
                    <a:tab pos="2149475" algn="ctr"/>
                    <a:tab pos="5386388" algn="ctr"/>
                    <a:tab pos="8613775" algn="ctr"/>
                  </a:tabLst>
                </a:pPr>
                <a:r>
                  <a:rPr lang="en-US" dirty="0"/>
                  <a:t>	</a:t>
                </a:r>
                <a:r>
                  <a:rPr lang="en-US" b="1" dirty="0"/>
                  <a:t>non-decreasing</a:t>
                </a:r>
                <a:r>
                  <a:rPr lang="en-US" dirty="0"/>
                  <a:t>	…………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dirty="0"/>
              </a:p>
              <a:p>
                <a:pPr>
                  <a:lnSpc>
                    <a:spcPct val="200000"/>
                  </a:lnSpc>
                  <a:tabLst>
                    <a:tab pos="2149475" algn="ctr"/>
                    <a:tab pos="5386388" algn="ctr"/>
                    <a:tab pos="8613775" algn="ctr"/>
                  </a:tabLst>
                </a:pPr>
                <a:r>
                  <a:rPr lang="en-US" dirty="0"/>
                  <a:t>	</a:t>
                </a:r>
                <a:r>
                  <a:rPr lang="en-US" b="1" dirty="0"/>
                  <a:t>non-increasing</a:t>
                </a:r>
                <a:r>
                  <a:rPr lang="en-US" dirty="0"/>
                  <a:t>	…………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endParaRPr lang="en-US" dirty="0"/>
              </a:p>
              <a:p>
                <a:pPr>
                  <a:tabLst>
                    <a:tab pos="2149475" algn="ctr"/>
                    <a:tab pos="5386388" algn="ctr"/>
                    <a:tab pos="8613775" algn="ctr"/>
                  </a:tabLst>
                </a:pPr>
                <a:r>
                  <a:rPr lang="en-US" dirty="0"/>
                  <a:t>hence</a:t>
                </a:r>
              </a:p>
              <a:p>
                <a:pPr>
                  <a:tabLst>
                    <a:tab pos="2149475" algn="ctr"/>
                    <a:tab pos="5386388" algn="ctr"/>
                    <a:tab pos="8613775" algn="ctr"/>
                  </a:tabLst>
                </a:pPr>
                <a:r>
                  <a:rPr lang="en-US" dirty="0"/>
                  <a:t>	</a:t>
                </a:r>
                <a:r>
                  <a:rPr lang="en-US" b="1" dirty="0"/>
                  <a:t>constant</a:t>
                </a:r>
                <a:r>
                  <a:rPr lang="en-US" dirty="0"/>
                  <a:t>	…………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r="-2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8605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Let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  be an open interval and let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 be a function defined on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.  </a:t>
                </a:r>
                <a:br>
                  <a:rPr lang="en-US" dirty="0"/>
                </a:br>
                <a:r>
                  <a:rPr lang="en-US" dirty="0"/>
                  <a:t>Assume that the first derivative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 (finite or infinite) exists at each point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.  </a:t>
                </a:r>
                <a:br>
                  <a:rPr lang="en-US" dirty="0"/>
                </a:br>
                <a:r>
                  <a:rPr lang="en-US" dirty="0"/>
                  <a:t>Then: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II.</a:t>
                </a:r>
              </a:p>
              <a:p>
                <a:pPr>
                  <a:lnSpc>
                    <a:spcPct val="200000"/>
                  </a:lnSpc>
                  <a:tabLst>
                    <a:tab pos="8888400" algn="l"/>
                  </a:tabLst>
                </a:pPr>
                <a:r>
                  <a:rPr lang="en-US" dirty="0"/>
                  <a:t> If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 for every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,  </a:t>
                </a:r>
                <a:r>
                  <a:rPr lang="en-US" u="sng" dirty="0"/>
                  <a:t>then</a:t>
                </a:r>
                <a:r>
                  <a:rPr lang="en-US" dirty="0"/>
                  <a:t> the function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 is </a:t>
                </a:r>
                <a:r>
                  <a:rPr lang="en-US" b="1" dirty="0"/>
                  <a:t>increasing</a:t>
                </a:r>
                <a:r>
                  <a:rPr lang="en-US" dirty="0"/>
                  <a:t> 	on the interval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200000"/>
                  </a:lnSpc>
                  <a:tabLst>
                    <a:tab pos="8886825" algn="l"/>
                  </a:tabLst>
                </a:pPr>
                <a:r>
                  <a:rPr lang="en-US" dirty="0"/>
                  <a:t> If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 for every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,  </a:t>
                </a:r>
                <a:r>
                  <a:rPr lang="en-US" u="sng" dirty="0"/>
                  <a:t>then</a:t>
                </a:r>
                <a:r>
                  <a:rPr lang="en-US" dirty="0"/>
                  <a:t> the function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 is </a:t>
                </a:r>
                <a:r>
                  <a:rPr lang="en-US" b="1" dirty="0"/>
                  <a:t>decreasing</a:t>
                </a:r>
                <a:r>
                  <a:rPr lang="en-US" dirty="0"/>
                  <a:t>	on the interval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r="-58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392387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zor.potx" id="{03D10032-7B47-4BC7-8D74-6E131F1ED24C}" vid="{FD6A47A2-2BEE-4AE2-8DFB-5A4C359AB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Vzor</Template>
  <TotalTime>2262</TotalTime>
  <Words>2865</Words>
  <Application>Microsoft Office PowerPoint</Application>
  <PresentationFormat>Širokoúhlá obrazovka</PresentationFormat>
  <Paragraphs>283</Paragraphs>
  <Slides>38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1" baseType="lpstr">
      <vt:lpstr>Arial</vt:lpstr>
      <vt:lpstr>Cambria Math</vt:lpstr>
      <vt:lpstr>Motiv Office</vt:lpstr>
      <vt:lpstr>Quantitative Methods    Lecture 8  </vt:lpstr>
      <vt:lpstr>Prezentace aplikace PowerPoint</vt:lpstr>
      <vt:lpstr>Sketching the graph of a function</vt:lpstr>
      <vt:lpstr>Intervals of monotonicity and of convexity and concavity</vt:lpstr>
      <vt:lpstr>Sketching the graph of a function</vt:lpstr>
      <vt:lpstr>Sketching the graph of a function</vt:lpstr>
      <vt:lpstr>Sketching the graph of a function</vt:lpstr>
      <vt:lpstr>Theorem</vt:lpstr>
      <vt:lpstr>Theorem</vt:lpstr>
      <vt:lpstr>Theorem</vt:lpstr>
      <vt:lpstr>Theorem</vt:lpstr>
      <vt:lpstr>Sketching the graph of a function</vt:lpstr>
      <vt:lpstr>Sketching the graph of a function</vt:lpstr>
      <vt:lpstr>Theorem</vt:lpstr>
      <vt:lpstr>Theorem</vt:lpstr>
      <vt:lpstr>Theorem</vt:lpstr>
      <vt:lpstr>Theorem</vt:lpstr>
      <vt:lpstr>Local extrema and inflection points</vt:lpstr>
      <vt:lpstr>Function increasing and decreasing at a point</vt:lpstr>
      <vt:lpstr>Function increasing and decreasing at a point</vt:lpstr>
      <vt:lpstr>Function increasing and decreasing at a point</vt:lpstr>
      <vt:lpstr>Local extrema of a function</vt:lpstr>
      <vt:lpstr>Local extrema of a function</vt:lpstr>
      <vt:lpstr>Local extrema of a function</vt:lpstr>
      <vt:lpstr>Local extrema of a function</vt:lpstr>
      <vt:lpstr>Local extrema of a function</vt:lpstr>
      <vt:lpstr>The line tangent to the graph of a function</vt:lpstr>
      <vt:lpstr>Function strictly convex / concave at a point</vt:lpstr>
      <vt:lpstr>Function strictly convex / concave at a point</vt:lpstr>
      <vt:lpstr>Function strictly convex / concave at a point</vt:lpstr>
      <vt:lpstr>Points of inflexion</vt:lpstr>
      <vt:lpstr>Points of inflexion</vt:lpstr>
      <vt:lpstr>Points of inflexion</vt:lpstr>
      <vt:lpstr>Examples</vt:lpstr>
      <vt:lpstr>Examples</vt:lpstr>
      <vt:lpstr>Theorem</vt:lpstr>
      <vt:lpstr>Examples</vt:lpstr>
      <vt:lpstr>Examples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Quantitative Methods  for Economists  Lecture 5</dc:title>
  <dc:creator>bar0245</dc:creator>
  <cp:lastModifiedBy>Radmila Krkošková</cp:lastModifiedBy>
  <cp:revision>42</cp:revision>
  <dcterms:created xsi:type="dcterms:W3CDTF">2019-10-16T08:08:14Z</dcterms:created>
  <dcterms:modified xsi:type="dcterms:W3CDTF">2023-09-11T13:39:34Z</dcterms:modified>
</cp:coreProperties>
</file>