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8" r:id="rId4"/>
    <p:sldId id="269" r:id="rId5"/>
    <p:sldId id="274" r:id="rId6"/>
    <p:sldId id="271" r:id="rId7"/>
    <p:sldId id="273" r:id="rId8"/>
    <p:sldId id="279" r:id="rId9"/>
    <p:sldId id="280" r:id="rId10"/>
    <p:sldId id="259" r:id="rId11"/>
    <p:sldId id="267" r:id="rId12"/>
    <p:sldId id="281" r:id="rId13"/>
    <p:sldId id="282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B03F89-DE18-4189-82F0-9DECCEE86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40C56A-9A60-4FC9-88B8-49B943B4E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636638-D4CA-4863-92CA-47425D87F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0F46-BAEA-4F79-970A-6153046D566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5BCDB7-3D42-464D-86E3-733FD92E6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E4E273-7F46-4A82-8CE9-ADD6CB6C2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E1CF-E7CD-4182-AF44-91FC4EB16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37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B1FC0-DE5A-487F-A209-FD858A717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A3FCC31-6582-4BAA-83F5-A669CBC94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BA12B4-7153-4471-A538-A79AA8EB6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0F46-BAEA-4F79-970A-6153046D566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F62F00-A911-4B11-8FC6-99C75AEF7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07BCC7-EE29-4CBD-B2F4-641B84F52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E1CF-E7CD-4182-AF44-91FC4EB16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88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EEEC1DF-4BFC-4087-BC7C-08B7E592A9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044FB0-8DB8-4074-9BE4-77A3D1DD3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B1F66C-6EB2-405C-B84C-CD6371540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0F46-BAEA-4F79-970A-6153046D566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364369-4F87-4F3B-8B0F-08559AD08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F522F2-7F29-4398-AE3A-1B9F31A56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E1CF-E7CD-4182-AF44-91FC4EB16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758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4403B-AFE1-44D0-B489-EEBEBCA51D36}" type="datetimeFigureOut">
              <a:rPr lang="cs-CZ"/>
              <a:pPr>
                <a:defRPr/>
              </a:pPr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A1A0D-AA2E-462E-B4A7-0B24072C41B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4225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83C41-C512-4177-9BA6-35A23DC138E8}" type="datetimeFigureOut">
              <a:rPr lang="cs-CZ"/>
              <a:pPr>
                <a:defRPr/>
              </a:pPr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B00BE-9810-42BF-AC1E-B2C10FDAB67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465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10256-D31A-4EB4-876B-929A19AB0779}" type="datetimeFigureOut">
              <a:rPr lang="cs-CZ"/>
              <a:pPr>
                <a:defRPr/>
              </a:pPr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F798A-F16A-4B56-BC1F-D3AF6D73A32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1764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A6F24-E5E4-44D7-B433-DD8D3C88D4DE}" type="datetimeFigureOut">
              <a:rPr lang="cs-CZ"/>
              <a:pPr>
                <a:defRPr/>
              </a:pPr>
              <a:t>14.10.2024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5AF32-C7A2-4E33-9A44-B719F89DFC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3563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41A46-CD33-4CB7-BD98-090848A9D306}" type="datetimeFigureOut">
              <a:rPr lang="cs-CZ"/>
              <a:pPr>
                <a:defRPr/>
              </a:pPr>
              <a:t>14.10.2024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CBEC2-9CBA-4813-BB8F-324142247D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70862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308BB-8106-4E3E-ABCB-1002729F2CA5}" type="datetimeFigureOut">
              <a:rPr lang="cs-CZ"/>
              <a:pPr>
                <a:defRPr/>
              </a:pPr>
              <a:t>14.10.2024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CD7E6-05D1-44DA-BA20-4CB829EAF1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096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8FC9E-9479-41CF-A306-4E46462169A6}" type="datetimeFigureOut">
              <a:rPr lang="cs-CZ"/>
              <a:pPr>
                <a:defRPr/>
              </a:pPr>
              <a:t>14.10.2024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0F817-FC7D-47A5-9C9F-0E2362EF2EE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4832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68B2F-71BB-4412-B762-0EC4C79BCFE9}" type="datetimeFigureOut">
              <a:rPr lang="cs-CZ"/>
              <a:pPr>
                <a:defRPr/>
              </a:pPr>
              <a:t>14.10.2024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3AE82-2EE5-4BA0-812F-E6C48D4A0F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13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71565B-4801-4686-85D5-6FABBF6EE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E00335-708A-493D-ACF7-9D8119736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10CBA3-C6FA-403F-9BA8-97592B592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0F46-BAEA-4F79-970A-6153046D566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93576A-0BD2-44F4-9BFF-F42B3693D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2B86E9-A128-4D43-BC5B-3330133B6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E1CF-E7CD-4182-AF44-91FC4EB16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3083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3D39A-E2DA-4F57-A290-B0F050953CF5}" type="datetimeFigureOut">
              <a:rPr lang="cs-CZ"/>
              <a:pPr>
                <a:defRPr/>
              </a:pPr>
              <a:t>14.10.2024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B2FBE-8523-4A5B-8E28-704C58F5CC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1410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F48E1-7AF7-4929-9586-DD379E13D2A3}" type="datetimeFigureOut">
              <a:rPr lang="cs-CZ"/>
              <a:pPr>
                <a:defRPr/>
              </a:pPr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47655-FBF4-43FD-BAD5-6A71246375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107534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7527B-5FFF-4887-8AAD-4E3C9487C565}" type="datetimeFigureOut">
              <a:rPr lang="cs-CZ"/>
              <a:pPr>
                <a:defRPr/>
              </a:pPr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AE36F-F2F5-4CC9-93DB-121133B045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660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17420-F3B4-47CD-A60C-ACFF7E1F1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A6890B-07CC-4AD7-AC89-367358FE2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E9ABCE-9CAC-4164-9D98-185201693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0F46-BAEA-4F79-970A-6153046D566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878598-DCC2-4C95-B511-FB81C014B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FB8936-CC94-42AF-9F1D-584112697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E1CF-E7CD-4182-AF44-91FC4EB16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94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D18DFC-8140-448B-AA13-971816310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CFB684-F300-40F6-A61B-AE3BC6989F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C7F4982-623C-4B40-8500-754793AE1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CF5FB2-4F07-4E3A-A8C7-0C110935F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0F46-BAEA-4F79-970A-6153046D566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B0D6FB-9BC2-4252-B8F6-F53065472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CE2C6E-B98C-4FAF-A436-157CEC5DB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E1CF-E7CD-4182-AF44-91FC4EB16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02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70C27-977E-489D-9071-5494D93D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8EB9EE-2ED7-4832-8DF1-57AF970AE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CAAD37-F76E-4621-80F7-3C7BCE8CF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969C550-555F-48DD-97D9-23372E0A9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8BD36EE-B47B-457A-B576-6AA06969A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B4819B3-05EB-49AA-B999-499D0F57B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0F46-BAEA-4F79-970A-6153046D566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CE29439-17D4-4C17-8972-1126A45C0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D9721C4-4212-4DF7-950A-2A36928DB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E1CF-E7CD-4182-AF44-91FC4EB16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96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6B033-A138-4B32-A0CD-5ED68BB5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B490741-E1AA-4F68-BC5C-771A55FC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0F46-BAEA-4F79-970A-6153046D566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A29BCF-8623-423C-97C3-D1AF15B48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D8AAE48-3215-47EF-BCDD-B7DD6AAFF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E1CF-E7CD-4182-AF44-91FC4EB16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88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BE0515D-4F63-4EE3-B38B-9733C56FE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0F46-BAEA-4F79-970A-6153046D566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42CEA7E-8D70-4A24-AFEA-29A71413B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5FFD3E-F6F2-459A-985F-C184BBF45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E1CF-E7CD-4182-AF44-91FC4EB16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30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718A63-7453-42AF-A0F8-90E87BCCC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9376CF-16C6-4EB9-8AC0-E6BB1A98D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E069F9-A2DB-4846-A43B-5D496C7F9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F82208-02E1-4823-91AD-E9959A19F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0F46-BAEA-4F79-970A-6153046D566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F48B0C-0D36-4CDF-8D8C-BD63DCE2A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A151AF-C44D-42C6-939B-95AA21E49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E1CF-E7CD-4182-AF44-91FC4EB16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41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2A1B3D-43B8-4B51-8AAB-4608CEB8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BE1388A-AC12-4501-988F-D0FF48A541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9335C2B-5E20-4A60-810F-ACA332784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BDD207-08C6-4F46-9694-8BA15EA6E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0F46-BAEA-4F79-970A-6153046D566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B9D379-B1D8-4EFB-BB33-F17E58211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96D19C-0A64-41E6-94C7-C203BF057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E1CF-E7CD-4182-AF44-91FC4EB16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29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7F6D262-C3C0-43C0-A1C0-01DAE26C8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C9371F-BA28-4F73-B59C-5515F0F9A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E3454D-329E-4326-B691-DA3A51A8B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40F46-BAEA-4F79-970A-6153046D566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40EB3C-2F13-4174-BA71-83E2D677F8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98A124-C99B-4082-B5CB-430E6D55B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9E1CF-E7CD-4182-AF44-91FC4EB162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07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AED8DA-954B-4CB0-9E3F-31FD067A8F79}" type="datetimeFigureOut">
              <a:rPr lang="cs-CZ"/>
              <a:pPr>
                <a:defRPr/>
              </a:pPr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66B743-AE17-4713-9D4D-8C3AF942454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558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6.png"/><Relationship Id="rId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CE6CF-2309-4CD6-AEA9-DD1B0A058D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60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Economic</a:t>
            </a:r>
            <a:r>
              <a:rPr lang="cs-CZ" altLang="cs-CZ" sz="6000" b="1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60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applications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407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00" name="TextovéPole 8"/>
          <p:cNvSpPr txBox="1">
            <a:spLocks noChangeArrowheads="1"/>
          </p:cNvSpPr>
          <p:nvPr/>
        </p:nvSpPr>
        <p:spPr bwMode="auto">
          <a:xfrm>
            <a:off x="1862139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Cobb – Douglas function</a:t>
            </a:r>
            <a:r>
              <a:rPr lang="en-GB" altLang="cs-CZ" sz="2400" b="1"/>
              <a:t> </a:t>
            </a:r>
          </a:p>
        </p:txBody>
      </p:sp>
      <p:sp>
        <p:nvSpPr>
          <p:cNvPr id="42001" name="TextovéPole 10"/>
          <p:cNvSpPr txBox="1">
            <a:spLocks noChangeArrowheads="1"/>
          </p:cNvSpPr>
          <p:nvPr/>
        </p:nvSpPr>
        <p:spPr bwMode="auto">
          <a:xfrm>
            <a:off x="1844675" y="1550988"/>
            <a:ext cx="847725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GB" altLang="cs-CZ" sz="2200"/>
              <a:t> </a:t>
            </a:r>
          </a:p>
          <a:p>
            <a:pPr marL="342900" indent="-342900"/>
            <a:endParaRPr lang="en-GB" altLang="cs-CZ" sz="2200"/>
          </a:p>
          <a:p>
            <a:pPr marL="342900" indent="-342900"/>
            <a:r>
              <a:rPr lang="en-GB" altLang="cs-CZ" sz="2200"/>
              <a:t> </a:t>
            </a:r>
          </a:p>
          <a:p>
            <a:pPr marL="342900" indent="-342900"/>
            <a:endParaRPr lang="en-GB" altLang="cs-CZ" sz="2200"/>
          </a:p>
          <a:p>
            <a:pPr marL="342900" indent="-342900"/>
            <a:r>
              <a:rPr lang="en-GB" altLang="cs-CZ" sz="2200"/>
              <a:t> </a:t>
            </a:r>
          </a:p>
          <a:p>
            <a:pPr marL="342900" indent="-342900"/>
            <a:endParaRPr lang="en-GB" altLang="cs-CZ" sz="2200"/>
          </a:p>
          <a:p>
            <a:pPr marL="342900" indent="-342900"/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/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2002" name="Text Box 5"/>
          <p:cNvSpPr txBox="1">
            <a:spLocks noChangeArrowheads="1"/>
          </p:cNvSpPr>
          <p:nvPr/>
        </p:nvSpPr>
        <p:spPr bwMode="auto">
          <a:xfrm>
            <a:off x="2243139" y="1614489"/>
            <a:ext cx="4033861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C-D function:                    .</a:t>
            </a:r>
          </a:p>
          <a:p>
            <a:r>
              <a:rPr lang="cs-CZ" sz="2200"/>
              <a:t>Usually, we assume that                .</a:t>
            </a:r>
          </a:p>
          <a:p>
            <a:r>
              <a:rPr lang="cs-CZ" sz="2200"/>
              <a:t>Then, C-D: </a:t>
            </a:r>
          </a:p>
          <a:p>
            <a:endParaRPr lang="cs-CZ" sz="2200"/>
          </a:p>
          <a:p>
            <a:r>
              <a:rPr lang="cs-CZ" sz="2200"/>
              <a:t>Marginal product of labour:</a:t>
            </a:r>
          </a:p>
          <a:p>
            <a:endParaRPr lang="cs-CZ" sz="2200"/>
          </a:p>
          <a:p>
            <a:r>
              <a:rPr lang="cs-CZ" sz="2200"/>
              <a:t>Marginal product of capital:</a:t>
            </a:r>
          </a:p>
        </p:txBody>
      </p:sp>
      <p:sp>
        <p:nvSpPr>
          <p:cNvPr id="42003" name="Rectangle 7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4125913" y="1646238"/>
          <a:ext cx="130810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711200" imgH="228600" progId="Equation.DSMT4">
                  <p:embed/>
                </p:oleObj>
              </mc:Choice>
              <mc:Fallback>
                <p:oleObj name="Equation" r:id="rId3" imgW="711200" imgH="228600" progId="Equation.DSMT4">
                  <p:embed/>
                  <p:pic>
                    <p:nvPicPr>
                      <p:cNvPr id="4199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5913" y="1646238"/>
                        <a:ext cx="1308100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4" name="Rectangle 9"/>
          <p:cNvSpPr>
            <a:spLocks noChangeArrowheads="1"/>
          </p:cNvSpPr>
          <p:nvPr/>
        </p:nvSpPr>
        <p:spPr bwMode="auto">
          <a:xfrm>
            <a:off x="1524001" y="31586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1992" name="Object 8"/>
          <p:cNvGraphicFramePr>
            <a:graphicFrameLocks noChangeAspect="1"/>
          </p:cNvGraphicFramePr>
          <p:nvPr/>
        </p:nvGraphicFramePr>
        <p:xfrm>
          <a:off x="5492751" y="1984376"/>
          <a:ext cx="103822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532937" imgH="177646" progId="Equation.DSMT4">
                  <p:embed/>
                </p:oleObj>
              </mc:Choice>
              <mc:Fallback>
                <p:oleObj name="Equation" r:id="rId5" imgW="532937" imgH="177646" progId="Equation.DSMT4">
                  <p:embed/>
                  <p:pic>
                    <p:nvPicPr>
                      <p:cNvPr id="4199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1" y="1984376"/>
                        <a:ext cx="1038225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5" name="Rectangle 11"/>
          <p:cNvSpPr>
            <a:spLocks noChangeArrowheads="1"/>
          </p:cNvSpPr>
          <p:nvPr/>
        </p:nvSpPr>
        <p:spPr bwMode="auto">
          <a:xfrm>
            <a:off x="1524001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1994" name="Object 10"/>
          <p:cNvGraphicFramePr>
            <a:graphicFrameLocks noChangeAspect="1"/>
          </p:cNvGraphicFramePr>
          <p:nvPr/>
        </p:nvGraphicFramePr>
        <p:xfrm>
          <a:off x="5888038" y="2790825"/>
          <a:ext cx="3890962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2501900" imgH="469900" progId="Equation.DSMT4">
                  <p:embed/>
                </p:oleObj>
              </mc:Choice>
              <mc:Fallback>
                <p:oleObj name="Equation" r:id="rId7" imgW="2501900" imgH="469900" progId="Equation.DSMT4">
                  <p:embed/>
                  <p:pic>
                    <p:nvPicPr>
                      <p:cNvPr id="4199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8038" y="2790825"/>
                        <a:ext cx="3890962" cy="72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6" name="Rectangle 13"/>
          <p:cNvSpPr>
            <a:spLocks noChangeArrowheads="1"/>
          </p:cNvSpPr>
          <p:nvPr/>
        </p:nvSpPr>
        <p:spPr bwMode="auto">
          <a:xfrm>
            <a:off x="1524001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1996" name="Object 12"/>
          <p:cNvGraphicFramePr>
            <a:graphicFrameLocks noChangeAspect="1"/>
          </p:cNvGraphicFramePr>
          <p:nvPr/>
        </p:nvGraphicFramePr>
        <p:xfrm>
          <a:off x="5907089" y="3536950"/>
          <a:ext cx="3786187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2298700" imgH="469900" progId="Equation.DSMT4">
                  <p:embed/>
                </p:oleObj>
              </mc:Choice>
              <mc:Fallback>
                <p:oleObj name="Equation" r:id="rId9" imgW="2298700" imgH="469900" progId="Equation.DSMT4">
                  <p:embed/>
                  <p:pic>
                    <p:nvPicPr>
                      <p:cNvPr id="4199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7089" y="3536950"/>
                        <a:ext cx="3786187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7" name="Rectangle 15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1998" name="Object 14"/>
          <p:cNvGraphicFramePr>
            <a:graphicFrameLocks noChangeAspect="1"/>
          </p:cNvGraphicFramePr>
          <p:nvPr/>
        </p:nvGraphicFramePr>
        <p:xfrm>
          <a:off x="3902076" y="2311400"/>
          <a:ext cx="14065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1" imgW="800100" imgH="228600" progId="Equation.DSMT4">
                  <p:embed/>
                </p:oleObj>
              </mc:Choice>
              <mc:Fallback>
                <p:oleObj name="Equation" r:id="rId11" imgW="800100" imgH="228600" progId="Equation.DSMT4">
                  <p:embed/>
                  <p:pic>
                    <p:nvPicPr>
                      <p:cNvPr id="4199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2076" y="2311400"/>
                        <a:ext cx="1406525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TextovéPole 8"/>
          <p:cNvSpPr txBox="1">
            <a:spLocks noChangeArrowheads="1"/>
          </p:cNvSpPr>
          <p:nvPr/>
        </p:nvSpPr>
        <p:spPr bwMode="auto">
          <a:xfrm>
            <a:off x="1862139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utility function</a:t>
            </a:r>
            <a:r>
              <a:rPr lang="en-GB" altLang="cs-CZ" sz="2400" b="1"/>
              <a:t> </a:t>
            </a:r>
          </a:p>
        </p:txBody>
      </p:sp>
      <p:sp>
        <p:nvSpPr>
          <p:cNvPr id="43016" name="TextovéPole 10"/>
          <p:cNvSpPr txBox="1">
            <a:spLocks noChangeArrowheads="1"/>
          </p:cNvSpPr>
          <p:nvPr/>
        </p:nvSpPr>
        <p:spPr bwMode="auto">
          <a:xfrm>
            <a:off x="1844675" y="1550989"/>
            <a:ext cx="847725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GB" altLang="cs-CZ" sz="2200"/>
              <a:t> </a:t>
            </a:r>
            <a:r>
              <a:rPr lang="cs-CZ" altLang="cs-CZ" sz="2200"/>
              <a:t>Let n be the number of different types of good. Let Q</a:t>
            </a:r>
            <a:r>
              <a:rPr lang="cs-CZ" altLang="cs-CZ" sz="1400"/>
              <a:t>1</a:t>
            </a:r>
            <a:r>
              <a:rPr lang="cs-CZ" altLang="cs-CZ" sz="2200"/>
              <a:t>, Q</a:t>
            </a:r>
            <a:r>
              <a:rPr lang="cs-CZ" altLang="cs-CZ" sz="1400"/>
              <a:t>2</a:t>
            </a:r>
            <a:r>
              <a:rPr lang="cs-CZ" altLang="cs-CZ" sz="2200"/>
              <a:t>, …. Be the amount of the good 1, 2, etc.</a:t>
            </a:r>
          </a:p>
          <a:p>
            <a:pPr marL="342900" indent="-342900"/>
            <a:r>
              <a:rPr lang="cs-CZ" altLang="cs-CZ" sz="2200"/>
              <a:t>Then a function                         is called the utility function. Typically, a utility function is concave:</a:t>
            </a:r>
          </a:p>
          <a:p>
            <a:pPr marL="342900" indent="-342900"/>
            <a:endParaRPr lang="cs-CZ" altLang="cs-CZ" sz="2200"/>
          </a:p>
          <a:p>
            <a:pPr marL="342900" indent="-342900"/>
            <a:endParaRPr lang="en-GB" altLang="cs-CZ" sz="2200"/>
          </a:p>
          <a:p>
            <a:pPr marL="342900" indent="-342900"/>
            <a:endParaRPr lang="en-GB" altLang="cs-CZ" sz="2200"/>
          </a:p>
          <a:p>
            <a:pPr marL="342900" indent="-342900"/>
            <a:r>
              <a:rPr lang="en-GB" altLang="cs-CZ" sz="2200"/>
              <a:t> </a:t>
            </a:r>
          </a:p>
          <a:p>
            <a:pPr marL="342900" indent="-342900"/>
            <a:endParaRPr lang="en-GB" altLang="cs-CZ" sz="2200"/>
          </a:p>
          <a:p>
            <a:pPr marL="342900" indent="-342900"/>
            <a:r>
              <a:rPr lang="en-GB" altLang="cs-CZ" sz="2200"/>
              <a:t> </a:t>
            </a:r>
          </a:p>
          <a:p>
            <a:pPr marL="342900" indent="-342900"/>
            <a:endParaRPr lang="en-GB" altLang="cs-CZ" sz="2200"/>
          </a:p>
          <a:p>
            <a:pPr marL="342900" indent="-342900"/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/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3017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4003675" y="2270125"/>
          <a:ext cx="1714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028700" imgH="228600" progId="Equation.DSMT4">
                  <p:embed/>
                </p:oleObj>
              </mc:Choice>
              <mc:Fallback>
                <p:oleObj name="Equation" r:id="rId3" imgW="1028700" imgH="228600" progId="Equation.DSMT4">
                  <p:embed/>
                  <p:pic>
                    <p:nvPicPr>
                      <p:cNvPr id="430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3675" y="2270125"/>
                        <a:ext cx="17145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018" name="Picture 952" descr="graf 4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83038" y="3225800"/>
            <a:ext cx="3803650" cy="285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7" name="TextovéPole 8"/>
          <p:cNvSpPr txBox="1">
            <a:spLocks noChangeArrowheads="1"/>
          </p:cNvSpPr>
          <p:nvPr/>
        </p:nvSpPr>
        <p:spPr bwMode="auto">
          <a:xfrm>
            <a:off x="1862139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Marginal utility</a:t>
            </a:r>
            <a:r>
              <a:rPr lang="en-GB" altLang="cs-CZ" sz="2400" b="1"/>
              <a:t> </a:t>
            </a:r>
          </a:p>
        </p:txBody>
      </p:sp>
      <p:sp>
        <p:nvSpPr>
          <p:cNvPr id="44048" name="TextovéPole 10"/>
          <p:cNvSpPr txBox="1">
            <a:spLocks noChangeArrowheads="1"/>
          </p:cNvSpPr>
          <p:nvPr/>
        </p:nvSpPr>
        <p:spPr bwMode="auto">
          <a:xfrm>
            <a:off x="1844675" y="1550989"/>
            <a:ext cx="847725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GB" altLang="cs-CZ" sz="2200"/>
              <a:t> </a:t>
            </a:r>
            <a:r>
              <a:rPr lang="cs-CZ" altLang="cs-CZ" sz="2200"/>
              <a:t>Marginal utility is defined as follows:</a:t>
            </a:r>
            <a:endParaRPr lang="en-GB" altLang="cs-CZ" sz="2200"/>
          </a:p>
          <a:p>
            <a:pPr marL="342900" indent="-342900"/>
            <a:endParaRPr lang="en-GB" altLang="cs-CZ" sz="2200"/>
          </a:p>
          <a:p>
            <a:pPr marL="342900" indent="-342900"/>
            <a:r>
              <a:rPr lang="en-GB" altLang="cs-CZ" sz="2200"/>
              <a:t> </a:t>
            </a:r>
            <a:r>
              <a:rPr lang="cs-CZ" altLang="cs-CZ" sz="2200"/>
              <a:t>                                                                     etc.</a:t>
            </a:r>
          </a:p>
          <a:p>
            <a:pPr marL="342900" indent="-342900"/>
            <a:endParaRPr lang="cs-CZ" altLang="cs-CZ" sz="2200"/>
          </a:p>
          <a:p>
            <a:pPr marL="342900" indent="-342900"/>
            <a:r>
              <a:rPr lang="cs-CZ" altLang="cs-CZ" sz="2200"/>
              <a:t>Example:</a:t>
            </a:r>
          </a:p>
          <a:p>
            <a:pPr marL="342900" indent="-342900"/>
            <a:r>
              <a:rPr lang="cs-CZ" altLang="cs-CZ" sz="2200"/>
              <a:t>Find marginal utilities of the utility function                     .</a:t>
            </a:r>
          </a:p>
          <a:p>
            <a:pPr marL="342900" indent="-342900"/>
            <a:endParaRPr lang="cs-CZ" altLang="cs-CZ" sz="2200"/>
          </a:p>
          <a:p>
            <a:pPr marL="342900" indent="-342900"/>
            <a:r>
              <a:rPr lang="cs-CZ" altLang="cs-CZ" sz="2200"/>
              <a:t>Solution:</a:t>
            </a:r>
          </a:p>
          <a:p>
            <a:pPr marL="342900" indent="-342900"/>
            <a:r>
              <a:rPr lang="cs-CZ" altLang="cs-CZ" sz="2200"/>
              <a:t> </a:t>
            </a:r>
            <a:endParaRPr lang="en-GB" altLang="cs-CZ" sz="2200"/>
          </a:p>
          <a:p>
            <a:pPr marL="342900" indent="-342900"/>
            <a:endParaRPr lang="en-GB" altLang="cs-CZ" sz="2200"/>
          </a:p>
          <a:p>
            <a:pPr marL="342900" indent="-342900"/>
            <a:r>
              <a:rPr lang="en-GB" altLang="cs-CZ" sz="2200"/>
              <a:t> </a:t>
            </a:r>
          </a:p>
          <a:p>
            <a:pPr marL="342900" indent="-342900"/>
            <a:endParaRPr lang="en-GB" altLang="cs-CZ" sz="2200"/>
          </a:p>
          <a:p>
            <a:pPr marL="342900" indent="-342900"/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/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4049" name="Rectangle 6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2428875" y="2178050"/>
          <a:ext cx="1944688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1193800" imgH="431800" progId="Equation.DSMT4">
                  <p:embed/>
                </p:oleObj>
              </mc:Choice>
              <mc:Fallback>
                <p:oleObj name="Equation" r:id="rId3" imgW="1193800" imgH="431800" progId="Equation.DSMT4">
                  <p:embed/>
                  <p:pic>
                    <p:nvPicPr>
                      <p:cNvPr id="440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2178050"/>
                        <a:ext cx="1944688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50" name="Rectangle 8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4749801" y="2151063"/>
          <a:ext cx="1946275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1206500" imgH="431800" progId="Equation.DSMT4">
                  <p:embed/>
                </p:oleObj>
              </mc:Choice>
              <mc:Fallback>
                <p:oleObj name="Equation" r:id="rId5" imgW="1206500" imgH="431800" progId="Equation.DSMT4">
                  <p:embed/>
                  <p:pic>
                    <p:nvPicPr>
                      <p:cNvPr id="440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9801" y="2151063"/>
                        <a:ext cx="1946275" cy="69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51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4041" name="Object 9"/>
          <p:cNvGraphicFramePr>
            <a:graphicFrameLocks noChangeAspect="1"/>
          </p:cNvGraphicFramePr>
          <p:nvPr/>
        </p:nvGraphicFramePr>
        <p:xfrm>
          <a:off x="7254876" y="3248026"/>
          <a:ext cx="1319213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889000" imgH="228600" progId="Equation.DSMT4">
                  <p:embed/>
                </p:oleObj>
              </mc:Choice>
              <mc:Fallback>
                <p:oleObj name="Equation" r:id="rId7" imgW="889000" imgH="228600" progId="Equation.DSMT4">
                  <p:embed/>
                  <p:pic>
                    <p:nvPicPr>
                      <p:cNvPr id="440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76" y="3248026"/>
                        <a:ext cx="1319213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52" name="Rectangle 1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4043" name="Object 11"/>
          <p:cNvGraphicFramePr>
            <a:graphicFrameLocks noChangeAspect="1"/>
          </p:cNvGraphicFramePr>
          <p:nvPr/>
        </p:nvGraphicFramePr>
        <p:xfrm>
          <a:off x="3324226" y="4176714"/>
          <a:ext cx="2468563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9" imgW="1714500" imgH="431800" progId="Equation.DSMT4">
                  <p:embed/>
                </p:oleObj>
              </mc:Choice>
              <mc:Fallback>
                <p:oleObj name="Equation" r:id="rId9" imgW="1714500" imgH="431800" progId="Equation.DSMT4">
                  <p:embed/>
                  <p:pic>
                    <p:nvPicPr>
                      <p:cNvPr id="4404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226" y="4176714"/>
                        <a:ext cx="2468563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53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4045" name="Object 13"/>
          <p:cNvGraphicFramePr>
            <a:graphicFrameLocks noChangeAspect="1"/>
          </p:cNvGraphicFramePr>
          <p:nvPr/>
        </p:nvGraphicFramePr>
        <p:xfrm>
          <a:off x="3362326" y="4892676"/>
          <a:ext cx="248761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1" imgW="1727200" imgH="431800" progId="Equation.DSMT4">
                  <p:embed/>
                </p:oleObj>
              </mc:Choice>
              <mc:Fallback>
                <p:oleObj name="Equation" r:id="rId11" imgW="1727200" imgH="431800" progId="Equation.DSMT4">
                  <p:embed/>
                  <p:pic>
                    <p:nvPicPr>
                      <p:cNvPr id="4404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6" y="4892676"/>
                        <a:ext cx="2487613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2" name="TextovéPole 8"/>
          <p:cNvSpPr txBox="1">
            <a:spLocks noChangeArrowheads="1"/>
          </p:cNvSpPr>
          <p:nvPr/>
        </p:nvSpPr>
        <p:spPr bwMode="auto">
          <a:xfrm>
            <a:off x="1862139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Economic</a:t>
            </a:r>
            <a:r>
              <a:rPr lang="cs-CZ" altLang="cs-CZ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4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applications</a:t>
            </a:r>
            <a:r>
              <a:rPr lang="cs-CZ" altLang="cs-CZ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4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of</a:t>
            </a:r>
            <a:r>
              <a:rPr lang="cs-CZ" altLang="cs-CZ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4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derivatives</a:t>
            </a:r>
            <a:r>
              <a:rPr lang="cs-CZ" altLang="cs-CZ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GB" altLang="cs-CZ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1844675" y="1550988"/>
            <a:ext cx="8477250" cy="544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elasticity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of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a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function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y = f(x):</a:t>
            </a: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•"/>
              <a:defRPr/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•"/>
              <a:defRPr/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price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elasticity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of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demand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: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•"/>
              <a:defRPr/>
            </a:pPr>
            <a:endParaRPr lang="cs-CZ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price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elasticity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of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supply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: </a:t>
            </a: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•"/>
              <a:defRPr/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•"/>
              <a:defRPr/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•"/>
              <a:defRPr/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•"/>
              <a:defRPr/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•"/>
              <a:defRPr/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 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  <a:defRPr/>
            </a:pPr>
            <a:endParaRPr lang="en-GB" alt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4834" name="Rectangle 2"/>
          <p:cNvSpPr>
            <a:spLocks noChangeArrowheads="1"/>
          </p:cNvSpPr>
          <p:nvPr/>
        </p:nvSpPr>
        <p:spPr bwMode="auto">
          <a:xfrm>
            <a:off x="1524001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2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4830" name="Object 14"/>
          <p:cNvGraphicFramePr>
            <a:graphicFrameLocks noChangeAspect="1"/>
          </p:cNvGraphicFramePr>
          <p:nvPr/>
        </p:nvGraphicFramePr>
        <p:xfrm>
          <a:off x="2741614" y="2095500"/>
          <a:ext cx="3354387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1917700" imgH="431800" progId="Equation.DSMT4">
                  <p:embed/>
                </p:oleObj>
              </mc:Choice>
              <mc:Fallback>
                <p:oleObj r:id="rId3" imgW="1917700" imgH="431800" progId="Equation.DSMT4">
                  <p:embed/>
                  <p:pic>
                    <p:nvPicPr>
                      <p:cNvPr id="3483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1614" y="2095500"/>
                        <a:ext cx="3354387" cy="75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83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89325" y="3462338"/>
            <a:ext cx="1570038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6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6975" y="4778375"/>
            <a:ext cx="1322388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1844675" y="1550988"/>
            <a:ext cx="8477250" cy="4432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Marginal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product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of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labour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:</a:t>
            </a: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•"/>
              <a:defRPr/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•"/>
              <a:defRPr/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Marginal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revenue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: </a:t>
            </a: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•"/>
              <a:defRPr/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•"/>
              <a:defRPr/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•"/>
              <a:defRPr/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Marginal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cost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:</a:t>
            </a: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•"/>
              <a:defRPr/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 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  <a:defRPr/>
            </a:pPr>
            <a:endParaRPr lang="en-GB" alt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5632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9214" y="2101851"/>
            <a:ext cx="1893887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7850" y="3643314"/>
            <a:ext cx="150018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5" y="4924425"/>
            <a:ext cx="1157288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1" name="TextovéPole 8"/>
          <p:cNvSpPr txBox="1">
            <a:spLocks noChangeArrowheads="1"/>
          </p:cNvSpPr>
          <p:nvPr/>
        </p:nvSpPr>
        <p:spPr bwMode="auto">
          <a:xfrm>
            <a:off x="1862139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Solved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problems</a:t>
            </a:r>
            <a:r>
              <a:rPr lang="cs-CZ" altLang="cs-CZ" sz="2400" b="1" dirty="0"/>
              <a:t> </a:t>
            </a:r>
            <a:endParaRPr lang="en-GB" altLang="cs-CZ" sz="2400" b="1" dirty="0"/>
          </a:p>
        </p:txBody>
      </p:sp>
      <p:sp>
        <p:nvSpPr>
          <p:cNvPr id="40992" name="TextovéPole 10"/>
          <p:cNvSpPr txBox="1">
            <a:spLocks noChangeArrowheads="1"/>
          </p:cNvSpPr>
          <p:nvPr/>
        </p:nvSpPr>
        <p:spPr bwMode="auto">
          <a:xfrm>
            <a:off x="1844675" y="1550988"/>
            <a:ext cx="847725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GB" altLang="cs-CZ" dirty="0"/>
              <a:t> </a:t>
            </a:r>
            <a:r>
              <a:rPr lang="cs-CZ" altLang="cs-CZ" dirty="0" err="1"/>
              <a:t>Find</a:t>
            </a:r>
            <a:r>
              <a:rPr lang="cs-CZ" altLang="cs-CZ" dirty="0"/>
              <a:t> </a:t>
            </a:r>
            <a:r>
              <a:rPr lang="cs-CZ" altLang="cs-CZ" dirty="0" err="1"/>
              <a:t>marginal</a:t>
            </a:r>
            <a:r>
              <a:rPr lang="cs-CZ" altLang="cs-CZ" dirty="0"/>
              <a:t> </a:t>
            </a:r>
            <a:r>
              <a:rPr lang="cs-CZ" altLang="cs-CZ" dirty="0" err="1"/>
              <a:t>revenue</a:t>
            </a:r>
            <a:r>
              <a:rPr lang="cs-CZ" altLang="cs-CZ" dirty="0"/>
              <a:t> MR (x)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total</a:t>
            </a:r>
            <a:r>
              <a:rPr lang="cs-CZ" altLang="cs-CZ" dirty="0"/>
              <a:t> </a:t>
            </a:r>
            <a:r>
              <a:rPr lang="cs-CZ" altLang="cs-CZ" dirty="0" err="1"/>
              <a:t>revenue</a:t>
            </a:r>
            <a:r>
              <a:rPr lang="cs-CZ" altLang="cs-CZ" dirty="0"/>
              <a:t>  </a:t>
            </a:r>
            <a:endParaRPr lang="en-GB" altLang="cs-CZ" dirty="0"/>
          </a:p>
          <a:p>
            <a:pPr marL="342900" indent="-342900"/>
            <a:r>
              <a:rPr lang="en-GB" altLang="cs-CZ" dirty="0"/>
              <a:t> </a:t>
            </a:r>
            <a:r>
              <a:rPr lang="cs-CZ" altLang="cs-CZ" dirty="0"/>
              <a:t>                                    and </a:t>
            </a:r>
            <a:r>
              <a:rPr lang="cs-CZ" altLang="cs-CZ" dirty="0" err="1"/>
              <a:t>marginal</a:t>
            </a:r>
            <a:r>
              <a:rPr lang="cs-CZ" altLang="cs-CZ" dirty="0"/>
              <a:t> </a:t>
            </a:r>
            <a:r>
              <a:rPr lang="cs-CZ" altLang="cs-CZ" dirty="0" err="1"/>
              <a:t>costs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total</a:t>
            </a:r>
            <a:r>
              <a:rPr lang="cs-CZ" altLang="cs-CZ" dirty="0"/>
              <a:t> </a:t>
            </a:r>
            <a:r>
              <a:rPr lang="cs-CZ" altLang="cs-CZ" dirty="0" err="1"/>
              <a:t>costs</a:t>
            </a:r>
            <a:endParaRPr lang="cs-CZ" altLang="cs-CZ" dirty="0"/>
          </a:p>
          <a:p>
            <a:pPr marL="342900" indent="-342900"/>
            <a:r>
              <a:rPr lang="cs-CZ" altLang="cs-CZ" dirty="0"/>
              <a:t>                               .</a:t>
            </a:r>
          </a:p>
          <a:p>
            <a:pPr marL="342900" indent="-342900"/>
            <a:endParaRPr lang="cs-CZ" altLang="cs-CZ" dirty="0"/>
          </a:p>
          <a:p>
            <a:pPr marL="342900" indent="-342900"/>
            <a:r>
              <a:rPr lang="cs-CZ" altLang="cs-CZ" dirty="0" err="1"/>
              <a:t>Solution</a:t>
            </a:r>
            <a:r>
              <a:rPr lang="cs-CZ" altLang="cs-CZ" dirty="0"/>
              <a:t>:</a:t>
            </a:r>
          </a:p>
          <a:p>
            <a:pPr marL="342900" indent="-342900"/>
            <a:endParaRPr lang="cs-CZ" altLang="cs-CZ" dirty="0"/>
          </a:p>
          <a:p>
            <a:pPr marL="342900" indent="-342900"/>
            <a:endParaRPr lang="en-GB" altLang="cs-CZ" dirty="0"/>
          </a:p>
          <a:p>
            <a:pPr marL="342900" indent="-342900">
              <a:buFont typeface="Calibri" pitchFamily="34" charset="0"/>
              <a:buChar char="•"/>
            </a:pPr>
            <a:endParaRPr lang="en-GB" altLang="cs-CZ" dirty="0"/>
          </a:p>
          <a:p>
            <a:pPr marL="342900" indent="-342900"/>
            <a:r>
              <a:rPr lang="en-GB" altLang="cs-CZ" dirty="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dirty="0"/>
          </a:p>
          <a:p>
            <a:pPr marL="342900" indent="-342900">
              <a:buFont typeface="Calibri" pitchFamily="34" charset="0"/>
              <a:buChar char="•"/>
            </a:pPr>
            <a:endParaRPr lang="en-GB" altLang="cs-CZ" dirty="0"/>
          </a:p>
          <a:p>
            <a:pPr marL="342900" indent="-342900">
              <a:buFont typeface="Calibri" pitchFamily="34" charset="0"/>
              <a:buChar char="•"/>
            </a:pPr>
            <a:endParaRPr lang="en-GB" altLang="cs-CZ" dirty="0"/>
          </a:p>
          <a:p>
            <a:pPr marL="342900" indent="-342900">
              <a:buFont typeface="Calibri" pitchFamily="34" charset="0"/>
              <a:buChar char="•"/>
            </a:pPr>
            <a:endParaRPr lang="en-GB" altLang="cs-CZ" dirty="0"/>
          </a:p>
          <a:p>
            <a:pPr marL="342900" indent="-342900">
              <a:buFont typeface="Calibri" pitchFamily="34" charset="0"/>
              <a:buChar char="•"/>
            </a:pPr>
            <a:endParaRPr lang="en-GB" altLang="cs-CZ" dirty="0"/>
          </a:p>
          <a:p>
            <a:pPr marL="342900" indent="-342900">
              <a:buFont typeface="Calibri" pitchFamily="34" charset="0"/>
              <a:buChar char="•"/>
            </a:pPr>
            <a:endParaRPr lang="en-GB" altLang="cs-CZ" dirty="0"/>
          </a:p>
          <a:p>
            <a:pPr marL="342900" indent="-342900"/>
            <a:r>
              <a:rPr lang="en-GB" altLang="cs-CZ" dirty="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dirty="0"/>
          </a:p>
        </p:txBody>
      </p:sp>
      <p:graphicFrame>
        <p:nvGraphicFramePr>
          <p:cNvPr id="40986" name="Object 26"/>
          <p:cNvGraphicFramePr>
            <a:graphicFrameLocks noChangeAspect="1"/>
          </p:cNvGraphicFramePr>
          <p:nvPr/>
        </p:nvGraphicFramePr>
        <p:xfrm>
          <a:off x="2062163" y="1893889"/>
          <a:ext cx="267970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Rovnice" r:id="rId3" imgW="1333440" imgH="215640" progId="Equation.3">
                  <p:embed/>
                </p:oleObj>
              </mc:Choice>
              <mc:Fallback>
                <p:oleObj name="Rovnice" r:id="rId3" imgW="1333440" imgH="215640" progId="Equation.3">
                  <p:embed/>
                  <p:pic>
                    <p:nvPicPr>
                      <p:cNvPr id="4098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163" y="1893889"/>
                        <a:ext cx="2679700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87" name="Object 27"/>
          <p:cNvGraphicFramePr>
            <a:graphicFrameLocks noChangeAspect="1"/>
          </p:cNvGraphicFramePr>
          <p:nvPr/>
        </p:nvGraphicFramePr>
        <p:xfrm>
          <a:off x="2101851" y="2243139"/>
          <a:ext cx="22193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Rovnice" r:id="rId5" imgW="1104840" imgH="215640" progId="Equation.3">
                  <p:embed/>
                </p:oleObj>
              </mc:Choice>
              <mc:Fallback>
                <p:oleObj name="Rovnice" r:id="rId5" imgW="1104840" imgH="215640" progId="Equation.3">
                  <p:embed/>
                  <p:pic>
                    <p:nvPicPr>
                      <p:cNvPr id="4098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1" y="2243139"/>
                        <a:ext cx="2219325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88" name="Object 28"/>
          <p:cNvGraphicFramePr>
            <a:graphicFrameLocks noChangeAspect="1"/>
          </p:cNvGraphicFramePr>
          <p:nvPr/>
        </p:nvGraphicFramePr>
        <p:xfrm>
          <a:off x="3268664" y="2825751"/>
          <a:ext cx="296227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Rovnice" r:id="rId7" imgW="1663560" imgH="355320" progId="Equation.3">
                  <p:embed/>
                </p:oleObj>
              </mc:Choice>
              <mc:Fallback>
                <p:oleObj name="Rovnice" r:id="rId7" imgW="1663560" imgH="355320" progId="Equation.3">
                  <p:embed/>
                  <p:pic>
                    <p:nvPicPr>
                      <p:cNvPr id="4098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664" y="2825751"/>
                        <a:ext cx="2962275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89" name="Object 29"/>
          <p:cNvGraphicFramePr>
            <a:graphicFrameLocks noChangeAspect="1"/>
          </p:cNvGraphicFramePr>
          <p:nvPr/>
        </p:nvGraphicFramePr>
        <p:xfrm>
          <a:off x="3363914" y="3519488"/>
          <a:ext cx="284797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Rovnice" r:id="rId9" imgW="1600200" imgH="355320" progId="Equation.3">
                  <p:embed/>
                </p:oleObj>
              </mc:Choice>
              <mc:Fallback>
                <p:oleObj name="Rovnice" r:id="rId9" imgW="1600200" imgH="355320" progId="Equation.3">
                  <p:embed/>
                  <p:pic>
                    <p:nvPicPr>
                      <p:cNvPr id="40989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3914" y="3519488"/>
                        <a:ext cx="2847975" cy="63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02" name="TextovéPole 8"/>
          <p:cNvSpPr txBox="1">
            <a:spLocks noChangeArrowheads="1"/>
          </p:cNvSpPr>
          <p:nvPr/>
        </p:nvSpPr>
        <p:spPr bwMode="auto">
          <a:xfrm>
            <a:off x="1862139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Solved</a:t>
            </a:r>
            <a:r>
              <a:rPr lang="cs-CZ" altLang="cs-CZ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4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problem</a:t>
            </a:r>
            <a:r>
              <a:rPr lang="cs-CZ" altLang="cs-CZ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GB" altLang="cs-CZ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6103" name="TextovéPole 10"/>
          <p:cNvSpPr txBox="1">
            <a:spLocks noChangeArrowheads="1"/>
          </p:cNvSpPr>
          <p:nvPr/>
        </p:nvSpPr>
        <p:spPr bwMode="auto">
          <a:xfrm>
            <a:off x="1844675" y="1550988"/>
            <a:ext cx="847725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Find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extremes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of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production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function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                    .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Draw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its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graph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Solution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: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first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derivative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is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                  ,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we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find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roots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of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first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derivative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: L = 0 and L = 1. By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use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of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second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derivative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,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or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by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checking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signs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of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first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derivative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,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we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obtain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that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L = 0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is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a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local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minimum and L = 1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is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a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local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maximum.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Therefore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,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highest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(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optimal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)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production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is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achieved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when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L = 1.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graph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is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provided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on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next</a:t>
            </a:r>
            <a:r>
              <a:rPr lang="cs-CZ" alt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slide.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</a:pPr>
            <a:endParaRPr lang="en-GB" alt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6104" name="Text Box 5"/>
          <p:cNvSpPr txBox="1">
            <a:spLocks noChangeArrowheads="1"/>
          </p:cNvSpPr>
          <p:nvPr/>
        </p:nvSpPr>
        <p:spPr bwMode="auto">
          <a:xfrm>
            <a:off x="2413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2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6105" name="Text Box 6"/>
          <p:cNvSpPr txBox="1">
            <a:spLocks noChangeArrowheads="1"/>
          </p:cNvSpPr>
          <p:nvPr/>
        </p:nvSpPr>
        <p:spPr bwMode="auto">
          <a:xfrm>
            <a:off x="2355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6106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6107" name="Rectangle 10"/>
          <p:cNvSpPr>
            <a:spLocks noChangeArrowheads="1"/>
          </p:cNvSpPr>
          <p:nvPr/>
        </p:nvSpPr>
        <p:spPr bwMode="auto">
          <a:xfrm>
            <a:off x="1524001" y="30347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6108" name="Rectangle 19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46098" name="Object 18"/>
          <p:cNvGraphicFramePr>
            <a:graphicFrameLocks noChangeAspect="1"/>
          </p:cNvGraphicFramePr>
          <p:nvPr/>
        </p:nvGraphicFramePr>
        <p:xfrm>
          <a:off x="7086600" y="1609725"/>
          <a:ext cx="129540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850900" imgH="228600" progId="Equation.DSMT4">
                  <p:embed/>
                </p:oleObj>
              </mc:Choice>
              <mc:Fallback>
                <p:oleObj name="Equation" r:id="rId3" imgW="850900" imgH="228600" progId="Equation.DSMT4">
                  <p:embed/>
                  <p:pic>
                    <p:nvPicPr>
                      <p:cNvPr id="4609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609725"/>
                        <a:ext cx="1295400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09" name="Rectangle 2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46100" name="Object 20"/>
          <p:cNvGraphicFramePr>
            <a:graphicFrameLocks noChangeAspect="1"/>
          </p:cNvGraphicFramePr>
          <p:nvPr/>
        </p:nvGraphicFramePr>
        <p:xfrm>
          <a:off x="4619625" y="2933701"/>
          <a:ext cx="14541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939800" imgH="228600" progId="Equation.DSMT4">
                  <p:embed/>
                </p:oleObj>
              </mc:Choice>
              <mc:Fallback>
                <p:oleObj name="Equation" r:id="rId5" imgW="939800" imgH="228600" progId="Equation.DSMT4">
                  <p:embed/>
                  <p:pic>
                    <p:nvPicPr>
                      <p:cNvPr id="4610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5" y="2933701"/>
                        <a:ext cx="14541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ovéPole 10"/>
          <p:cNvSpPr txBox="1">
            <a:spLocks noChangeArrowheads="1"/>
          </p:cNvSpPr>
          <p:nvPr/>
        </p:nvSpPr>
        <p:spPr bwMode="auto">
          <a:xfrm>
            <a:off x="1844675" y="1550988"/>
            <a:ext cx="847725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cs-CZ" altLang="cs-CZ" sz="220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200">
                <a:solidFill>
                  <a:prstClr val="black"/>
                </a:solidFill>
                <a:latin typeface="Arial" charset="0"/>
                <a:cs typeface="Arial" charset="0"/>
              </a:rPr>
              <a:t>  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GB" altLang="cs-CZ" sz="220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</a:pPr>
            <a:endParaRPr lang="en-GB" altLang="cs-CZ" sz="22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2413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2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2355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9158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9159" name="Rectangle 9"/>
          <p:cNvSpPr>
            <a:spLocks noChangeArrowheads="1"/>
          </p:cNvSpPr>
          <p:nvPr/>
        </p:nvSpPr>
        <p:spPr bwMode="auto">
          <a:xfrm>
            <a:off x="1524001" y="30347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49160" name="Picture 792" descr="graf 44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86175" y="1876426"/>
            <a:ext cx="49403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5" name="TextovéPole 8"/>
          <p:cNvSpPr txBox="1">
            <a:spLocks noChangeArrowheads="1"/>
          </p:cNvSpPr>
          <p:nvPr/>
        </p:nvSpPr>
        <p:spPr bwMode="auto">
          <a:xfrm>
            <a:off x="1862139" y="720726"/>
            <a:ext cx="8459787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8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Assignment</a:t>
            </a:r>
            <a:r>
              <a:rPr lang="cs-CZ" altLang="cs-CZ" sz="1600" b="1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endParaRPr lang="en-GB" altLang="cs-CZ" sz="16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cs-CZ" sz="2400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5316" name="TextovéPole 10"/>
          <p:cNvSpPr txBox="1">
            <a:spLocks noChangeArrowheads="1"/>
          </p:cNvSpPr>
          <p:nvPr/>
        </p:nvSpPr>
        <p:spPr bwMode="auto">
          <a:xfrm>
            <a:off x="1844675" y="1550988"/>
            <a:ext cx="847725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cs-CZ" altLang="cs-CZ" sz="220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200">
                <a:solidFill>
                  <a:prstClr val="black"/>
                </a:solidFill>
                <a:latin typeface="Arial" charset="0"/>
                <a:cs typeface="Arial" charset="0"/>
              </a:rPr>
              <a:t>  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GB" altLang="cs-CZ" sz="220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</a:pPr>
            <a:endParaRPr lang="en-GB" altLang="cs-CZ" sz="22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5317" name="Text Box 5"/>
          <p:cNvSpPr txBox="1">
            <a:spLocks noChangeArrowheads="1"/>
          </p:cNvSpPr>
          <p:nvPr/>
        </p:nvSpPr>
        <p:spPr bwMode="auto">
          <a:xfrm>
            <a:off x="2413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2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5318" name="Text Box 6"/>
          <p:cNvSpPr txBox="1">
            <a:spLocks noChangeArrowheads="1"/>
          </p:cNvSpPr>
          <p:nvPr/>
        </p:nvSpPr>
        <p:spPr bwMode="auto">
          <a:xfrm>
            <a:off x="2355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5319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5320" name="Rectangle 9"/>
          <p:cNvSpPr>
            <a:spLocks noChangeArrowheads="1"/>
          </p:cNvSpPr>
          <p:nvPr/>
        </p:nvSpPr>
        <p:spPr bwMode="auto">
          <a:xfrm>
            <a:off x="1524001" y="30347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5321" name="Text Box 9"/>
          <p:cNvSpPr txBox="1">
            <a:spLocks noChangeArrowheads="1"/>
          </p:cNvSpPr>
          <p:nvPr/>
        </p:nvSpPr>
        <p:spPr bwMode="auto">
          <a:xfrm>
            <a:off x="2212976" y="1549401"/>
            <a:ext cx="8430513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Find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maximum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of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total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revenue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function</a:t>
            </a:r>
            <a:r>
              <a:rPr lang="cs-CZ" dirty="0">
                <a:solidFill>
                  <a:prstClr val="black"/>
                </a:solidFill>
                <a:latin typeface="Arial" charset="0"/>
                <a:cs typeface="Arial" charset="0"/>
              </a:rPr>
              <a:t>                                       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Find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minimum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of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total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cost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function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:                             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Find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maximum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of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profit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function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:                               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Find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the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maximum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of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total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revenue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cs-CZ" sz="2200" dirty="0" err="1">
                <a:solidFill>
                  <a:prstClr val="black"/>
                </a:solidFill>
                <a:latin typeface="Arial" charset="0"/>
                <a:cs typeface="Arial" charset="0"/>
              </a:rPr>
              <a:t>function</a:t>
            </a:r>
            <a:r>
              <a:rPr lang="cs-CZ" sz="2200" dirty="0">
                <a:solidFill>
                  <a:prstClr val="black"/>
                </a:solidFill>
                <a:latin typeface="Arial" charset="0"/>
                <a:cs typeface="Arial" charset="0"/>
              </a:rPr>
              <a:t>:                                 . </a:t>
            </a:r>
          </a:p>
        </p:txBody>
      </p:sp>
      <p:sp>
        <p:nvSpPr>
          <p:cNvPr id="55322" name="Rectangle 11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55306" name="Object 10"/>
          <p:cNvGraphicFramePr>
            <a:graphicFrameLocks noChangeAspect="1"/>
          </p:cNvGraphicFramePr>
          <p:nvPr/>
        </p:nvGraphicFramePr>
        <p:xfrm>
          <a:off x="7715251" y="1614489"/>
          <a:ext cx="2479675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676400" imgH="228600" progId="Equation.DSMT4">
                  <p:embed/>
                </p:oleObj>
              </mc:Choice>
              <mc:Fallback>
                <p:oleObj name="Equation" r:id="rId3" imgW="1676400" imgH="228600" progId="Equation.DSMT4">
                  <p:embed/>
                  <p:pic>
                    <p:nvPicPr>
                      <p:cNvPr id="553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1" y="1614489"/>
                        <a:ext cx="2479675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23" name="Rectangle 13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55308" name="Object 12"/>
          <p:cNvGraphicFramePr>
            <a:graphicFrameLocks noChangeAspect="1"/>
          </p:cNvGraphicFramePr>
          <p:nvPr/>
        </p:nvGraphicFramePr>
        <p:xfrm>
          <a:off x="7305676" y="2209800"/>
          <a:ext cx="22383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1524000" imgH="228600" progId="Equation.DSMT4">
                  <p:embed/>
                </p:oleObj>
              </mc:Choice>
              <mc:Fallback>
                <p:oleObj name="Equation" r:id="rId5" imgW="1524000" imgH="228600" progId="Equation.DSMT4">
                  <p:embed/>
                  <p:pic>
                    <p:nvPicPr>
                      <p:cNvPr id="553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5676" y="2209800"/>
                        <a:ext cx="2238375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24" name="Rectangle 15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55310" name="Object 14"/>
          <p:cNvGraphicFramePr>
            <a:graphicFrameLocks noChangeAspect="1"/>
          </p:cNvGraphicFramePr>
          <p:nvPr/>
        </p:nvGraphicFramePr>
        <p:xfrm>
          <a:off x="7334251" y="2886076"/>
          <a:ext cx="22002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1587500" imgH="228600" progId="Equation.DSMT4">
                  <p:embed/>
                </p:oleObj>
              </mc:Choice>
              <mc:Fallback>
                <p:oleObj name="Equation" r:id="rId7" imgW="1587500" imgH="228600" progId="Equation.DSMT4">
                  <p:embed/>
                  <p:pic>
                    <p:nvPicPr>
                      <p:cNvPr id="553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1" y="2886076"/>
                        <a:ext cx="2200275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3" name="Object 17"/>
          <p:cNvGraphicFramePr>
            <a:graphicFrameLocks noChangeAspect="1"/>
          </p:cNvGraphicFramePr>
          <p:nvPr/>
        </p:nvGraphicFramePr>
        <p:xfrm>
          <a:off x="7781926" y="3575051"/>
          <a:ext cx="25622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1828800" imgH="228600" progId="Equation.DSMT4">
                  <p:embed/>
                </p:oleObj>
              </mc:Choice>
              <mc:Fallback>
                <p:oleObj name="Equation" r:id="rId9" imgW="1828800" imgH="228600" progId="Equation.DSMT4">
                  <p:embed/>
                  <p:pic>
                    <p:nvPicPr>
                      <p:cNvPr id="5531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1926" y="3575051"/>
                        <a:ext cx="2562225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1" name="TextovéPole 8"/>
          <p:cNvSpPr txBox="1">
            <a:spLocks noChangeArrowheads="1"/>
          </p:cNvSpPr>
          <p:nvPr/>
        </p:nvSpPr>
        <p:spPr bwMode="auto">
          <a:xfrm>
            <a:off x="1862139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calculus of two real variables</a:t>
            </a:r>
            <a:r>
              <a:rPr lang="en-GB" altLang="cs-CZ" sz="2400" b="1"/>
              <a:t> </a:t>
            </a:r>
          </a:p>
        </p:txBody>
      </p:sp>
      <p:sp>
        <p:nvSpPr>
          <p:cNvPr id="28682" name="TextovéPole 10"/>
          <p:cNvSpPr txBox="1">
            <a:spLocks noChangeArrowheads="1"/>
          </p:cNvSpPr>
          <p:nvPr/>
        </p:nvSpPr>
        <p:spPr bwMode="auto">
          <a:xfrm>
            <a:off x="1844675" y="1550988"/>
            <a:ext cx="847725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GB" altLang="cs-CZ" sz="2200"/>
              <a:t> </a:t>
            </a:r>
          </a:p>
          <a:p>
            <a:pPr marL="342900" indent="-342900"/>
            <a:endParaRPr lang="en-GB" altLang="cs-CZ" sz="2200"/>
          </a:p>
          <a:p>
            <a:pPr marL="342900" indent="-342900"/>
            <a:r>
              <a:rPr lang="en-GB" altLang="cs-CZ" sz="2200"/>
              <a:t> </a:t>
            </a:r>
          </a:p>
          <a:p>
            <a:pPr marL="342900" indent="-342900"/>
            <a:endParaRPr lang="en-GB" altLang="cs-CZ" sz="2200"/>
          </a:p>
          <a:p>
            <a:pPr marL="342900" indent="-342900"/>
            <a:r>
              <a:rPr lang="en-GB" altLang="cs-CZ" sz="2200"/>
              <a:t> </a:t>
            </a:r>
          </a:p>
          <a:p>
            <a:pPr marL="342900" indent="-342900"/>
            <a:endParaRPr lang="en-GB" altLang="cs-CZ" sz="2200"/>
          </a:p>
          <a:p>
            <a:pPr marL="342900" indent="-342900"/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/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8683" name="Text Box 5"/>
          <p:cNvSpPr txBox="1">
            <a:spLocks noChangeArrowheads="1"/>
          </p:cNvSpPr>
          <p:nvPr/>
        </p:nvSpPr>
        <p:spPr bwMode="auto">
          <a:xfrm>
            <a:off x="2184401" y="1711325"/>
            <a:ext cx="7188699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Many </a:t>
            </a:r>
            <a:r>
              <a:rPr lang="cs-CZ" sz="2200" dirty="0" err="1"/>
              <a:t>economic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 </a:t>
            </a:r>
            <a:r>
              <a:rPr lang="cs-CZ" sz="2200" dirty="0" err="1"/>
              <a:t>contain</a:t>
            </a:r>
            <a:r>
              <a:rPr lang="cs-CZ" sz="2200" dirty="0"/>
              <a:t> more </a:t>
            </a:r>
            <a:r>
              <a:rPr lang="cs-CZ" sz="2200" dirty="0" err="1"/>
              <a:t>then</a:t>
            </a:r>
            <a:r>
              <a:rPr lang="cs-CZ" sz="2200" dirty="0"/>
              <a:t>  </a:t>
            </a:r>
            <a:r>
              <a:rPr lang="cs-CZ" sz="2200" dirty="0" err="1"/>
              <a:t>one</a:t>
            </a:r>
            <a:r>
              <a:rPr lang="cs-CZ" sz="2200" dirty="0"/>
              <a:t> </a:t>
            </a:r>
            <a:r>
              <a:rPr lang="cs-CZ" sz="2200" dirty="0" err="1"/>
              <a:t>variable</a:t>
            </a:r>
            <a:r>
              <a:rPr lang="cs-CZ" sz="2200" dirty="0"/>
              <a:t>. </a:t>
            </a:r>
          </a:p>
          <a:p>
            <a:endParaRPr lang="cs-CZ" sz="2200" dirty="0"/>
          </a:p>
          <a:p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dirty="0" err="1"/>
              <a:t>example</a:t>
            </a:r>
            <a:r>
              <a:rPr lang="cs-CZ" sz="2200" dirty="0"/>
              <a:t>, </a:t>
            </a:r>
            <a:r>
              <a:rPr lang="cs-CZ" sz="2200" b="1" dirty="0" err="1"/>
              <a:t>Cobb-Douglas</a:t>
            </a:r>
            <a:r>
              <a:rPr lang="cs-CZ" sz="2200" b="1" dirty="0"/>
              <a:t> </a:t>
            </a:r>
            <a:r>
              <a:rPr lang="cs-CZ" sz="2200" b="1" dirty="0" err="1"/>
              <a:t>function</a:t>
            </a:r>
            <a:r>
              <a:rPr lang="cs-CZ" sz="2200" b="1" dirty="0"/>
              <a:t> </a:t>
            </a:r>
            <a:r>
              <a:rPr lang="cs-CZ" sz="2200" dirty="0" err="1"/>
              <a:t>includes</a:t>
            </a:r>
            <a:r>
              <a:rPr lang="cs-CZ" sz="2200" dirty="0"/>
              <a:t> </a:t>
            </a:r>
            <a:r>
              <a:rPr lang="cs-CZ" sz="2200" dirty="0" err="1"/>
              <a:t>labour</a:t>
            </a:r>
            <a:r>
              <a:rPr lang="cs-CZ" sz="2200" dirty="0"/>
              <a:t> L and </a:t>
            </a:r>
          </a:p>
          <a:p>
            <a:r>
              <a:rPr lang="cs-CZ" sz="2200" dirty="0" err="1"/>
              <a:t>capital</a:t>
            </a:r>
            <a:r>
              <a:rPr lang="cs-CZ" sz="2200" dirty="0"/>
              <a:t> K as </a:t>
            </a:r>
            <a:r>
              <a:rPr lang="cs-CZ" sz="2200" dirty="0" err="1"/>
              <a:t>well</a:t>
            </a:r>
            <a:r>
              <a:rPr lang="cs-CZ" sz="2200" dirty="0"/>
              <a:t> as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technological</a:t>
            </a:r>
            <a:r>
              <a:rPr lang="cs-CZ" sz="2200" dirty="0"/>
              <a:t> </a:t>
            </a:r>
            <a:r>
              <a:rPr lang="cs-CZ" sz="2200" dirty="0" err="1"/>
              <a:t>parameter</a:t>
            </a:r>
            <a:r>
              <a:rPr lang="cs-CZ" sz="2200" dirty="0"/>
              <a:t> A:</a:t>
            </a:r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dirty="0" err="1"/>
              <a:t>We</a:t>
            </a:r>
            <a:r>
              <a:rPr lang="cs-CZ" sz="2200" dirty="0"/>
              <a:t> </a:t>
            </a:r>
            <a:r>
              <a:rPr lang="cs-CZ" sz="2200" dirty="0" err="1"/>
              <a:t>will</a:t>
            </a:r>
            <a:r>
              <a:rPr lang="cs-CZ" sz="2200" dirty="0"/>
              <a:t> limit </a:t>
            </a:r>
            <a:r>
              <a:rPr lang="cs-CZ" sz="2200" dirty="0" err="1"/>
              <a:t>ourselved</a:t>
            </a:r>
            <a:r>
              <a:rPr lang="cs-CZ" sz="2200" dirty="0"/>
              <a:t> to </a:t>
            </a:r>
            <a:r>
              <a:rPr lang="cs-CZ" sz="2200" dirty="0" err="1"/>
              <a:t>functions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variables</a:t>
            </a:r>
            <a:r>
              <a:rPr lang="cs-CZ" sz="2200" dirty="0"/>
              <a:t>. A </a:t>
            </a:r>
            <a:r>
              <a:rPr lang="cs-CZ" sz="2200" dirty="0" err="1"/>
              <a:t>graph</a:t>
            </a:r>
            <a:r>
              <a:rPr lang="cs-CZ" sz="2200" dirty="0"/>
              <a:t> </a:t>
            </a:r>
          </a:p>
          <a:p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function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real</a:t>
            </a:r>
            <a:r>
              <a:rPr lang="cs-CZ" sz="2200" dirty="0"/>
              <a:t> </a:t>
            </a:r>
            <a:r>
              <a:rPr lang="cs-CZ" sz="2200" dirty="0" err="1"/>
              <a:t>variables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a plane in 3D </a:t>
            </a:r>
            <a:r>
              <a:rPr lang="cs-CZ" sz="2200" dirty="0" err="1"/>
              <a:t>space</a:t>
            </a:r>
            <a:r>
              <a:rPr lang="cs-CZ" sz="2200" dirty="0"/>
              <a:t>,</a:t>
            </a:r>
          </a:p>
          <a:p>
            <a:r>
              <a:rPr lang="cs-CZ" sz="2200" dirty="0" err="1"/>
              <a:t>See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next</a:t>
            </a:r>
            <a:r>
              <a:rPr lang="cs-CZ" sz="2200" dirty="0"/>
              <a:t> </a:t>
            </a:r>
            <a:r>
              <a:rPr lang="cs-CZ" sz="2200" dirty="0" err="1"/>
              <a:t>slide</a:t>
            </a:r>
            <a:r>
              <a:rPr lang="cs-CZ" sz="2200" dirty="0"/>
              <a:t>.</a:t>
            </a:r>
          </a:p>
          <a:p>
            <a:endParaRPr lang="cs-CZ" sz="2200" dirty="0"/>
          </a:p>
          <a:p>
            <a:endParaRPr lang="cs-CZ" sz="2200" dirty="0"/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4835525" y="3463925"/>
          <a:ext cx="22748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104840" imgH="215640" progId="Equation.DSMT4">
                  <p:embed/>
                </p:oleObj>
              </mc:Choice>
              <mc:Fallback>
                <p:oleObj name="Equation" r:id="rId3" imgW="1104840" imgH="215640" progId="Equation.DSMT4">
                  <p:embed/>
                  <p:pic>
                    <p:nvPicPr>
                      <p:cNvPr id="286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5525" y="3463925"/>
                        <a:ext cx="227488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ovéPole 8"/>
          <p:cNvSpPr txBox="1">
            <a:spLocks noChangeArrowheads="1"/>
          </p:cNvSpPr>
          <p:nvPr/>
        </p:nvSpPr>
        <p:spPr bwMode="auto">
          <a:xfrm>
            <a:off x="1862139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graph of Cobb-Douglas function</a:t>
            </a:r>
            <a:r>
              <a:rPr lang="en-GB" altLang="cs-CZ" sz="2400" b="1"/>
              <a:t> </a:t>
            </a:r>
          </a:p>
        </p:txBody>
      </p:sp>
      <p:sp>
        <p:nvSpPr>
          <p:cNvPr id="35843" name="TextovéPole 10"/>
          <p:cNvSpPr txBox="1">
            <a:spLocks noChangeArrowheads="1"/>
          </p:cNvSpPr>
          <p:nvPr/>
        </p:nvSpPr>
        <p:spPr bwMode="auto">
          <a:xfrm>
            <a:off x="1844675" y="1550988"/>
            <a:ext cx="847725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GB" altLang="cs-CZ" sz="2200"/>
              <a:t> </a:t>
            </a:r>
          </a:p>
          <a:p>
            <a:pPr marL="342900" indent="-342900"/>
            <a:endParaRPr lang="en-GB" altLang="cs-CZ" sz="2200"/>
          </a:p>
          <a:p>
            <a:pPr marL="342900" indent="-342900"/>
            <a:r>
              <a:rPr lang="en-GB" altLang="cs-CZ" sz="2200"/>
              <a:t> </a:t>
            </a:r>
          </a:p>
          <a:p>
            <a:pPr marL="342900" indent="-342900"/>
            <a:endParaRPr lang="en-GB" altLang="cs-CZ" sz="2200"/>
          </a:p>
          <a:p>
            <a:pPr marL="342900" indent="-342900"/>
            <a:r>
              <a:rPr lang="en-GB" altLang="cs-CZ" sz="2200"/>
              <a:t> </a:t>
            </a:r>
          </a:p>
          <a:p>
            <a:pPr marL="342900" indent="-342900"/>
            <a:endParaRPr lang="en-GB" altLang="cs-CZ" sz="2200"/>
          </a:p>
          <a:p>
            <a:pPr marL="342900" indent="-342900"/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/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pic>
        <p:nvPicPr>
          <p:cNvPr id="35844" name="Picture 5" descr="Cobb_dougl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5951" y="1943101"/>
            <a:ext cx="5591175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Širokoúhlá obrazovka</PresentationFormat>
  <Paragraphs>166</Paragraphs>
  <Slides>12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Motiv sady Office</vt:lpstr>
      <vt:lpstr>Equation</vt:lpstr>
      <vt:lpstr>Equation.DSMT4</vt:lpstr>
      <vt:lpstr>Rovnice</vt:lpstr>
      <vt:lpstr>Economic applications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applications</dc:title>
  <dc:creator>student</dc:creator>
  <cp:lastModifiedBy>student</cp:lastModifiedBy>
  <cp:revision>1</cp:revision>
  <dcterms:created xsi:type="dcterms:W3CDTF">2024-10-14T07:40:26Z</dcterms:created>
  <dcterms:modified xsi:type="dcterms:W3CDTF">2024-10-14T07:40:32Z</dcterms:modified>
</cp:coreProperties>
</file>