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63" r:id="rId2"/>
    <p:sldId id="287" r:id="rId3"/>
    <p:sldId id="335" r:id="rId4"/>
    <p:sldId id="344" r:id="rId5"/>
    <p:sldId id="352" r:id="rId6"/>
    <p:sldId id="359" r:id="rId7"/>
    <p:sldId id="360" r:id="rId8"/>
    <p:sldId id="362" r:id="rId9"/>
    <p:sldId id="363" r:id="rId10"/>
    <p:sldId id="364" r:id="rId11"/>
    <p:sldId id="365" r:id="rId12"/>
    <p:sldId id="367" r:id="rId13"/>
    <p:sldId id="368" r:id="rId14"/>
    <p:sldId id="370" r:id="rId15"/>
    <p:sldId id="345" r:id="rId16"/>
    <p:sldId id="340" r:id="rId17"/>
    <p:sldId id="341" r:id="rId18"/>
    <p:sldId id="350" r:id="rId19"/>
    <p:sldId id="342" r:id="rId20"/>
    <p:sldId id="336" r:id="rId21"/>
    <p:sldId id="337" r:id="rId22"/>
    <p:sldId id="347" r:id="rId23"/>
    <p:sldId id="348" r:id="rId24"/>
    <p:sldId id="349" r:id="rId25"/>
    <p:sldId id="338" r:id="rId26"/>
    <p:sldId id="343" r:id="rId27"/>
    <p:sldId id="346" r:id="rId28"/>
    <p:sldId id="266" r:id="rId2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474"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26.10.2023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493086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9933899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973828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488616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0134288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5411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16223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3803609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40541350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4248129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666295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806837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1178244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351679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41396076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30069249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30169976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068886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666610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953382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98877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497097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538910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543065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626263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a:solidFill>
                  <a:schemeClr val="bg1"/>
                </a:solidFill>
                <a:latin typeface="Times New Roman" panose="02020603050405020304" pitchFamily="18" charset="0"/>
                <a:cs typeface="Times New Roman" panose="02020603050405020304" pitchFamily="18" charset="0"/>
              </a:rPr>
              <a:t>INFORMAČNÍ A ZNALOSTNÍ MANAGEMENT A TECHNOLOGIE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544616" cy="1656184"/>
          </a:xfrm>
          <a:prstGeom prst="rect">
            <a:avLst/>
          </a:prstGeom>
        </p:spPr>
        <p:txBody>
          <a:bodyPr>
            <a:noAutofit/>
          </a:bodyPr>
          <a:lstStyle/>
          <a:p>
            <a:pPr marL="0" indent="0">
              <a:buNone/>
            </a:pPr>
            <a:r>
              <a:rPr lang="pl-PL" sz="2400">
                <a:solidFill>
                  <a:schemeClr val="bg1"/>
                </a:solidFill>
                <a:latin typeface="Times New Roman" panose="02020603050405020304" pitchFamily="18" charset="0"/>
                <a:cs typeface="Times New Roman" panose="02020603050405020304" pitchFamily="18" charset="0"/>
              </a:rPr>
              <a:t>5. </a:t>
            </a:r>
            <a:r>
              <a:rPr lang="pl-PL" sz="2400" dirty="0">
                <a:solidFill>
                  <a:schemeClr val="bg1"/>
                </a:solidFill>
                <a:latin typeface="Times New Roman" panose="02020603050405020304" pitchFamily="18" charset="0"/>
                <a:cs typeface="Times New Roman" panose="02020603050405020304" pitchFamily="18" charset="0"/>
              </a:rPr>
              <a:t>INFORMAČNÍ ZDROJE</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Ph.D</a:t>
            </a:r>
            <a:r>
              <a:rPr lang="cs-CZ" altLang="cs-CZ" sz="900" b="1" dirty="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Dle Zákona č. 122/2000 Sb. o ochraně sbírek muzejní povahy a o změně některých dalších zákonů je Muzeum instituce, která:</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získává a shromažďuje přírodniny a lidské výtvory pro vědecké a studijní účely,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zkoumá prostředí, z něhož jsou přírodniny a lidské výtvory získávány,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 vybraných přírodnin a lidských výtvorů vytváří sbírky, které trvale uchovává, eviduje a odborně zpracovává,</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umožňuje způsobem zaručujícím rovný přístup všem bez rozdílu využívání a zpřístupňování poskytováním vybraných veřejných služeb.</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Muzea, galerie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21227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Galerií je muzeum specializované na sbírky výtvarného umění.</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Sbírkou muzejní povahy je taková sbírka, která je významná pro prehistorii, historii, umění, literaturu, techniku, přírodní nebo společenské vědy.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Muzea, galerie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03605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Informační střediska (informační centra) jsou podle Vaňka (2013) instituce nebo specializovaná pracoviště institucí, které shromažďují, zpracovávají a zpřístupňují informace o určité obci, městě, oblasti, regionu, organizaci, projektu, oboru atd.</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Informační střediska mohou být určeny pro širokou veřejnost nebo i pro zájmové skupiny klientů.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Zřizovateli těchto center mohou být orgány státní a veřejné správy, instituce různého druhu atd.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Z hlediska poskytovaných služeb se vyskytují často komplexní služby, včetně knihovních služeb. Z hlediska formy poskytovaných služeb se může jednat o ústní informace, poskytování tištěných materiálů, zvukové a video nosiče a také internet.</a:t>
            </a:r>
          </a:p>
        </p:txBody>
      </p:sp>
      <p:sp>
        <p:nvSpPr>
          <p:cNvPr id="6" name="Nadpis 5"/>
          <p:cNvSpPr>
            <a:spLocks noGrp="1"/>
          </p:cNvSpPr>
          <p:nvPr>
            <p:ph type="title"/>
          </p:nvPr>
        </p:nvSpPr>
        <p:spPr>
          <a:xfrm>
            <a:off x="179512" y="195486"/>
            <a:ext cx="7488832" cy="507703"/>
          </a:xfrm>
        </p:spPr>
        <p:txBody>
          <a:bodyPr/>
          <a:lstStyle/>
          <a:p>
            <a:r>
              <a:rPr lang="cs-CZ" b="1" dirty="0"/>
              <a:t>Informační střediska a centra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74127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Konkrétní příklady informačních středisek a center:</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Informační centrum vlády (http://icv.vlada.cz/) poskytuje informace o činnosti české vlády, jejích poradních a pracovních orgánech, a o činnosti Úřadu vlády České republiky. Jsou zde např. Informace o připravovaných a probíhajících re-formách (důchodové, zdravotnictví, sociální, daňové atd.), protikorupčních opatřeních atd.</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Národní informační centrum pro mládež (http://www.nicm.cz/) je jedním z oddělení Národního institutu dětí a mládeže. Poskytuje bezplatné informace z oblastí vzdělávání v ČR a v zahraničí, cestování, volného času, sociálně-patologických jevů, vztahu občana a společnost, mládeže v EU atd.</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Informační střediska a centra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75745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Databázová centra jsou instituce (mnohdy ve virtuální podobě), které umožňují přístup k informačním fondům. Jejich cílem je nabízet, produkovat a zprostředkovávat přístup k odborným a obchodním databázím.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Obchodní model je založen na principu, že nakupují od producentů informační báze dat formou licencí na jejich on-line vystavování, vyhledávání a poskytování jejich obsahu ve formě jednotlivých údajů, bibliografických, faktografických informací, anotací, abstraktů či plných textů.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Přístup je poskytován v současnosti nejčastěji prostřednictvím internetu a bývá velmi často zpoplatněn ve formě různých licenčních přístupů do systému.</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Databáze a databázová centra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77498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Druhy bází dat: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bibliografické databáze,</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faktografické báze dat,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fulltextové (plnotextové) databáze,</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databáze katalogů, rejstříků, adresářů.</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Databáze a databázová centra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77079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Katalog je definován jako vhodně uspořádaný seznam, výčet či soupis navzájem různých entit stejného významu, povahy, charakteru, účelu apod.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Internetový katalog je na Internetu seznam odkazů na webové stránky, které jsou setříděny do stromu kategorií a podkategorií.</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Existují také online katalogy pro vyhledání různých dokumentů (knihy, časopisy, </a:t>
            </a:r>
            <a:r>
              <a:rPr lang="cs-CZ" altLang="cs-CZ" sz="1800" b="1" dirty="0" err="1">
                <a:solidFill>
                  <a:srgbClr val="307871"/>
                </a:solidFill>
                <a:latin typeface="Times New Roman" panose="02020603050405020304" pitchFamily="18" charset="0"/>
                <a:cs typeface="Times New Roman" panose="02020603050405020304" pitchFamily="18" charset="0"/>
              </a:rPr>
              <a:t>atd</a:t>
            </a:r>
            <a:r>
              <a:rPr lang="cs-CZ" altLang="cs-CZ" sz="1800" b="1" dirty="0">
                <a:solidFill>
                  <a:srgbClr val="307871"/>
                </a:solidFill>
                <a:latin typeface="Times New Roman" panose="02020603050405020304" pitchFamily="18" charset="0"/>
                <a:cs typeface="Times New Roman" panose="02020603050405020304" pitchFamily="18" charset="0"/>
              </a:rPr>
              <a:t>). Jako například „Online katalog Národní knihovny ČR“ a podobné katalogy mají i další knihovny.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Katalogy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64553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E-</a:t>
            </a:r>
            <a:r>
              <a:rPr lang="cs-CZ" altLang="cs-CZ" sz="1800" b="1" dirty="0" err="1">
                <a:solidFill>
                  <a:srgbClr val="307871"/>
                </a:solidFill>
                <a:latin typeface="Times New Roman" panose="02020603050405020304" pitchFamily="18" charset="0"/>
                <a:cs typeface="Times New Roman" panose="02020603050405020304" pitchFamily="18" charset="0"/>
              </a:rPr>
              <a:t>learning</a:t>
            </a:r>
            <a:r>
              <a:rPr lang="cs-CZ" altLang="cs-CZ" sz="1800" b="1" dirty="0">
                <a:solidFill>
                  <a:srgbClr val="307871"/>
                </a:solidFill>
                <a:latin typeface="Times New Roman" panose="02020603050405020304" pitchFamily="18" charset="0"/>
                <a:cs typeface="Times New Roman" panose="02020603050405020304" pitchFamily="18" charset="0"/>
              </a:rPr>
              <a:t> je obecně definován jako vzdělávací proces, který využívá informační a komunikační technologie k tvorbě kurzů, k distribuci studijního obsahu, komunikaci mezi studenty a pedagogy a k řízení studia. </a:t>
            </a:r>
          </a:p>
          <a:p>
            <a:pPr marL="0" indent="0" algn="just">
              <a:buNone/>
            </a:pPr>
            <a:r>
              <a:rPr lang="cs-CZ" altLang="cs-CZ" sz="1800" b="1" u="sng" dirty="0">
                <a:solidFill>
                  <a:srgbClr val="307871"/>
                </a:solidFill>
                <a:latin typeface="Times New Roman" panose="02020603050405020304" pitchFamily="18" charset="0"/>
                <a:cs typeface="Times New Roman" panose="02020603050405020304" pitchFamily="18" charset="0"/>
              </a:rPr>
              <a:t>Přehled výhod využití </a:t>
            </a:r>
            <a:r>
              <a:rPr lang="cs-CZ" altLang="cs-CZ" sz="1800" b="1" u="sng" dirty="0" err="1">
                <a:solidFill>
                  <a:srgbClr val="307871"/>
                </a:solidFill>
                <a:latin typeface="Times New Roman" panose="02020603050405020304" pitchFamily="18" charset="0"/>
                <a:cs typeface="Times New Roman" panose="02020603050405020304" pitchFamily="18" charset="0"/>
              </a:rPr>
              <a:t>elearningu</a:t>
            </a:r>
            <a:r>
              <a:rPr lang="cs-CZ" altLang="cs-CZ" sz="1800" b="1" u="sng"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vyšší efektivnost výuky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personalizace a individuální přístup k uživateli</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náklady na provoz jsou minimální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snadná administrace a rychlá aktualizace</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lépe zapamatovatelná forma informací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větší možnosti testování znalostí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shodný obsah pro všechny studenty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E-learning</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59257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u="sng" dirty="0">
                <a:solidFill>
                  <a:srgbClr val="307871"/>
                </a:solidFill>
                <a:latin typeface="Times New Roman" panose="02020603050405020304" pitchFamily="18" charset="0"/>
                <a:cs typeface="Times New Roman" panose="02020603050405020304" pitchFamily="18" charset="0"/>
              </a:rPr>
              <a:t>Školství: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Distanční vzdělávání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Adaptace nových studentů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Podpora studia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Ověřování znalostí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Zadávání úkolů</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Výuka práce se softwarem</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u="sng" dirty="0">
                <a:solidFill>
                  <a:srgbClr val="307871"/>
                </a:solidFill>
                <a:latin typeface="Times New Roman" panose="02020603050405020304" pitchFamily="18" charset="0"/>
                <a:cs typeface="Times New Roman" panose="02020603050405020304" pitchFamily="18" charset="0"/>
              </a:rPr>
              <a:t>Firemní školení a kurzy pro zaměstnance:</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Zákonná a profesní školení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Odborné certifikace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Interní školení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E-learning</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02959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Otevřený přístup k vědeckým informacím (open </a:t>
            </a:r>
            <a:r>
              <a:rPr lang="cs-CZ" altLang="cs-CZ" sz="1800" b="1" dirty="0" err="1">
                <a:solidFill>
                  <a:srgbClr val="307871"/>
                </a:solidFill>
                <a:latin typeface="Times New Roman" panose="02020603050405020304" pitchFamily="18" charset="0"/>
                <a:cs typeface="Times New Roman" panose="02020603050405020304" pitchFamily="18" charset="0"/>
              </a:rPr>
              <a:t>access</a:t>
            </a:r>
            <a:r>
              <a:rPr lang="cs-CZ" altLang="cs-CZ" sz="1800" b="1" dirty="0">
                <a:solidFill>
                  <a:srgbClr val="307871"/>
                </a:solidFill>
                <a:latin typeface="Times New Roman" panose="02020603050405020304" pitchFamily="18" charset="0"/>
                <a:cs typeface="Times New Roman" panose="02020603050405020304" pitchFamily="18" charset="0"/>
              </a:rPr>
              <a:t>, OA) představuje model vědecké komunikace, který zajišťuje trvalé, okamžité, svobodné a bezplatné online zpřístupnění plných textů publikovaných vědeckých výsledků (nejčastěji článků) bez omezení pro kohokoli.</a:t>
            </a:r>
          </a:p>
          <a:p>
            <a:pPr marL="0" indent="0" algn="just">
              <a:buNone/>
            </a:pPr>
            <a:r>
              <a:rPr lang="cs-CZ" altLang="cs-CZ" sz="1800" b="1" u="sng" dirty="0">
                <a:solidFill>
                  <a:srgbClr val="307871"/>
                </a:solidFill>
                <a:latin typeface="Times New Roman" panose="02020603050405020304" pitchFamily="18" charset="0"/>
                <a:cs typeface="Times New Roman" panose="02020603050405020304" pitchFamily="18" charset="0"/>
              </a:rPr>
              <a:t>Přínosy otevřeného přístupu:</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zrychlení výměny vědeckých informací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rozšíření dostupnosti vědeckých informací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zvýšení viditelnosti vědeckých informací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rozšíření čtenářské základny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zvýšení informačního dopadu</a:t>
            </a:r>
          </a:p>
          <a:p>
            <a:pPr marL="0" indent="0" algn="just">
              <a:buNone/>
            </a:pPr>
            <a:endParaRPr lang="cs-CZ" altLang="cs-CZ" sz="1800" b="1">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a:solidFill>
                  <a:srgbClr val="307871"/>
                </a:solidFill>
                <a:latin typeface="Times New Roman" panose="02020603050405020304" pitchFamily="18" charset="0"/>
                <a:cs typeface="Times New Roman" panose="02020603050405020304" pitchFamily="18" charset="0"/>
              </a:rPr>
              <a:t>Zdroj</a:t>
            </a:r>
            <a:r>
              <a:rPr lang="cs-CZ" altLang="cs-CZ" sz="1800" b="1" dirty="0">
                <a:solidFill>
                  <a:srgbClr val="307871"/>
                </a:solidFill>
                <a:latin typeface="Times New Roman" panose="02020603050405020304" pitchFamily="18" charset="0"/>
                <a:cs typeface="Times New Roman" panose="02020603050405020304" pitchFamily="18" charset="0"/>
              </a:rPr>
              <a:t>: http://openaccess.cz/</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Open Access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02824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200800" cy="4104456"/>
          </a:xfrm>
          <a:prstGeom prst="rect">
            <a:avLst/>
          </a:prstGeom>
        </p:spPr>
        <p:txBody>
          <a:bodyPr>
            <a:noAutofit/>
          </a:bodyPr>
          <a:lstStyle/>
          <a:p>
            <a:pPr algn="just">
              <a:buFont typeface="Wingdings" panose="05000000000000000000" pitchFamily="2" charset="2"/>
              <a:buChar char="ü"/>
            </a:pPr>
            <a:r>
              <a:rPr lang="cs-CZ" altLang="cs-CZ" sz="1800" b="1" dirty="0">
                <a:solidFill>
                  <a:srgbClr val="307871"/>
                </a:solidFill>
                <a:latin typeface="Times New Roman" panose="02020603050405020304" pitchFamily="18" charset="0"/>
                <a:cs typeface="Times New Roman" panose="02020603050405020304" pitchFamily="18" charset="0"/>
              </a:rPr>
              <a:t>Seznámit se s informačními zdroji</a:t>
            </a:r>
          </a:p>
          <a:p>
            <a:pPr algn="just">
              <a:buFont typeface="Wingdings" panose="05000000000000000000" pitchFamily="2" charset="2"/>
              <a:buChar char="ü"/>
            </a:pPr>
            <a:r>
              <a:rPr lang="cs-CZ" altLang="cs-CZ" sz="1800" b="1" dirty="0">
                <a:solidFill>
                  <a:srgbClr val="307871"/>
                </a:solidFill>
                <a:latin typeface="Times New Roman" panose="02020603050405020304" pitchFamily="18" charset="0"/>
                <a:cs typeface="Times New Roman" panose="02020603050405020304" pitchFamily="18" charset="0"/>
              </a:rPr>
              <a:t>Umět vyhledávat dokumenty</a:t>
            </a:r>
          </a:p>
          <a:p>
            <a:pPr algn="just">
              <a:buFont typeface="Wingdings" panose="05000000000000000000" pitchFamily="2" charset="2"/>
              <a:buChar char="ü"/>
            </a:pPr>
            <a:r>
              <a:rPr lang="cs-CZ" altLang="cs-CZ" sz="1800" b="1" dirty="0">
                <a:solidFill>
                  <a:srgbClr val="307871"/>
                </a:solidFill>
                <a:latin typeface="Times New Roman" panose="02020603050405020304" pitchFamily="18" charset="0"/>
                <a:cs typeface="Times New Roman" panose="02020603050405020304" pitchFamily="18" charset="0"/>
              </a:rPr>
              <a:t>Využívat popis a charakteristiku dokumentů</a:t>
            </a:r>
          </a:p>
          <a:p>
            <a:pPr algn="just">
              <a:buFont typeface="Wingdings" panose="05000000000000000000" pitchFamily="2" charset="2"/>
              <a:buChar char="ü"/>
            </a:pPr>
            <a:r>
              <a:rPr lang="cs-CZ" altLang="cs-CZ" sz="1800" b="1" dirty="0">
                <a:solidFill>
                  <a:srgbClr val="307871"/>
                </a:solidFill>
                <a:latin typeface="Times New Roman" panose="02020603050405020304" pitchFamily="18" charset="0"/>
                <a:cs typeface="Times New Roman" panose="02020603050405020304" pitchFamily="18" charset="0"/>
              </a:rPr>
              <a:t>Umět pracovat s citacemi a rešeršemi</a:t>
            </a:r>
          </a:p>
          <a:p>
            <a:pPr algn="just">
              <a:buFont typeface="Wingdings" panose="05000000000000000000" pitchFamily="2" charset="2"/>
              <a:buChar char="ü"/>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a:t>Cíle přednášky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Informace můžeme hledat nejen v textu, ale i v obrázcích, videích, mapách atp.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 tomu, abychom získali přístup k veřejným či neveřejným informačním zdrojům, nám slouží nejrůznější vyhledávací nástroje. Mezi vyhledávací nástroje patří: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předmětové katalogy,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vyhledávací stroje,</a:t>
            </a:r>
          </a:p>
          <a:p>
            <a:pPr algn="just">
              <a:buFont typeface="Wingdings" panose="05000000000000000000" pitchFamily="2" charset="2"/>
              <a:buChar char="q"/>
            </a:pPr>
            <a:r>
              <a:rPr lang="cs-CZ" altLang="cs-CZ" sz="1800" b="1" dirty="0" err="1">
                <a:solidFill>
                  <a:srgbClr val="307871"/>
                </a:solidFill>
                <a:latin typeface="Times New Roman" panose="02020603050405020304" pitchFamily="18" charset="0"/>
                <a:cs typeface="Times New Roman" panose="02020603050405020304" pitchFamily="18" charset="0"/>
              </a:rPr>
              <a:t>metavyhledávače</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virtuální knihovny.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Vyhledávání dokumentů</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2362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Popis dokumentu zahrnuje podle Vaňka (2013) dvě úrovně:</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identifikační neboli jmenný popis, který obsahuje formální údaje, např. jméno autora, rok vydání nebo nakladatele,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charakteristiku obsahu dokumentu.</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Obsahem dokumentu se rozumí daná problematika (téma), o kterém daný dokument pojednává.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Obsah dokumentu lze charakterizovat následujícími způsoby: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popis obsahu souvislým textem v přirozeném jazyce (anotace a referát apod.);</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použití jednotlivých výrazů přirozeného jazyka, případně čísel nebo alfanumerických řetězců (věcný selekční jazyk),</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Popis a charakteristika obsahu dokumentů</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08393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Obsahová charakteristika slouží k stručnému vystižení obsahu díla pomocí přirozeného jazyka. Patří k ní:</a:t>
            </a:r>
          </a:p>
          <a:p>
            <a:pPr marL="0" indent="0" algn="just">
              <a:buNone/>
            </a:pPr>
            <a:r>
              <a:rPr lang="cs-CZ" altLang="cs-CZ" sz="1800" b="1" u="sng" dirty="0">
                <a:solidFill>
                  <a:srgbClr val="307871"/>
                </a:solidFill>
                <a:latin typeface="Times New Roman" panose="02020603050405020304" pitchFamily="18" charset="0"/>
                <a:cs typeface="Times New Roman" panose="02020603050405020304" pitchFamily="18" charset="0"/>
              </a:rPr>
              <a:t>Anotace</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Anotace má vysvětlující nebo doporučující ráz, její délka je zpravidla do 500 znaků. Uvádí se v sekundárních dokumentech, může být součástí primárního dokumentu. Anotace je stručná charakteristika dokumentu z hlediska obsahu, určení, formy a jiných rysů.</a:t>
            </a:r>
          </a:p>
          <a:p>
            <a:pPr marL="0" indent="0" algn="just">
              <a:buNone/>
            </a:pPr>
            <a:r>
              <a:rPr lang="cs-CZ" altLang="cs-CZ" sz="1800" b="1" u="sng" dirty="0">
                <a:solidFill>
                  <a:srgbClr val="307871"/>
                </a:solidFill>
                <a:latin typeface="Times New Roman" panose="02020603050405020304" pitchFamily="18" charset="0"/>
                <a:cs typeface="Times New Roman" panose="02020603050405020304" pitchFamily="18" charset="0"/>
              </a:rPr>
              <a:t>Referát</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Referát má maximální délka 2500 znaků, obvyklá délka je cca 1000 znaků. Referát neuvádí pouze téma dokumentu, ale i základní informace o jeho obsahu. V případě referátu se používá následující osnova: téma, předmět, charakter a cíl práce; použité metody; výsledky; závěry; oblast využití.</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Popis a charakteristika obsahu dokumentů</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855596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Bibliografie je podle Vaňka (2013) teorie, činnosti a techniky identifikující a popisující dokumenty.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Je to sekundární zdroj informací obsahující uspořádané bibliografické popisy informačních objektů (dokumentů nebo jejich částí), popis dokumentů (nebo jejich částí) prostřednictvím bibliografických informací.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Bibliografická informace je druh sekundární informace reprezentující dokument nebo jeho část.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Je výsledkem popisu dokumentu a základní jednotkou je bibliografický údaj.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Popis a charakteristika obsahu dokumentů</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26170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Bibliografický záznam je záznam obsahující bibliografický popis. Obsahuje údaje nutné pro zastupování primárního dokumentu. Je výsledkem analýzy dokumentu, která se zabývá jak formálními znaky dokumentu, tak i jeho obsahem. </a:t>
            </a:r>
          </a:p>
          <a:p>
            <a:pPr marL="0" indent="0" algn="just">
              <a:buNone/>
            </a:pPr>
            <a:r>
              <a:rPr lang="cs-CZ" altLang="cs-CZ" sz="1800" b="1" u="sng" dirty="0">
                <a:solidFill>
                  <a:srgbClr val="307871"/>
                </a:solidFill>
                <a:latin typeface="Times New Roman" panose="02020603050405020304" pitchFamily="18" charset="0"/>
                <a:cs typeface="Times New Roman" panose="02020603050405020304" pitchFamily="18" charset="0"/>
              </a:rPr>
              <a:t>Struktura bibliografického záznamu:</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soupisné údaje (autor, název dokumentu),</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vyčleněné údaje (datum schválení, obhajoby nebo účinnosti),</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lokační údaje (signatura),</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popisné údaje (další údaje o autorech, nakladatelství, rozsah, ISBN, ISSN),</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charakteristika obsahu (anotace, referát),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služební údaje (přírůstkové číslo).</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Popis a charakteristika obsahu dokumentů</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31710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Jako citace se obecně označuje uvedení kratší části jiného textu či výroku, obvykle doslovné. Doslovný přepis je označován jako přímá citace, přepis převzaté myšlenky vlastními slovy se označuje jako nepřímá citace.</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Existují různé citační normy a navíc i v rámci jedné citační normy je potřeba dodržovat formální pravidla pro citování různých druhů dokumentů.</a:t>
            </a:r>
          </a:p>
          <a:p>
            <a:pPr marL="0" indent="0" algn="just">
              <a:buNone/>
            </a:pPr>
            <a:r>
              <a:rPr lang="cs-CZ" altLang="cs-CZ" sz="1800" b="1" u="sng" dirty="0">
                <a:solidFill>
                  <a:srgbClr val="307871"/>
                </a:solidFill>
                <a:latin typeface="Times New Roman" panose="02020603050405020304" pitchFamily="18" charset="0"/>
                <a:cs typeface="Times New Roman" panose="02020603050405020304" pitchFamily="18" charset="0"/>
              </a:rPr>
              <a:t>Ukázky citačních norem:</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citační norma ČSN ISO 690:2011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Harvard style,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Chicago style,</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Vancouver style,</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IEEE.</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Citace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65751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Rešerše je definována jako soupis literatury k vybranému tématu.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Soupis literatury se provádí zejména za účelem následného vypracování referátu, prezentace, přednášku, seminární práce, odborného článku nebo kvalifikační vysokoškolské práce.</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Je nezbytné prohledat dostupné informační zdroje (katalogy knihoven, odborné elektronické databáze, webové stránky univerzit, vědeckých společností/firem apod.).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Na základě rešerše dojde k utřídění základních poznatků a východisek k danému tématu.</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Rešerše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589034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Doporučený postup pro správné zpracování rešerše je následující:</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 Výběr odborných termínů k tématu</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II. Formulace rešeršního dotazu</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III. Výběr informačního zdroje</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IV. Vyhledávání v katalozích a databázích.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 Posouzení získaných výsledků</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Rešerše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45118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830997"/>
          </a:xfrm>
          <a:prstGeom prst="rect">
            <a:avLst/>
          </a:prstGeom>
        </p:spPr>
        <p:txBody>
          <a:bodyPr wrap="square">
            <a:spAutoFit/>
          </a:bodyPr>
          <a:lstStyle/>
          <a:p>
            <a:r>
              <a:rPr lang="cs-CZ" sz="4800" b="1" dirty="0"/>
              <a:t>DĚKUJI ZA POZORNOST</a:t>
            </a:r>
            <a:endParaRPr lang="cs-CZ" sz="4800" dirty="0"/>
          </a:p>
        </p:txBody>
      </p:sp>
    </p:spTree>
    <p:extLst>
      <p:ext uri="{BB962C8B-B14F-4D97-AF65-F5344CB8AC3E}">
        <p14:creationId xmlns:p14="http://schemas.microsoft.com/office/powerpoint/2010/main" val="157838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Mezi nejvýznamnější zdroje informací náleží především: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knihovny,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archivy,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muzea,</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galerie,</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informační střediska a centra,</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databázová centra,</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speciální instituce,</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elektronické informační zdroje.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Informační zdroje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64344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Knihovnu lze všeobecně definovat například jako kulturní, informační a vzdělávací instituci, která shromažďuje, zpracovává a uchovává organizovanou sbírku dokumentů.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Další definice podle Nedomové a kol. (2007) definuje knihovnu jako vybraný a uspořádaný fond dokumentů pro určitou cílovou skupinu čtenářů.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Podle Vaňka (2013) je knihovna zařízení, ve kterém jsou všem bez rozdílu poskytovány veřejné knihovnické a informační služby způsobem zaručujícím rovný přístup a které je zapsáno v evidenci knihoven.</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Knihovny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38043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Knihovny poskytují svým čtenářům a veřejnosti různé typy informačních služeb. Dále v textu budou detailněji zmíněny následující nejvýznamnější služby: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výpůjční služba,</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studijně rozborová činnost,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rešeršní služby,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referenční informační služby,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konzultační služby,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bibliografické služby,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reprografické služby.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Knihovny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06509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Systém knihoven v České republice podle knihovního zákona (zákon č. 257/2001 Sb.)</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knihovny zřizované Ministerstvem kultury ČR (NK, MZK, Knihovna a tiskárna pro nevidomé K. E. </a:t>
            </a:r>
            <a:r>
              <a:rPr lang="cs-CZ" altLang="cs-CZ" sz="1800" b="1" dirty="0" err="1">
                <a:solidFill>
                  <a:srgbClr val="307871"/>
                </a:solidFill>
                <a:latin typeface="Times New Roman" panose="02020603050405020304" pitchFamily="18" charset="0"/>
                <a:cs typeface="Times New Roman" panose="02020603050405020304" pitchFamily="18" charset="0"/>
              </a:rPr>
              <a:t>Macana</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knihovny krajské - zřizované krajem</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knihovny základní (místní) - provozují obce</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knihovny speciální - např. knihovny vysokých škol</a:t>
            </a:r>
          </a:p>
        </p:txBody>
      </p:sp>
      <p:sp>
        <p:nvSpPr>
          <p:cNvPr id="6" name="Nadpis 5"/>
          <p:cNvSpPr>
            <a:spLocks noGrp="1"/>
          </p:cNvSpPr>
          <p:nvPr>
            <p:ph type="title"/>
          </p:nvPr>
        </p:nvSpPr>
        <p:spPr>
          <a:xfrm>
            <a:off x="179512" y="195486"/>
            <a:ext cx="7488832" cy="507703"/>
          </a:xfrm>
        </p:spPr>
        <p:txBody>
          <a:bodyPr/>
          <a:lstStyle/>
          <a:p>
            <a:r>
              <a:rPr lang="cs-CZ" b="1" dirty="0"/>
              <a:t>Knihovny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92913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Významné české knihovny: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Národní knihovna České republiky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Národní technická knihovna</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Moravská zemská knihovna</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Knihovna Strahovského kláštera</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Knihovna Jiřího Mahena v Brně</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Knihovna AV ČR</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Vědecká knihovna v Olomouci</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Městská knihovna v Praze</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Národní lékařská knihovna</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Knihovna a tiskárna pro nevidomé K. E. </a:t>
            </a:r>
            <a:r>
              <a:rPr lang="cs-CZ" altLang="cs-CZ" sz="1800" b="1" dirty="0" err="1">
                <a:solidFill>
                  <a:srgbClr val="307871"/>
                </a:solidFill>
                <a:latin typeface="Times New Roman" panose="02020603050405020304" pitchFamily="18" charset="0"/>
                <a:cs typeface="Times New Roman" panose="02020603050405020304" pitchFamily="18" charset="0"/>
              </a:rPr>
              <a:t>Macana</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Pedagogická knihovna J. A. Komenského </a:t>
            </a:r>
          </a:p>
        </p:txBody>
      </p:sp>
      <p:sp>
        <p:nvSpPr>
          <p:cNvPr id="6" name="Nadpis 5"/>
          <p:cNvSpPr>
            <a:spLocks noGrp="1"/>
          </p:cNvSpPr>
          <p:nvPr>
            <p:ph type="title"/>
          </p:nvPr>
        </p:nvSpPr>
        <p:spPr>
          <a:xfrm>
            <a:off x="179512" y="195486"/>
            <a:ext cx="7488832" cy="507703"/>
          </a:xfrm>
        </p:spPr>
        <p:txBody>
          <a:bodyPr/>
          <a:lstStyle/>
          <a:p>
            <a:r>
              <a:rPr lang="cs-CZ" b="1" dirty="0"/>
              <a:t>Knihovny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99855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Význam slova archiv neustále vyvíjí. Označení archiv pochází ze starověkého řeckého slova </a:t>
            </a:r>
            <a:r>
              <a:rPr lang="cs-CZ" altLang="cs-CZ" sz="1800" b="1" dirty="0" err="1">
                <a:solidFill>
                  <a:srgbClr val="307871"/>
                </a:solidFill>
                <a:latin typeface="Times New Roman" panose="02020603050405020304" pitchFamily="18" charset="0"/>
                <a:cs typeface="Times New Roman" panose="02020603050405020304" pitchFamily="18" charset="0"/>
              </a:rPr>
              <a:t>archeion</a:t>
            </a:r>
            <a:r>
              <a:rPr lang="cs-CZ" altLang="cs-CZ" sz="1800" b="1" dirty="0">
                <a:solidFill>
                  <a:srgbClr val="307871"/>
                </a:solidFill>
                <a:latin typeface="Times New Roman" panose="02020603050405020304" pitchFamily="18" charset="0"/>
                <a:cs typeface="Times New Roman" panose="02020603050405020304" pitchFamily="18" charset="0"/>
              </a:rPr>
              <a:t>, které označovalo tzv. dům vlády. Byla to vládní budova, kde byly uchovávány veřejné dokumenty.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Zákon č. 499/2004 Sb., o archivnictví a spisové službě definuje archivem zařízení podle tohoto zákona, které slouží k ukládání archiválií a péči.</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Základní funkce archivu lze shrnout následovně:</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výběr a akvizice archiválií,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systematické zpracování archiválií,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evidence archiválií,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bezpečné uložení a zpřístupňování archiválií</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Archivy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01877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Archivy se člení následovně:</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veřejné archivy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soukromé archivy</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Veřejné archivy se dále člení následovně:</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Národní archiv,</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Archiv bezpečnostních složek,</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státní oblastní archivy,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specializované archivy,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bezpečnostní archivy,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archivy územních samosprávných celků.</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Archivy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7798562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2769</TotalTime>
  <Words>1867</Words>
  <Application>Microsoft Office PowerPoint</Application>
  <PresentationFormat>Předvádění na obrazovce (16:9)</PresentationFormat>
  <Paragraphs>277</Paragraphs>
  <Slides>28</Slides>
  <Notes>26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28</vt:i4>
      </vt:variant>
    </vt:vector>
  </HeadingPairs>
  <TitlesOfParts>
    <vt:vector size="34" baseType="lpstr">
      <vt:lpstr>Arial</vt:lpstr>
      <vt:lpstr>Calibri</vt:lpstr>
      <vt:lpstr>Enriqueta</vt:lpstr>
      <vt:lpstr>Times New Roman</vt:lpstr>
      <vt:lpstr>Wingdings</vt:lpstr>
      <vt:lpstr>SLU</vt:lpstr>
      <vt:lpstr>INFORMAČNÍ A ZNALOSTNÍ MANAGEMENT A TECHNOLOGIE</vt:lpstr>
      <vt:lpstr>Cíle přednášky</vt:lpstr>
      <vt:lpstr>Informační zdroje</vt:lpstr>
      <vt:lpstr>Knihovny</vt:lpstr>
      <vt:lpstr>Knihovny</vt:lpstr>
      <vt:lpstr>Knihovny</vt:lpstr>
      <vt:lpstr>Knihovny</vt:lpstr>
      <vt:lpstr>Archivy</vt:lpstr>
      <vt:lpstr>Archivy</vt:lpstr>
      <vt:lpstr>Muzea, galerie</vt:lpstr>
      <vt:lpstr>Muzea, galerie</vt:lpstr>
      <vt:lpstr>Informační střediska a centra</vt:lpstr>
      <vt:lpstr>Informační střediska a centra</vt:lpstr>
      <vt:lpstr>Databáze a databázová centra</vt:lpstr>
      <vt:lpstr>Databáze a databázová centra</vt:lpstr>
      <vt:lpstr>Katalogy</vt:lpstr>
      <vt:lpstr>E-learning</vt:lpstr>
      <vt:lpstr>E-learning</vt:lpstr>
      <vt:lpstr>Open Access </vt:lpstr>
      <vt:lpstr>Vyhledávání dokumentů</vt:lpstr>
      <vt:lpstr>Popis a charakteristika obsahu dokumentů</vt:lpstr>
      <vt:lpstr>Popis a charakteristika obsahu dokumentů</vt:lpstr>
      <vt:lpstr>Popis a charakteristika obsahu dokumentů</vt:lpstr>
      <vt:lpstr>Popis a charakteristika obsahu dokumentů</vt:lpstr>
      <vt:lpstr>Citace</vt:lpstr>
      <vt:lpstr>Rešerše</vt:lpstr>
      <vt:lpstr>Rešerše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Tomáš Hronský</cp:lastModifiedBy>
  <cp:revision>195</cp:revision>
  <dcterms:created xsi:type="dcterms:W3CDTF">2016-07-06T15:42:34Z</dcterms:created>
  <dcterms:modified xsi:type="dcterms:W3CDTF">2023-10-26T13:04:26Z</dcterms:modified>
</cp:coreProperties>
</file>