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87" r:id="rId3"/>
    <p:sldId id="288" r:id="rId4"/>
    <p:sldId id="290" r:id="rId5"/>
    <p:sldId id="291" r:id="rId6"/>
    <p:sldId id="292" r:id="rId7"/>
    <p:sldId id="293" r:id="rId8"/>
    <p:sldId id="294" r:id="rId9"/>
    <p:sldId id="302" r:id="rId10"/>
    <p:sldId id="303" r:id="rId11"/>
    <p:sldId id="300" r:id="rId12"/>
    <p:sldId id="316" r:id="rId13"/>
    <p:sldId id="318" r:id="rId14"/>
    <p:sldId id="324" r:id="rId15"/>
    <p:sldId id="320" r:id="rId16"/>
    <p:sldId id="323" r:id="rId17"/>
    <p:sldId id="266" r:id="rId18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5236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97431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0054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54741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69642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052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5598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7729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30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78410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73277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4763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20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3411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35849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3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A ZNALOSTNÍ MANAGEMENT A TECHNOLOGIE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323528" y="2931790"/>
            <a:ext cx="5328592" cy="16561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pl-PL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pl-PL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  <a:endParaRPr lang="cs-CZ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228184" y="3723878"/>
            <a:ext cx="2744087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Ph.D</a:t>
            </a:r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504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uvádí například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Richta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(2005), tak je nutné informační strategii podniku vytvářet v návaznosti na rozvojový (podnikatelský) plán podniku. Strategické plánování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systémů v izolaci od strategického podnikatelského plánu je zárodkem pozdějších problémů. Izolované vytváření plánu informační strategie pravděpodobně povede 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vzniku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nákladných systémů, které nebudou schopny plně sloužit potřebám podniku.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Podle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Maryšky (2008) informační strategie zajišťuje především vzájemnou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synchronizaci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provázání plánovaných a řešených projektů a provozovaných aplikací. Nemá-li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strategii, pak obvykle investice do informatiky nejsou navázány na podnikové cíle, a tím není dostatečně zajištěna návratnost investic do IS/ICT.  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Informační </a:t>
            </a:r>
            <a:r>
              <a:rPr lang="cs-CZ" b="1" dirty="0"/>
              <a:t>strategie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438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informační podpory managementu jsou nejvýznamnější následující informační systémy: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 informační systémy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rozhodování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systémy pro podporu vrcholového řízení </a:t>
            </a:r>
          </a:p>
          <a:p>
            <a:pPr algn="just">
              <a:buFont typeface="Wingdings" panose="05000000000000000000" pitchFamily="2" charset="2"/>
              <a:buChar char="q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systémy pro manažery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24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Manažerské informační </a:t>
            </a:r>
            <a:r>
              <a:rPr lang="cs-CZ" sz="1800" b="1" dirty="0" smtClean="0"/>
              <a:t>systémy (MIS) </a:t>
            </a:r>
            <a:r>
              <a:rPr lang="cs-CZ" sz="1800" b="1" dirty="0"/>
              <a:t>slouží pro pracovní a řídící rozhodování, využívání zdrojů a podobně.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cs-CZ" sz="1800" b="1" dirty="0" smtClean="0"/>
              <a:t>Skládá </a:t>
            </a:r>
            <a:r>
              <a:rPr lang="cs-CZ" sz="1800" b="1" dirty="0"/>
              <a:t>se z podsystémů pro marketing, výrobu, finance, personál a další. Vstupem jsou data v databázích a výstupem je sumarizace</a:t>
            </a:r>
            <a:r>
              <a:rPr lang="cs-CZ" sz="1800" b="1" dirty="0" smtClean="0"/>
              <a:t>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r>
              <a:rPr lang="cs-CZ" sz="1800" b="1" dirty="0"/>
              <a:t>Sodomka a </a:t>
            </a:r>
            <a:r>
              <a:rPr lang="cs-CZ" sz="1800" b="1" dirty="0" err="1"/>
              <a:t>Klčová</a:t>
            </a:r>
            <a:r>
              <a:rPr lang="cs-CZ" sz="1800" b="1" dirty="0"/>
              <a:t> (2010) uvádějí, že manažerský informační systém (Management </a:t>
            </a:r>
            <a:r>
              <a:rPr lang="cs-CZ" sz="1800" b="1" dirty="0" err="1" smtClean="0"/>
              <a:t>Information</a:t>
            </a:r>
            <a:r>
              <a:rPr lang="cs-CZ" sz="1800" b="1" dirty="0" smtClean="0"/>
              <a:t> </a:t>
            </a:r>
            <a:r>
              <a:rPr lang="cs-CZ" sz="1800" b="1" dirty="0" err="1"/>
              <a:t>System</a:t>
            </a:r>
            <a:r>
              <a:rPr lang="cs-CZ" sz="1800" b="1" dirty="0"/>
              <a:t> - MIS) představuje IS/ICT podporu pro vrcholové i operativní </a:t>
            </a:r>
            <a:r>
              <a:rPr lang="cs-CZ" sz="1800" b="1" dirty="0" smtClean="0"/>
              <a:t>rozhodování</a:t>
            </a:r>
            <a:r>
              <a:rPr lang="cs-CZ" sz="1800" b="1" dirty="0"/>
              <a:t>, které může mít buď podobu sjednocených, předmětově orientovaných databází navržených za tímto účelem nebo jednoduchých analýz prováděných v databázích trans-akčních systémů.</a:t>
            </a:r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455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hlediska filozofie zpracování dat v rámci MIS je důležitý koncept FASMI (Fast </a:t>
            </a: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Multidimensional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kdy jsou nesetříděné získané údaje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zpracovány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základě následujících charakteristik: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rychlý (umožňuje kvalitní využití manažerských analýz pružně a rychle),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analytický (poskytuje potřebné analýzy),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shared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sdílený (umožňuje sdílený výsledků v rámci celého podniku),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multidimensional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-mnohorozměrný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(umožňuje vícerozměrnou analýzu),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informační (výstupem kvalitní a správné informace).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695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praktické využití manažerských informačních systémů: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kontinuální monitorování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prostředí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vymezení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hodnocení tržních segmentů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odhad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poptávky a </a:t>
            </a:r>
            <a:r>
              <a:rPr lang="cs-CZ" altLang="cs-CZ" sz="1800" b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její předpovídání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implementace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marketingové strategie a její dodržování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posuzování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taktiky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marketingového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výkonu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Manažerské informační systémy </a:t>
            </a:r>
            <a:br>
              <a:rPr lang="cs-CZ" b="1" dirty="0"/>
            </a:b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80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Systémy pro podporu rozhodování mají specifické funkce, které pomáhají manažerům při rozhodování. Vstupem jsou údaje z MIS a výstupem například problémové faktory a možná řešení.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Definice: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„Systémy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podporu rozhodování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Decision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Support Systems – DSS) jsou určeny k tomu, aby manažerům pomáhaly při realizaci řídících a rozhodovacích činností v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Tyto systémy umožňují srovnávat dílčí výsledky řešení s představami a podle toho ovlivňovat další průběh řešení. Důležité je, že tyto systémy poskytují uživateli nabídky řešení a případně kladením dotazů usměrňují jeho postup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 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Systémy pro podporu </a:t>
            </a:r>
            <a:r>
              <a:rPr lang="cs-CZ" b="1" dirty="0" smtClean="0"/>
              <a:t>rozhodování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820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Tyto systémy, jak uvádí Tvrdíková (2008), vytvářejí ze základních dat operativního charakteru přísně strukturovaná a vysoce agregovaná data s vysokou vypovídací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hodnotou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Je využita také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multidimenzionalita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umožňující rychle a jednoduše vytvářet nové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pohledy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data, vyhledávání zákonitostí (trendových charakteristik), indikaci odchylek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klíčových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ukazatelů od plánovaných hodnot a také predikci dalšího vývoje.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Informační systémy pro podporu vrcholového řízení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45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27584" y="843558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800" b="1" dirty="0" smtClean="0"/>
              <a:t>DĚKUJI ZA POZORNOST</a:t>
            </a:r>
            <a:endParaRPr lang="cs-CZ" sz="4800" dirty="0"/>
          </a:p>
        </p:txBody>
      </p:sp>
    </p:spTree>
    <p:extLst>
      <p:ext uri="{BB962C8B-B14F-4D97-AF65-F5344CB8AC3E}">
        <p14:creationId xmlns:p14="http://schemas.microsoft.com/office/powerpoint/2010/main" val="15783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/>
              <a:t>Definovat pojem informační management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 smtClean="0"/>
              <a:t>Objasnit </a:t>
            </a:r>
            <a:r>
              <a:rPr lang="cs-CZ" sz="1800" b="1" dirty="0"/>
              <a:t>rozdíl dřívějšího a současného pojetí informačního managementu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/>
              <a:t>Vymezení informačního managementu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 smtClean="0"/>
              <a:t>Uvedení úloh informačního managementu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 smtClean="0"/>
              <a:t>Seznámení s rolí informační manažera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 smtClean="0"/>
              <a:t>Uvést základní informační strategie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1800" b="1" dirty="0" smtClean="0"/>
              <a:t>Uvést základní informační systémy </a:t>
            </a:r>
            <a:r>
              <a:rPr lang="cs-CZ" sz="1800" b="1" dirty="0"/>
              <a:t>pro </a:t>
            </a:r>
            <a:r>
              <a:rPr lang="cs-CZ" sz="1800" b="1" dirty="0" smtClean="0"/>
              <a:t>manažery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smtClean="0"/>
              <a:t>Cíle </a:t>
            </a:r>
            <a:r>
              <a:rPr lang="cs-CZ" b="1"/>
              <a:t>přednášky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15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Pojetí informačního managementu se postupně mění. Existuje několik definic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současného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pojetí informačního managementu. </a:t>
            </a:r>
          </a:p>
          <a:p>
            <a:pPr marL="0" indent="0" algn="just">
              <a:buNone/>
            </a:pP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Například 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Vodáček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Rosický (1997) uvádějí následující definici: „Informační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lze definovat jako transdisciplinárně pojatý soubor poznatků, metod a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doporučení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systémových přístupů informatiky, které pomáhají vhodně realizovat přístupy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manažerského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myšlení a jednání k dosažení cílů uvažované organizace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management je vědomý proces, při němž jsou shromažďována data, která jsou využívána pro podporu rozhodovacích a řídících procesů na všech úrovních řízení podniku.“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Hinton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2006)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3888432" cy="507703"/>
          </a:xfrm>
        </p:spPr>
        <p:txBody>
          <a:bodyPr/>
          <a:lstStyle/>
          <a:p>
            <a:r>
              <a:rPr lang="cs-CZ" b="1" dirty="0"/>
              <a:t>Informační management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73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Informační management lze zařadit mezi úlohy vedení podniku, které se zabývají identifikací problémů na úrovni vnitřní i vnější komunikace. V rámci tohoto pojetí tedy nelze informační management oddělit od procesu vedení podniku.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cs-CZ" sz="1800" b="1" dirty="0" smtClean="0"/>
              <a:t>Práce </a:t>
            </a:r>
            <a:r>
              <a:rPr lang="cs-CZ" sz="1800" b="1" dirty="0"/>
              <a:t>s informacemi v podnicích a organizacích je jedním z podstatných organizačních cílů, za které musí být zodpovědné vedení. </a:t>
            </a:r>
            <a:endParaRPr lang="cs-CZ" sz="1800" b="1" dirty="0" smtClean="0"/>
          </a:p>
          <a:p>
            <a:pPr marL="0" indent="0" algn="just">
              <a:buNone/>
            </a:pPr>
            <a:r>
              <a:rPr lang="cs-CZ" sz="1800" b="1" dirty="0" smtClean="0"/>
              <a:t>Informační </a:t>
            </a:r>
            <a:r>
              <a:rPr lang="cs-CZ" sz="1800" b="1" dirty="0"/>
              <a:t>management využívá systémové přístupy poskytující metodické návody nejen pro řešení problémů, ale umožňující zejména komplexně způsob řešení s ohledem k ostatním vlivům. 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Vymezení a úlohy informačního managementu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494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Informační management je komplexní systém, který nelze posuzovat pouze z pohledu samotných dat, ale i z pohledu osob, které s nimi pracují. Jedná se v podstatě o všechny pracovníky na všech úrovních podniku, kteří mají často specifické potřeby a požadavky na přístup k informacím. Tyto specifické potřeby ohledně informací je nutné zohlednit pro správné nastavení managementu informací v podniku. </a:t>
            </a:r>
            <a:endParaRPr lang="cs-CZ" sz="1800" b="1" dirty="0" smtClean="0"/>
          </a:p>
          <a:p>
            <a:pPr marL="0" indent="0" algn="just">
              <a:buNone/>
            </a:pPr>
            <a:endParaRPr lang="cs-CZ" sz="1800" b="1" dirty="0"/>
          </a:p>
          <a:p>
            <a:pPr marL="0" indent="0" algn="just">
              <a:buNone/>
            </a:pPr>
            <a:r>
              <a:rPr lang="cs-CZ" sz="1800" b="1" dirty="0"/>
              <a:t>V rámci informačního managementu se nastaví vhodné techniky pro práci s informacemi. Určí se také vhodné formy komunikace a identifikuje se, které informace se pro dosažení cílů organizace jeví jako racionální.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Vymezení a úlohy informačního managementu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1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1800" b="1" dirty="0"/>
              <a:t>Role informačního managementu spočívá stručně řečeno v činnostech, jako je </a:t>
            </a:r>
            <a:r>
              <a:rPr lang="cs-CZ" sz="1800" b="1" dirty="0" smtClean="0"/>
              <a:t>organizování</a:t>
            </a:r>
            <a:r>
              <a:rPr lang="cs-CZ" sz="1800" b="1" dirty="0"/>
              <a:t>, vyhledávání, získávání, zajištění a udržení informací. Informační management úzce souvisí s řízením podniku a se správou dat.</a:t>
            </a:r>
          </a:p>
          <a:p>
            <a:pPr marL="0" indent="0" algn="just">
              <a:buNone/>
            </a:pPr>
            <a:r>
              <a:rPr lang="cs-CZ" sz="1800" b="1" dirty="0"/>
              <a:t>Jak uvádí např. Tvrdíková (2008), tak je velmi žádoucí, aby firmy a instituce </a:t>
            </a:r>
            <a:r>
              <a:rPr lang="cs-CZ" sz="1800" b="1" dirty="0" smtClean="0"/>
              <a:t>zaměstnávaly </a:t>
            </a:r>
            <a:r>
              <a:rPr lang="cs-CZ" sz="1800" b="1" dirty="0"/>
              <a:t>informační manažery, protože jejich význam spočívá v zajištění řízení procesu </a:t>
            </a:r>
            <a:r>
              <a:rPr lang="cs-CZ" sz="1800" b="1" dirty="0" smtClean="0"/>
              <a:t>zvyšování </a:t>
            </a:r>
            <a:r>
              <a:rPr lang="cs-CZ" sz="1800" b="1" dirty="0"/>
              <a:t>kvality IS a ICT v dané firmě či instituci. Spolupracuje s vrcholovým vedením firmy, vedoucím útvaru informatiky, správcem systému, systémovým integrátorem či </a:t>
            </a:r>
            <a:r>
              <a:rPr lang="cs-CZ" sz="1800" b="1" dirty="0" smtClean="0"/>
              <a:t>poskytovatelem </a:t>
            </a:r>
            <a:r>
              <a:rPr lang="cs-CZ" sz="1800" b="1" dirty="0"/>
              <a:t>outsourcingu.</a:t>
            </a: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Role </a:t>
            </a:r>
            <a:r>
              <a:rPr lang="pt-BR" b="1" dirty="0" smtClean="0"/>
              <a:t>informačního mana</a:t>
            </a:r>
            <a:r>
              <a:rPr lang="cs-CZ" b="1" dirty="0" smtClean="0"/>
              <a:t>ž</a:t>
            </a:r>
            <a:r>
              <a:rPr lang="pt-BR" b="1" dirty="0" smtClean="0"/>
              <a:t>e</a:t>
            </a:r>
            <a:r>
              <a:rPr lang="cs-CZ" b="1" dirty="0" err="1" smtClean="0"/>
              <a:t>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7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Zodpovědnost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řízení vývoje a provozu celého IS/IT,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rozvoje modelu řízení IS/IT,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řešení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vztahů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externími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dodavateli, personální řízení pracovníků IS/IT, řízení auditu IS, ekonomické analýzy rozvoje a provozu IS/IT. </a:t>
            </a:r>
          </a:p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základní předpoklady pro tuto pracovní pozici patří: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vidět dopředu,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formulovat strategii,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řídit týmy,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komunikační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schopnosti,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globální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přehled o IS/IT,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znalosti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řídících ekonomických, organizačních a personálních faktorů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firmy.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Role </a:t>
            </a:r>
            <a:r>
              <a:rPr lang="pt-BR" b="1" dirty="0" smtClean="0"/>
              <a:t>informačního mana</a:t>
            </a:r>
            <a:r>
              <a:rPr lang="cs-CZ" b="1" dirty="0" smtClean="0"/>
              <a:t>ž</a:t>
            </a:r>
            <a:r>
              <a:rPr lang="pt-BR" b="1" dirty="0" smtClean="0"/>
              <a:t>e</a:t>
            </a:r>
            <a:r>
              <a:rPr lang="cs-CZ" b="1" dirty="0" err="1" smtClean="0"/>
              <a:t>ra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98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rámci životního cyklu informačních systémů jsou řídícími a výkonnými pracovníky zodpovědnými za informační management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používány k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dosažení cílů určité metody s cílem efektivního výkonu úkolů informačního managementu.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metody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managementu lze zařadit následující: analýzu, syntézu, metodu systémového přístupu, metodu projektového řízení, optimalizace, auditu a operativního řízení.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Metody informačního managementu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964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410445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navazuje a rozpracovává podnikovou strategii. Cílem je především podpora podnikových cílů vhodným informačním systémem a efektivní práce s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všeobecně. </a:t>
            </a:r>
            <a:endParaRPr lang="cs-CZ" altLang="cs-CZ" sz="18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 rovněž určuje celkovou koncepci rozvoje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informačního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systému podniku na dva až tři roky. (Česká společnost pro systémovou integraci, 2011)</a:t>
            </a:r>
          </a:p>
          <a:p>
            <a:pPr marL="0" indent="0" algn="just">
              <a:buNone/>
            </a:pP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hlediska hierarchie mezi podnikovými strategiemi pak zaujímá mezi funkčními 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strategiemi 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zvláštní postavení v tom smyslu, že musí podporovat jak nadřazenou obchodní strategii, tak i ostatní funkční strategie a měla by s nimi být provázána tak, aby maximálně IS/IT podporovaly naplnění dílčích strategických cílů souvisejících funkčních strategií. (</a:t>
            </a:r>
            <a:r>
              <a:rPr lang="cs-CZ" altLang="cs-CZ" sz="18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Keřkovský</a:t>
            </a:r>
            <a:r>
              <a:rPr lang="cs-CZ" altLang="cs-CZ" sz="18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</a:t>
            </a:r>
            <a:r>
              <a:rPr lang="cs-CZ" altLang="cs-CZ" sz="18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cs-CZ" altLang="cs-CZ" sz="18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Informační </a:t>
            </a:r>
            <a:r>
              <a:rPr lang="cs-CZ" b="1" dirty="0"/>
              <a:t>strategie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592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1072</Words>
  <Application>Microsoft Office PowerPoint</Application>
  <PresentationFormat>Předvádění na obrazovce (16:9)</PresentationFormat>
  <Paragraphs>110</Paragraphs>
  <Slides>17</Slides>
  <Notes>15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3" baseType="lpstr">
      <vt:lpstr>Arial</vt:lpstr>
      <vt:lpstr>Calibri</vt:lpstr>
      <vt:lpstr>Enriqueta</vt:lpstr>
      <vt:lpstr>Times New Roman</vt:lpstr>
      <vt:lpstr>Wingdings</vt:lpstr>
      <vt:lpstr>SLU</vt:lpstr>
      <vt:lpstr>INFORMAČNÍ A ZNALOSTNÍ MANAGEMENT A TECHNOLOGIE</vt:lpstr>
      <vt:lpstr>Cíle přednášky</vt:lpstr>
      <vt:lpstr>Informační management</vt:lpstr>
      <vt:lpstr>Vymezení a úlohy informačního managementu</vt:lpstr>
      <vt:lpstr>Vymezení a úlohy informačního managementu</vt:lpstr>
      <vt:lpstr>Role informačního manažera</vt:lpstr>
      <vt:lpstr>Role informačního manažera</vt:lpstr>
      <vt:lpstr>Metody informačního managementu</vt:lpstr>
      <vt:lpstr>Informační strategie</vt:lpstr>
      <vt:lpstr>Informační strategie</vt:lpstr>
      <vt:lpstr>Informační systémy pro manažery</vt:lpstr>
      <vt:lpstr>Manažerské informační systémy </vt:lpstr>
      <vt:lpstr>Manažerské informační systémy  </vt:lpstr>
      <vt:lpstr>Manažerské informační systémy  </vt:lpstr>
      <vt:lpstr>Systémy pro podporu rozhodování </vt:lpstr>
      <vt:lpstr>Informační systémy pro podporu vrcholového řízení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Radim Dolák</cp:lastModifiedBy>
  <cp:revision>145</cp:revision>
  <dcterms:created xsi:type="dcterms:W3CDTF">2016-07-06T15:42:34Z</dcterms:created>
  <dcterms:modified xsi:type="dcterms:W3CDTF">2020-01-29T09:37:30Z</dcterms:modified>
</cp:coreProperties>
</file>