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3" r:id="rId2"/>
    <p:sldId id="287" r:id="rId3"/>
    <p:sldId id="318" r:id="rId4"/>
    <p:sldId id="324" r:id="rId5"/>
    <p:sldId id="330" r:id="rId6"/>
    <p:sldId id="331" r:id="rId7"/>
    <p:sldId id="332" r:id="rId8"/>
    <p:sldId id="334" r:id="rId9"/>
    <p:sldId id="337" r:id="rId10"/>
    <p:sldId id="338" r:id="rId11"/>
    <p:sldId id="339" r:id="rId12"/>
    <p:sldId id="340" r:id="rId13"/>
    <p:sldId id="341" r:id="rId14"/>
    <p:sldId id="342" r:id="rId15"/>
    <p:sldId id="319" r:id="rId16"/>
    <p:sldId id="325" r:id="rId17"/>
    <p:sldId id="333" r:id="rId18"/>
    <p:sldId id="266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697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3805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48428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8468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8165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6650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756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79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183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310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680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019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197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195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0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 TECHNOLOGIE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 testování použitelnost daného webu: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dnešní uspěchané době je potřeba počítat s tím, že uvažování průměrného uživatele při první návštěvě určitého webu je takové, že web je pravděpodobně zklame.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Většina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uživatelů investuje velmi málo času, kdy se uvádí, že často věnuje do 10-15 sekund průzkumu nového webu v naději, že bude patřit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jedněm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mála těch dobrých.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ně web působí neobvyklým nebo komplikovaným dojmem, pak opouštějí daný web během několika kliknutí myší.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Uživatelská přívětivost </a:t>
            </a:r>
            <a:r>
              <a:rPr lang="cs-CZ" b="1" dirty="0" smtClean="0"/>
              <a:t>a použitelnost </a:t>
            </a:r>
            <a:r>
              <a:rPr lang="cs-CZ" b="1" dirty="0"/>
              <a:t>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69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Obecným závěrem na základě mnoha zjištění z mnoha studií o použitelnosti je to, že weby fungují nejlépe právě tehdy, když se drží zvyklostí, které uživatelé znají z jiných webů. Platí základní úměra, že čím více webů dělá určité věci určitým způsobem, tím více se obvykle zvýší použitelnost dodržováním těchto zvyklostí.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chceme zhodnotit, jestli daný web je použitelný z hlediska vyhledávání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 lze web otestovat na základě následujících kroků: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cílových skupin vybrané části stránek, jejich potřeb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testerů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scénáře testování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průběh testování (popis/záznam testu)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výsledků testování a doporučení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Uživatelská </a:t>
            </a:r>
            <a:r>
              <a:rPr lang="cs-CZ" b="1" dirty="0" smtClean="0"/>
              <a:t>přívětivost a </a:t>
            </a:r>
            <a:r>
              <a:rPr lang="cs-CZ" b="1" dirty="0"/>
              <a:t>použitelnost 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3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cílových skupin vybrané části stránek a jejich potřeb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zaměření webu lze definovat základní cílové skupiny vybrané části stránek a jejich potřeb. Toto je základním předpokladem vyhodnocení použitelnosti webu.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Výběr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testerů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Nesmí se vybrat testeři, kteří by se nedokázali obecně chovat jako reální uživatelé vybrané části stránek. Pro určité weby se přímo od testerů vyžadují určité specifické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odborné znalosti, které jsou vlastní cílové skupiny vybrané části stránek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Uživatelská </a:t>
            </a:r>
            <a:r>
              <a:rPr lang="cs-CZ" b="1" dirty="0" smtClean="0"/>
              <a:t>přívětivost a </a:t>
            </a:r>
            <a:r>
              <a:rPr lang="cs-CZ" b="1" dirty="0"/>
              <a:t>použitelnost 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61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Vytvoření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scénářů testování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zmiňuje jeden z předních odborníků na použitelnost webových stránek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Steve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Krug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(2010), tak právě scénář poskytuje testerovi určitý kontext ("Vy jste...", "Chcete provést..") a poskytuje informace, které by měl znát, ale nezná je (heslo k testovacímu účtu, adresa testovací stránky atd.)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známý expert na problematiku použitelnosti webových stránek Jakob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Nielsen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(2005) uvádí, že někteří lidé si myslí, že použitelnost je velmi drahá a složitá a testy použitelnosti jsou určené pro velké a výjimečné weby s obrovským rozpočte. Jak ale tento odborník uvádí, tak toto není pravda, protože komplikované testy použitelnosti jsou plýtvání zdroji a nejlepší výsledky pramení z testování použitelnosti nejvíce 5 uživatelů, kdy je reálné provést tolik malých testů, kolik si můžete dovolit.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Uživatelská </a:t>
            </a:r>
            <a:r>
              <a:rPr lang="cs-CZ" b="1" dirty="0" smtClean="0"/>
              <a:t>přívětivost a </a:t>
            </a:r>
            <a:r>
              <a:rPr lang="cs-CZ" b="1" dirty="0"/>
              <a:t>použitelnost 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79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Samotný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průběh testování (popis/záznam testu)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Samotný průběh testování je nutné zdokumentovat ve formě popisu nebo záznamu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Záznam testu může být efektivně zdokumentován na videokameru, která přesně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zdokumentuje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jak daný tester postupoval při procházení webu a hledání požadovaných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definovaných scénářů. Nahrát se dá také záznam dění na obrazovce počítače, případně lze alespoň pořídit audiozáznam nebo klasický zápis o postupu řešení na papír.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Analýza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výsledků testování a doporučení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Důležitá je zpětná vazba vzniklá na základě výsledků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testování, kdy by mělo být podáno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celkové zhodnocení použitelnosti webu a doporučení ke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byly nalezeny nějaké chyby nebo nedostatky.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Uživatelská </a:t>
            </a:r>
            <a:r>
              <a:rPr lang="cs-CZ" b="1" dirty="0" smtClean="0"/>
              <a:t>přívětivost a </a:t>
            </a:r>
            <a:r>
              <a:rPr lang="cs-CZ" b="1" dirty="0"/>
              <a:t>použitelnost 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64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OCR znamená v překladu „optické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rozpoznávání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znaků“ (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anglického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jedná se o metodu,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která pomocí scanneru umožňuje digitalizaci tištěných textů,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kterými lze pak pracovat jako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normálním počítačovým textem.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nezbytné mít na paměti, že převedený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je téměř vždy v závislosti na kvalitě předlohy třeba podrobit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korektuře, protože OCR program nemusí rozeznat všechna písmena správně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nevhodné předlohy pro OCR lze uvést např.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vytištěné výstupy z jehličkových tiskáren, knihy se silnou vazbou.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OCR </a:t>
            </a:r>
            <a:r>
              <a:rPr lang="cs-CZ" b="1" dirty="0"/>
              <a:t>a rozpoznání </a:t>
            </a:r>
            <a:r>
              <a:rPr lang="cs-CZ" b="1" dirty="0" smtClean="0"/>
              <a:t>obrazu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2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Typy OCR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rozpoznávání znaků (OCR)-zaměřuje se na znaky textového písma.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rozpoznávání slov (OCR)-zaměřuje se na slova textového písma.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rozpoznávání znaků (ICR)-zaměřuje se na znaky psané psacím písmem nebo kurzívou.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rozpoznávání slov (IWR)-zaměřuje se na slova psané psacím písmem nebo kurzívou.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OCR </a:t>
            </a:r>
            <a:r>
              <a:rPr lang="cs-CZ" b="1" dirty="0"/>
              <a:t>a rozpoznání </a:t>
            </a:r>
            <a:r>
              <a:rPr lang="cs-CZ" b="1" dirty="0" smtClean="0"/>
              <a:t>obrazu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ABBYY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FineReader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OCR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Adobe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Acrobat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XChange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Viewer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FreeOCR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OCR online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OCR (www.onlineocr.net)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OCR (www.newocr.com)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OCR (www.free-ocr.com)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OCR </a:t>
            </a:r>
            <a:r>
              <a:rPr lang="cs-CZ" b="1" dirty="0"/>
              <a:t>a rozpoznání </a:t>
            </a:r>
            <a:r>
              <a:rPr lang="cs-CZ" b="1" dirty="0" smtClean="0"/>
              <a:t>obrazu – SW nástroje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tracking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UX (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Experience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Seznámit s problematikou uživatelské přívětivosti a použitelnosti webu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problematiku tzv. Heat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Uvést technologii OCR/rozpoznání obrazu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tracking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neboli v překladu sledování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pohybu očí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definován jako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měření pohybu očí v hlavě, případně pohledu.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přístup má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uplatnění ve studiu vizuálního vnímání a v diagnostice, v oboru HCI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human-computer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interakce člověk - počítač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dále také například v psychologii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 kognitivní vědě.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analýzy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videozáznamu oka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získat cenné informace, které umožňují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například 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komerční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sféře (design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výzkum)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Eye</a:t>
            </a:r>
            <a:r>
              <a:rPr lang="cs-CZ" b="1" dirty="0" smtClean="0"/>
              <a:t> </a:t>
            </a:r>
            <a:r>
              <a:rPr lang="cs-CZ" b="1" dirty="0" err="1" smtClean="0"/>
              <a:t>tracking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55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UX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(anglicky User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Experience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 překladu znamená uživatelská zkušenost.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„UX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sada technik a metod, které lze použít pro návrh nějakého konkrétního uživatelského rozhraní. Je jedno zda webové stránky či aplikace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(Asociace UX)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Uživatelská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zkušenost stojí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 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čtyřech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pilířích: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Uživatelský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 (co by lidé na webu chtěli, očekávali apod.)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Interakční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(návrh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konkrétních stránek)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architektura (informační struktura webu – co se kde nachází)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Vizuální design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Eye</a:t>
            </a:r>
            <a:r>
              <a:rPr lang="cs-CZ" b="1" dirty="0" smtClean="0"/>
              <a:t> </a:t>
            </a:r>
            <a:r>
              <a:rPr lang="cs-CZ" b="1" dirty="0" err="1" smtClean="0"/>
              <a:t>tracking</a:t>
            </a:r>
            <a:r>
              <a:rPr lang="cs-CZ" b="1" dirty="0" smtClean="0"/>
              <a:t> a UX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3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tvorbě webu má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UX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nezastupitelné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UX se využije pro analýzu chování uživatelů s cílem najít případné problémy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použitelnosti webu/mobilních aplikací, kdy po vyhodnocení následuje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optimalizace uživatelských rozhraní a uživatelského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zážitku webu nebo mobilních aplikací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Eye</a:t>
            </a:r>
            <a:r>
              <a:rPr lang="cs-CZ" b="1" dirty="0" smtClean="0"/>
              <a:t> </a:t>
            </a:r>
            <a:r>
              <a:rPr lang="cs-CZ" b="1" dirty="0" err="1" smtClean="0"/>
              <a:t>tracking</a:t>
            </a:r>
            <a:r>
              <a:rPr lang="cs-CZ" b="1" dirty="0" smtClean="0"/>
              <a:t> a UX při tvorbě webu, mobilních aplikací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4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účinnosti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reklamy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(např. video a tisk) se zaměřením na to, jakým informacím a tématům věnují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zákazníci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největší pozornost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se orientují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prostoru,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obchodu a čemu především věnují pozornost a naopak čeho si vůbec nevšímají.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Lékařství například se zaměřením na vývoj vnímavosti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poznávání, oční vady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atd.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Zlepšování výkonů například formou srovnávání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začátečníků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zkušených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sportovců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lékařů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pilotů; často se využívají simulátory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Eye</a:t>
            </a:r>
            <a:r>
              <a:rPr lang="cs-CZ" b="1" dirty="0" smtClean="0"/>
              <a:t> </a:t>
            </a:r>
            <a:r>
              <a:rPr lang="cs-CZ" b="1" dirty="0" err="1" smtClean="0"/>
              <a:t>tracking</a:t>
            </a:r>
            <a:r>
              <a:rPr lang="cs-CZ" b="1" dirty="0" smtClean="0"/>
              <a:t> a další praktické využití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„Teplotní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mapy (tzv.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heat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maps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psáno i jako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heatmaps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jsou grafickým zobrazením interakce návštěvníků a webových stránek.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teplotních map můžete zjistit, o jaká místa stránek mají uživatelé největší zájem a která místa naopak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ignorují.“ (Lupa.cz)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Nejklikanější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místa stránek (nebo místa, na kterých uživatelé nejvíce pohybují s kurzorem myši) se jeví jako barevně „více teplá“ a zbarvují se dočervena, naopak místa, na která se kliká jen ojediněle, se zbarvují zeleně až modře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(Lupa.cz)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/>
              <a:t>Typy </a:t>
            </a:r>
            <a:r>
              <a:rPr lang="cs-CZ" sz="1800" b="1" dirty="0" err="1"/>
              <a:t>heat</a:t>
            </a:r>
            <a:r>
              <a:rPr lang="cs-CZ" sz="1800" b="1" dirty="0"/>
              <a:t> </a:t>
            </a:r>
            <a:r>
              <a:rPr lang="cs-CZ" sz="1800" b="1" dirty="0" smtClean="0"/>
              <a:t>map: mapa </a:t>
            </a:r>
            <a:r>
              <a:rPr lang="cs-CZ" sz="1800" b="1" dirty="0"/>
              <a:t>kliků, </a:t>
            </a:r>
            <a:r>
              <a:rPr lang="cs-CZ" sz="1800" b="1" dirty="0" smtClean="0"/>
              <a:t>mapa </a:t>
            </a:r>
            <a:r>
              <a:rPr lang="cs-CZ" sz="1800" b="1" dirty="0" err="1"/>
              <a:t>odscrollování</a:t>
            </a:r>
            <a:r>
              <a:rPr lang="cs-CZ" sz="1800" b="1" dirty="0"/>
              <a:t>, </a:t>
            </a:r>
            <a:r>
              <a:rPr lang="cs-CZ" sz="1800" b="1" dirty="0" err="1" smtClean="0"/>
              <a:t>mouse</a:t>
            </a:r>
            <a:r>
              <a:rPr lang="cs-CZ" sz="1800" b="1" dirty="0" smtClean="0"/>
              <a:t> </a:t>
            </a:r>
            <a:r>
              <a:rPr lang="cs-CZ" sz="1800" b="1" dirty="0" err="1"/>
              <a:t>eye</a:t>
            </a:r>
            <a:r>
              <a:rPr lang="cs-CZ" sz="1800" b="1" dirty="0"/>
              <a:t> </a:t>
            </a:r>
            <a:r>
              <a:rPr lang="cs-CZ" sz="1800" b="1" dirty="0" err="1"/>
              <a:t>tracking</a:t>
            </a:r>
            <a:r>
              <a:rPr lang="cs-CZ" sz="1800" b="1" dirty="0"/>
              <a:t>, </a:t>
            </a:r>
            <a:r>
              <a:rPr lang="cs-CZ" sz="1800" b="1" dirty="0" smtClean="0"/>
              <a:t>sledování </a:t>
            </a:r>
            <a:r>
              <a:rPr lang="cs-CZ" sz="1800" b="1" dirty="0"/>
              <a:t>vybrané IP, </a:t>
            </a:r>
            <a:r>
              <a:rPr lang="cs-CZ" sz="1800" b="1" dirty="0" smtClean="0"/>
              <a:t>segmentace</a:t>
            </a:r>
            <a:endParaRPr lang="cs-CZ" sz="1800" b="1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1800" b="1" dirty="0"/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Teplotní mapy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2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Použitelný/přívětivý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je obecně takový web, který umožňuje svým uživatelům najít požadované informace, přečíst si novinky, zaregistrovat se, objednat si zboží atd.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Anglicky se použitelnosti říká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použitelnost webových stránek se vyznačuje tím, že se uživatelům podaří na daném webu udělat to, co chtějí.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aktivity pak zvládnou v rozumném čase a bez velkého přemýšlení a povede se jim to bez chyb a zásadních zklamání.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konstatovat, že kvalitní a hodně navštěvované weby se prosadily právě díky své použitelnosti.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Uživatelská přívětivost a použitelnost 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0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klíče použitelnosti patří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zejména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následující: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ovládání, které je běžné na většině webů,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nenutit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uživatele zbytečně přemýšlet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Uživatelská přívětivost </a:t>
            </a:r>
            <a:r>
              <a:rPr lang="cs-CZ" b="1" dirty="0" smtClean="0"/>
              <a:t>a použitelnost </a:t>
            </a:r>
            <a:r>
              <a:rPr lang="cs-CZ" b="1" dirty="0"/>
              <a:t>webových stránek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2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2809</TotalTime>
  <Words>1273</Words>
  <Application>Microsoft Office PowerPoint</Application>
  <PresentationFormat>Předvádění na obrazovce (16:9)</PresentationFormat>
  <Paragraphs>129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Eye tracking</vt:lpstr>
      <vt:lpstr>Eye tracking a UX</vt:lpstr>
      <vt:lpstr>Eye tracking a UX při tvorbě webu, mobilních aplikací</vt:lpstr>
      <vt:lpstr>Eye tracking a další praktické využití</vt:lpstr>
      <vt:lpstr>Teplotní mapy</vt:lpstr>
      <vt:lpstr>Uživatelská přívětivost a použitelnost webových stránek</vt:lpstr>
      <vt:lpstr>Uživatelská přívětivost a použitelnost webových stránek</vt:lpstr>
      <vt:lpstr>Uživatelská přívětivost a použitelnost webových stránek</vt:lpstr>
      <vt:lpstr>Uživatelská přívětivost a použitelnost webových stránek</vt:lpstr>
      <vt:lpstr>Uživatelská přívětivost a použitelnost webových stránek</vt:lpstr>
      <vt:lpstr>Uživatelská přívětivost a použitelnost webových stránek</vt:lpstr>
      <vt:lpstr>Uživatelská přívětivost a použitelnost webových stránek</vt:lpstr>
      <vt:lpstr>OCR a rozpoznání obrazu</vt:lpstr>
      <vt:lpstr>OCR a rozpoznání obrazu</vt:lpstr>
      <vt:lpstr>OCR a rozpoznání obrazu – SW nástroje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205</cp:revision>
  <dcterms:created xsi:type="dcterms:W3CDTF">2016-07-06T15:42:34Z</dcterms:created>
  <dcterms:modified xsi:type="dcterms:W3CDTF">2020-01-27T11:53:33Z</dcterms:modified>
</cp:coreProperties>
</file>