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9" r:id="rId2"/>
    <p:sldId id="265" r:id="rId3"/>
    <p:sldId id="264" r:id="rId4"/>
    <p:sldId id="266" r:id="rId5"/>
    <p:sldId id="269" r:id="rId6"/>
    <p:sldId id="273" r:id="rId7"/>
    <p:sldId id="274" r:id="rId8"/>
    <p:sldId id="277" r:id="rId9"/>
    <p:sldId id="276" r:id="rId10"/>
    <p:sldId id="278" r:id="rId11"/>
    <p:sldId id="275" r:id="rId12"/>
    <p:sldId id="282" r:id="rId13"/>
    <p:sldId id="281" r:id="rId14"/>
    <p:sldId id="280" r:id="rId15"/>
    <p:sldId id="279" r:id="rId16"/>
    <p:sldId id="283" r:id="rId17"/>
    <p:sldId id="284" r:id="rId18"/>
    <p:sldId id="285" r:id="rId19"/>
    <p:sldId id="286" r:id="rId20"/>
    <p:sldId id="267" r:id="rId21"/>
    <p:sldId id="268" r:id="rId22"/>
    <p:sldId id="262" r:id="rId23"/>
    <p:sldId id="272" r:id="rId24"/>
    <p:sldId id="261" r:id="rId25"/>
    <p:sldId id="270" r:id="rId26"/>
    <p:sldId id="263" r:id="rId27"/>
    <p:sldId id="290" r:id="rId28"/>
    <p:sldId id="287" r:id="rId29"/>
    <p:sldId id="288" r:id="rId30"/>
    <p:sldId id="289" r:id="rId31"/>
    <p:sldId id="296" r:id="rId32"/>
    <p:sldId id="295" r:id="rId33"/>
    <p:sldId id="294" r:id="rId34"/>
    <p:sldId id="293" r:id="rId35"/>
    <p:sldId id="291" r:id="rId36"/>
    <p:sldId id="292" r:id="rId3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8" autoAdjust="0"/>
    <p:restoredTop sz="59722" autoAdjust="0"/>
  </p:normalViewPr>
  <p:slideViewPr>
    <p:cSldViewPr snapToGrid="0">
      <p:cViewPr varScale="1">
        <p:scale>
          <a:sx n="51" d="100"/>
          <a:sy n="51" d="100"/>
        </p:scale>
        <p:origin x="830" y="4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893" y="2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B23A82-4ADC-4509-BF7D-DFDF235251FC}" type="datetimeFigureOut">
              <a:rPr lang="cs-CZ" smtClean="0"/>
              <a:t>14.11.2024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47D5E-DFC6-47C8-9AF5-E56D740D0F7E}" type="slidenum">
              <a:rPr lang="cs-CZ" smtClean="0"/>
              <a:t>‹#›</a:t>
            </a:fld>
            <a:endParaRPr lang="cs-CZ"/>
          </a:p>
        </p:txBody>
      </p:sp>
    </p:spTree>
    <p:extLst>
      <p:ext uri="{BB962C8B-B14F-4D97-AF65-F5344CB8AC3E}">
        <p14:creationId xmlns:p14="http://schemas.microsoft.com/office/powerpoint/2010/main" val="1345597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44D0E7-5FBF-4A9F-9659-2394280FFF6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D39308DE-E445-46ED-83DE-8154220513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BAB5900-6676-418D-9F23-D5B0C2BF7A41}"/>
              </a:ext>
            </a:extLst>
          </p:cNvPr>
          <p:cNvSpPr>
            <a:spLocks noGrp="1"/>
          </p:cNvSpPr>
          <p:nvPr>
            <p:ph type="dt" sz="half" idx="10"/>
          </p:nvPr>
        </p:nvSpPr>
        <p:spPr/>
        <p:txBody>
          <a:bodyPr/>
          <a:lstStyle/>
          <a:p>
            <a:fld id="{6B8DFE37-DF14-42A7-B91D-3BA5ECCEC5B0}" type="datetimeFigureOut">
              <a:rPr lang="cs-CZ" smtClean="0"/>
              <a:t>14.11.2024</a:t>
            </a:fld>
            <a:endParaRPr lang="cs-CZ"/>
          </a:p>
        </p:txBody>
      </p:sp>
      <p:sp>
        <p:nvSpPr>
          <p:cNvPr id="5" name="Zástupný symbol pro zápatí 4">
            <a:extLst>
              <a:ext uri="{FF2B5EF4-FFF2-40B4-BE49-F238E27FC236}">
                <a16:creationId xmlns:a16="http://schemas.microsoft.com/office/drawing/2014/main" id="{38F5D95A-10F2-4343-A3D9-72CC3A0A1F1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1C5CB4D-77EA-4018-BD67-EB3C872D542A}"/>
              </a:ext>
            </a:extLst>
          </p:cNvPr>
          <p:cNvSpPr>
            <a:spLocks noGrp="1"/>
          </p:cNvSpPr>
          <p:nvPr>
            <p:ph type="sldNum" sz="quarter" idx="12"/>
          </p:nvPr>
        </p:nvSpPr>
        <p:spPr/>
        <p:txBody>
          <a:bodyPr/>
          <a:lstStyle/>
          <a:p>
            <a:fld id="{06AE9E9B-4DBE-419C-997A-6378D79D19A5}" type="slidenum">
              <a:rPr lang="cs-CZ" smtClean="0"/>
              <a:t>‹#›</a:t>
            </a:fld>
            <a:endParaRPr lang="cs-CZ"/>
          </a:p>
        </p:txBody>
      </p:sp>
    </p:spTree>
    <p:extLst>
      <p:ext uri="{BB962C8B-B14F-4D97-AF65-F5344CB8AC3E}">
        <p14:creationId xmlns:p14="http://schemas.microsoft.com/office/powerpoint/2010/main" val="2853996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1ECE16-9421-4542-98EB-52F4AE531D83}"/>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0A12F6CE-9EEE-4D81-8748-28D5BBF2C0B7}"/>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56244C8-A084-4D1F-B1E2-13D35F82B6E9}"/>
              </a:ext>
            </a:extLst>
          </p:cNvPr>
          <p:cNvSpPr>
            <a:spLocks noGrp="1"/>
          </p:cNvSpPr>
          <p:nvPr>
            <p:ph type="dt" sz="half" idx="10"/>
          </p:nvPr>
        </p:nvSpPr>
        <p:spPr/>
        <p:txBody>
          <a:bodyPr/>
          <a:lstStyle/>
          <a:p>
            <a:fld id="{6B8DFE37-DF14-42A7-B91D-3BA5ECCEC5B0}" type="datetimeFigureOut">
              <a:rPr lang="cs-CZ" smtClean="0"/>
              <a:t>14.11.2024</a:t>
            </a:fld>
            <a:endParaRPr lang="cs-CZ"/>
          </a:p>
        </p:txBody>
      </p:sp>
      <p:sp>
        <p:nvSpPr>
          <p:cNvPr id="5" name="Zástupný symbol pro zápatí 4">
            <a:extLst>
              <a:ext uri="{FF2B5EF4-FFF2-40B4-BE49-F238E27FC236}">
                <a16:creationId xmlns:a16="http://schemas.microsoft.com/office/drawing/2014/main" id="{E9CF480C-5535-4F39-99CD-65AE34EA9B5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EEFA8D0-5035-4070-8E6C-B44296A14C51}"/>
              </a:ext>
            </a:extLst>
          </p:cNvPr>
          <p:cNvSpPr>
            <a:spLocks noGrp="1"/>
          </p:cNvSpPr>
          <p:nvPr>
            <p:ph type="sldNum" sz="quarter" idx="12"/>
          </p:nvPr>
        </p:nvSpPr>
        <p:spPr/>
        <p:txBody>
          <a:bodyPr/>
          <a:lstStyle/>
          <a:p>
            <a:fld id="{06AE9E9B-4DBE-419C-997A-6378D79D19A5}" type="slidenum">
              <a:rPr lang="cs-CZ" smtClean="0"/>
              <a:t>‹#›</a:t>
            </a:fld>
            <a:endParaRPr lang="cs-CZ"/>
          </a:p>
        </p:txBody>
      </p:sp>
    </p:spTree>
    <p:extLst>
      <p:ext uri="{BB962C8B-B14F-4D97-AF65-F5344CB8AC3E}">
        <p14:creationId xmlns:p14="http://schemas.microsoft.com/office/powerpoint/2010/main" val="2809459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FAAEF3FF-FFEE-469E-80A1-93D6CB9C1CA8}"/>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E1B2B9CE-DC57-43EF-9D44-8B7D08BCA272}"/>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F4AED21-E57F-4653-A968-5E009F9FA4AC}"/>
              </a:ext>
            </a:extLst>
          </p:cNvPr>
          <p:cNvSpPr>
            <a:spLocks noGrp="1"/>
          </p:cNvSpPr>
          <p:nvPr>
            <p:ph type="dt" sz="half" idx="10"/>
          </p:nvPr>
        </p:nvSpPr>
        <p:spPr/>
        <p:txBody>
          <a:bodyPr/>
          <a:lstStyle/>
          <a:p>
            <a:fld id="{6B8DFE37-DF14-42A7-B91D-3BA5ECCEC5B0}" type="datetimeFigureOut">
              <a:rPr lang="cs-CZ" smtClean="0"/>
              <a:t>14.11.2024</a:t>
            </a:fld>
            <a:endParaRPr lang="cs-CZ"/>
          </a:p>
        </p:txBody>
      </p:sp>
      <p:sp>
        <p:nvSpPr>
          <p:cNvPr id="5" name="Zástupný symbol pro zápatí 4">
            <a:extLst>
              <a:ext uri="{FF2B5EF4-FFF2-40B4-BE49-F238E27FC236}">
                <a16:creationId xmlns:a16="http://schemas.microsoft.com/office/drawing/2014/main" id="{386C1663-E4E6-41B7-9750-9E384C1889E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4463BDB-0E64-41C5-AF76-CEFB930274E7}"/>
              </a:ext>
            </a:extLst>
          </p:cNvPr>
          <p:cNvSpPr>
            <a:spLocks noGrp="1"/>
          </p:cNvSpPr>
          <p:nvPr>
            <p:ph type="sldNum" sz="quarter" idx="12"/>
          </p:nvPr>
        </p:nvSpPr>
        <p:spPr/>
        <p:txBody>
          <a:bodyPr/>
          <a:lstStyle/>
          <a:p>
            <a:fld id="{06AE9E9B-4DBE-419C-997A-6378D79D19A5}" type="slidenum">
              <a:rPr lang="cs-CZ" smtClean="0"/>
              <a:t>‹#›</a:t>
            </a:fld>
            <a:endParaRPr lang="cs-CZ"/>
          </a:p>
        </p:txBody>
      </p:sp>
    </p:spTree>
    <p:extLst>
      <p:ext uri="{BB962C8B-B14F-4D97-AF65-F5344CB8AC3E}">
        <p14:creationId xmlns:p14="http://schemas.microsoft.com/office/powerpoint/2010/main" val="2350800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0A3E4B-9331-4B33-9E80-5ED3D80BDE80}"/>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3ADE5EBC-80DC-4439-89A0-1724DBE95419}"/>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B71D70D-C698-490D-A7ED-61DBD519B2F7}"/>
              </a:ext>
            </a:extLst>
          </p:cNvPr>
          <p:cNvSpPr>
            <a:spLocks noGrp="1"/>
          </p:cNvSpPr>
          <p:nvPr>
            <p:ph type="dt" sz="half" idx="10"/>
          </p:nvPr>
        </p:nvSpPr>
        <p:spPr/>
        <p:txBody>
          <a:bodyPr/>
          <a:lstStyle/>
          <a:p>
            <a:fld id="{6B8DFE37-DF14-42A7-B91D-3BA5ECCEC5B0}" type="datetimeFigureOut">
              <a:rPr lang="cs-CZ" smtClean="0"/>
              <a:t>14.11.2024</a:t>
            </a:fld>
            <a:endParaRPr lang="cs-CZ"/>
          </a:p>
        </p:txBody>
      </p:sp>
      <p:sp>
        <p:nvSpPr>
          <p:cNvPr id="5" name="Zástupný symbol pro zápatí 4">
            <a:extLst>
              <a:ext uri="{FF2B5EF4-FFF2-40B4-BE49-F238E27FC236}">
                <a16:creationId xmlns:a16="http://schemas.microsoft.com/office/drawing/2014/main" id="{247BF320-9875-49A1-AAF7-5D840DCAE9F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B793E11-A53F-4A17-BC0B-27352B63788C}"/>
              </a:ext>
            </a:extLst>
          </p:cNvPr>
          <p:cNvSpPr>
            <a:spLocks noGrp="1"/>
          </p:cNvSpPr>
          <p:nvPr>
            <p:ph type="sldNum" sz="quarter" idx="12"/>
          </p:nvPr>
        </p:nvSpPr>
        <p:spPr/>
        <p:txBody>
          <a:bodyPr/>
          <a:lstStyle/>
          <a:p>
            <a:fld id="{06AE9E9B-4DBE-419C-997A-6378D79D19A5}" type="slidenum">
              <a:rPr lang="cs-CZ" smtClean="0"/>
              <a:t>‹#›</a:t>
            </a:fld>
            <a:endParaRPr lang="cs-CZ"/>
          </a:p>
        </p:txBody>
      </p:sp>
    </p:spTree>
    <p:extLst>
      <p:ext uri="{BB962C8B-B14F-4D97-AF65-F5344CB8AC3E}">
        <p14:creationId xmlns:p14="http://schemas.microsoft.com/office/powerpoint/2010/main" val="3783414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76BE32-A077-49FB-90B0-D29CFE886336}"/>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F79E7E8C-03F4-4EF6-B13A-B7999021C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6ED78F60-0445-4504-8AC6-C31D92436742}"/>
              </a:ext>
            </a:extLst>
          </p:cNvPr>
          <p:cNvSpPr>
            <a:spLocks noGrp="1"/>
          </p:cNvSpPr>
          <p:nvPr>
            <p:ph type="dt" sz="half" idx="10"/>
          </p:nvPr>
        </p:nvSpPr>
        <p:spPr/>
        <p:txBody>
          <a:bodyPr/>
          <a:lstStyle/>
          <a:p>
            <a:fld id="{6B8DFE37-DF14-42A7-B91D-3BA5ECCEC5B0}" type="datetimeFigureOut">
              <a:rPr lang="cs-CZ" smtClean="0"/>
              <a:t>14.11.2024</a:t>
            </a:fld>
            <a:endParaRPr lang="cs-CZ"/>
          </a:p>
        </p:txBody>
      </p:sp>
      <p:sp>
        <p:nvSpPr>
          <p:cNvPr id="5" name="Zástupný symbol pro zápatí 4">
            <a:extLst>
              <a:ext uri="{FF2B5EF4-FFF2-40B4-BE49-F238E27FC236}">
                <a16:creationId xmlns:a16="http://schemas.microsoft.com/office/drawing/2014/main" id="{9D5847EE-E5CD-4570-90A4-59D26AAF09C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26F1BE5-40BE-40C5-A5F1-977F07337E09}"/>
              </a:ext>
            </a:extLst>
          </p:cNvPr>
          <p:cNvSpPr>
            <a:spLocks noGrp="1"/>
          </p:cNvSpPr>
          <p:nvPr>
            <p:ph type="sldNum" sz="quarter" idx="12"/>
          </p:nvPr>
        </p:nvSpPr>
        <p:spPr/>
        <p:txBody>
          <a:bodyPr/>
          <a:lstStyle/>
          <a:p>
            <a:fld id="{06AE9E9B-4DBE-419C-997A-6378D79D19A5}" type="slidenum">
              <a:rPr lang="cs-CZ" smtClean="0"/>
              <a:t>‹#›</a:t>
            </a:fld>
            <a:endParaRPr lang="cs-CZ"/>
          </a:p>
        </p:txBody>
      </p:sp>
    </p:spTree>
    <p:extLst>
      <p:ext uri="{BB962C8B-B14F-4D97-AF65-F5344CB8AC3E}">
        <p14:creationId xmlns:p14="http://schemas.microsoft.com/office/powerpoint/2010/main" val="1034549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96BC0E-BCAA-4938-84CC-43DC27DE64E3}"/>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34D2FEAE-C918-41D8-90A7-3B03F4B4FB58}"/>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BF5E6B60-0A75-48C5-9A11-6A248068FE5F}"/>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79E32059-63D5-4643-AB78-CC856DEB5257}"/>
              </a:ext>
            </a:extLst>
          </p:cNvPr>
          <p:cNvSpPr>
            <a:spLocks noGrp="1"/>
          </p:cNvSpPr>
          <p:nvPr>
            <p:ph type="dt" sz="half" idx="10"/>
          </p:nvPr>
        </p:nvSpPr>
        <p:spPr/>
        <p:txBody>
          <a:bodyPr/>
          <a:lstStyle/>
          <a:p>
            <a:fld id="{6B8DFE37-DF14-42A7-B91D-3BA5ECCEC5B0}" type="datetimeFigureOut">
              <a:rPr lang="cs-CZ" smtClean="0"/>
              <a:t>14.11.2024</a:t>
            </a:fld>
            <a:endParaRPr lang="cs-CZ"/>
          </a:p>
        </p:txBody>
      </p:sp>
      <p:sp>
        <p:nvSpPr>
          <p:cNvPr id="6" name="Zástupný symbol pro zápatí 5">
            <a:extLst>
              <a:ext uri="{FF2B5EF4-FFF2-40B4-BE49-F238E27FC236}">
                <a16:creationId xmlns:a16="http://schemas.microsoft.com/office/drawing/2014/main" id="{C148A631-C3AF-40A0-95E9-61F3DA10632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F0795DF-37C4-4205-90CF-CED232CE7CA7}"/>
              </a:ext>
            </a:extLst>
          </p:cNvPr>
          <p:cNvSpPr>
            <a:spLocks noGrp="1"/>
          </p:cNvSpPr>
          <p:nvPr>
            <p:ph type="sldNum" sz="quarter" idx="12"/>
          </p:nvPr>
        </p:nvSpPr>
        <p:spPr/>
        <p:txBody>
          <a:bodyPr/>
          <a:lstStyle/>
          <a:p>
            <a:fld id="{06AE9E9B-4DBE-419C-997A-6378D79D19A5}" type="slidenum">
              <a:rPr lang="cs-CZ" smtClean="0"/>
              <a:t>‹#›</a:t>
            </a:fld>
            <a:endParaRPr lang="cs-CZ"/>
          </a:p>
        </p:txBody>
      </p:sp>
    </p:spTree>
    <p:extLst>
      <p:ext uri="{BB962C8B-B14F-4D97-AF65-F5344CB8AC3E}">
        <p14:creationId xmlns:p14="http://schemas.microsoft.com/office/powerpoint/2010/main" val="906829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9BA078-D1ED-4223-844C-BF336BB83187}"/>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F83D6671-2291-4637-AF9C-9897B75B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E76D1B0B-554E-449E-B9AB-E2808ACD98E2}"/>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88DA43ED-1439-429E-87FF-5E2B276D62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D9BF5CD8-F662-42E1-821E-5D6942CEA527}"/>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24EF513-4B02-40B6-BF7E-48A82B470CD2}"/>
              </a:ext>
            </a:extLst>
          </p:cNvPr>
          <p:cNvSpPr>
            <a:spLocks noGrp="1"/>
          </p:cNvSpPr>
          <p:nvPr>
            <p:ph type="dt" sz="half" idx="10"/>
          </p:nvPr>
        </p:nvSpPr>
        <p:spPr/>
        <p:txBody>
          <a:bodyPr/>
          <a:lstStyle/>
          <a:p>
            <a:fld id="{6B8DFE37-DF14-42A7-B91D-3BA5ECCEC5B0}" type="datetimeFigureOut">
              <a:rPr lang="cs-CZ" smtClean="0"/>
              <a:t>14.11.2024</a:t>
            </a:fld>
            <a:endParaRPr lang="cs-CZ"/>
          </a:p>
        </p:txBody>
      </p:sp>
      <p:sp>
        <p:nvSpPr>
          <p:cNvPr id="8" name="Zástupný symbol pro zápatí 7">
            <a:extLst>
              <a:ext uri="{FF2B5EF4-FFF2-40B4-BE49-F238E27FC236}">
                <a16:creationId xmlns:a16="http://schemas.microsoft.com/office/drawing/2014/main" id="{5B75F944-402C-4629-99FB-A4C008550798}"/>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C509C609-6BDB-457A-B188-0E4992451FF9}"/>
              </a:ext>
            </a:extLst>
          </p:cNvPr>
          <p:cNvSpPr>
            <a:spLocks noGrp="1"/>
          </p:cNvSpPr>
          <p:nvPr>
            <p:ph type="sldNum" sz="quarter" idx="12"/>
          </p:nvPr>
        </p:nvSpPr>
        <p:spPr/>
        <p:txBody>
          <a:bodyPr/>
          <a:lstStyle/>
          <a:p>
            <a:fld id="{06AE9E9B-4DBE-419C-997A-6378D79D19A5}" type="slidenum">
              <a:rPr lang="cs-CZ" smtClean="0"/>
              <a:t>‹#›</a:t>
            </a:fld>
            <a:endParaRPr lang="cs-CZ"/>
          </a:p>
        </p:txBody>
      </p:sp>
    </p:spTree>
    <p:extLst>
      <p:ext uri="{BB962C8B-B14F-4D97-AF65-F5344CB8AC3E}">
        <p14:creationId xmlns:p14="http://schemas.microsoft.com/office/powerpoint/2010/main" val="4007671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D601EE-51FB-46DA-ADB5-9F64C311ABD5}"/>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BC3D129A-94E2-4A10-8A9E-27429A8C99EB}"/>
              </a:ext>
            </a:extLst>
          </p:cNvPr>
          <p:cNvSpPr>
            <a:spLocks noGrp="1"/>
          </p:cNvSpPr>
          <p:nvPr>
            <p:ph type="dt" sz="half" idx="10"/>
          </p:nvPr>
        </p:nvSpPr>
        <p:spPr/>
        <p:txBody>
          <a:bodyPr/>
          <a:lstStyle/>
          <a:p>
            <a:fld id="{6B8DFE37-DF14-42A7-B91D-3BA5ECCEC5B0}" type="datetimeFigureOut">
              <a:rPr lang="cs-CZ" smtClean="0"/>
              <a:t>14.11.2024</a:t>
            </a:fld>
            <a:endParaRPr lang="cs-CZ"/>
          </a:p>
        </p:txBody>
      </p:sp>
      <p:sp>
        <p:nvSpPr>
          <p:cNvPr id="4" name="Zástupný symbol pro zápatí 3">
            <a:extLst>
              <a:ext uri="{FF2B5EF4-FFF2-40B4-BE49-F238E27FC236}">
                <a16:creationId xmlns:a16="http://schemas.microsoft.com/office/drawing/2014/main" id="{FC3FB68D-6E7D-4F0C-BE15-B5CE56A1A78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DAAFEE23-A1F4-43F2-9C7D-84DF03436AEA}"/>
              </a:ext>
            </a:extLst>
          </p:cNvPr>
          <p:cNvSpPr>
            <a:spLocks noGrp="1"/>
          </p:cNvSpPr>
          <p:nvPr>
            <p:ph type="sldNum" sz="quarter" idx="12"/>
          </p:nvPr>
        </p:nvSpPr>
        <p:spPr/>
        <p:txBody>
          <a:bodyPr/>
          <a:lstStyle/>
          <a:p>
            <a:fld id="{06AE9E9B-4DBE-419C-997A-6378D79D19A5}" type="slidenum">
              <a:rPr lang="cs-CZ" smtClean="0"/>
              <a:t>‹#›</a:t>
            </a:fld>
            <a:endParaRPr lang="cs-CZ"/>
          </a:p>
        </p:txBody>
      </p:sp>
    </p:spTree>
    <p:extLst>
      <p:ext uri="{BB962C8B-B14F-4D97-AF65-F5344CB8AC3E}">
        <p14:creationId xmlns:p14="http://schemas.microsoft.com/office/powerpoint/2010/main" val="91416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27DCC9B-A555-4F1B-8BFA-AD3ACCB2D47C}"/>
              </a:ext>
            </a:extLst>
          </p:cNvPr>
          <p:cNvSpPr>
            <a:spLocks noGrp="1"/>
          </p:cNvSpPr>
          <p:nvPr>
            <p:ph type="dt" sz="half" idx="10"/>
          </p:nvPr>
        </p:nvSpPr>
        <p:spPr/>
        <p:txBody>
          <a:bodyPr/>
          <a:lstStyle/>
          <a:p>
            <a:fld id="{6B8DFE37-DF14-42A7-B91D-3BA5ECCEC5B0}" type="datetimeFigureOut">
              <a:rPr lang="cs-CZ" smtClean="0"/>
              <a:t>14.11.2024</a:t>
            </a:fld>
            <a:endParaRPr lang="cs-CZ"/>
          </a:p>
        </p:txBody>
      </p:sp>
      <p:sp>
        <p:nvSpPr>
          <p:cNvPr id="3" name="Zástupný symbol pro zápatí 2">
            <a:extLst>
              <a:ext uri="{FF2B5EF4-FFF2-40B4-BE49-F238E27FC236}">
                <a16:creationId xmlns:a16="http://schemas.microsoft.com/office/drawing/2014/main" id="{296C9A51-4380-45CA-AEA6-233FB95FCE1A}"/>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30742CA8-53A6-426D-A403-0F7AF93DD98E}"/>
              </a:ext>
            </a:extLst>
          </p:cNvPr>
          <p:cNvSpPr>
            <a:spLocks noGrp="1"/>
          </p:cNvSpPr>
          <p:nvPr>
            <p:ph type="sldNum" sz="quarter" idx="12"/>
          </p:nvPr>
        </p:nvSpPr>
        <p:spPr/>
        <p:txBody>
          <a:bodyPr/>
          <a:lstStyle/>
          <a:p>
            <a:fld id="{06AE9E9B-4DBE-419C-997A-6378D79D19A5}" type="slidenum">
              <a:rPr lang="cs-CZ" smtClean="0"/>
              <a:t>‹#›</a:t>
            </a:fld>
            <a:endParaRPr lang="cs-CZ"/>
          </a:p>
        </p:txBody>
      </p:sp>
    </p:spTree>
    <p:extLst>
      <p:ext uri="{BB962C8B-B14F-4D97-AF65-F5344CB8AC3E}">
        <p14:creationId xmlns:p14="http://schemas.microsoft.com/office/powerpoint/2010/main" val="1762260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4ECB45-1ED3-4B3B-AC72-C5D8B0F9CA9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3063182C-A343-4859-9DAD-ADDCC15D2A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FDB83191-68A1-4F4E-92EB-DC622C0341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1FF8BBE5-4233-4E38-8736-715E292D8FD8}"/>
              </a:ext>
            </a:extLst>
          </p:cNvPr>
          <p:cNvSpPr>
            <a:spLocks noGrp="1"/>
          </p:cNvSpPr>
          <p:nvPr>
            <p:ph type="dt" sz="half" idx="10"/>
          </p:nvPr>
        </p:nvSpPr>
        <p:spPr/>
        <p:txBody>
          <a:bodyPr/>
          <a:lstStyle/>
          <a:p>
            <a:fld id="{6B8DFE37-DF14-42A7-B91D-3BA5ECCEC5B0}" type="datetimeFigureOut">
              <a:rPr lang="cs-CZ" smtClean="0"/>
              <a:t>14.11.2024</a:t>
            </a:fld>
            <a:endParaRPr lang="cs-CZ"/>
          </a:p>
        </p:txBody>
      </p:sp>
      <p:sp>
        <p:nvSpPr>
          <p:cNvPr id="6" name="Zástupný symbol pro zápatí 5">
            <a:extLst>
              <a:ext uri="{FF2B5EF4-FFF2-40B4-BE49-F238E27FC236}">
                <a16:creationId xmlns:a16="http://schemas.microsoft.com/office/drawing/2014/main" id="{E5655A05-AFFA-44B7-870E-491B727BCE3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7E4E43B-0F1C-4CE9-A41D-DD9D60994AF5}"/>
              </a:ext>
            </a:extLst>
          </p:cNvPr>
          <p:cNvSpPr>
            <a:spLocks noGrp="1"/>
          </p:cNvSpPr>
          <p:nvPr>
            <p:ph type="sldNum" sz="quarter" idx="12"/>
          </p:nvPr>
        </p:nvSpPr>
        <p:spPr/>
        <p:txBody>
          <a:bodyPr/>
          <a:lstStyle/>
          <a:p>
            <a:fld id="{06AE9E9B-4DBE-419C-997A-6378D79D19A5}" type="slidenum">
              <a:rPr lang="cs-CZ" smtClean="0"/>
              <a:t>‹#›</a:t>
            </a:fld>
            <a:endParaRPr lang="cs-CZ"/>
          </a:p>
        </p:txBody>
      </p:sp>
    </p:spTree>
    <p:extLst>
      <p:ext uri="{BB962C8B-B14F-4D97-AF65-F5344CB8AC3E}">
        <p14:creationId xmlns:p14="http://schemas.microsoft.com/office/powerpoint/2010/main" val="221293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1915BF-3014-4182-8B2F-17BB3553136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87C829BE-85DC-49D6-B2B6-59FCF9C11E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DD57C194-9E75-4A3A-9AE4-BC7EE4A46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1FAEBA98-DAEF-4377-99FD-7F492F9ECD33}"/>
              </a:ext>
            </a:extLst>
          </p:cNvPr>
          <p:cNvSpPr>
            <a:spLocks noGrp="1"/>
          </p:cNvSpPr>
          <p:nvPr>
            <p:ph type="dt" sz="half" idx="10"/>
          </p:nvPr>
        </p:nvSpPr>
        <p:spPr/>
        <p:txBody>
          <a:bodyPr/>
          <a:lstStyle/>
          <a:p>
            <a:fld id="{6B8DFE37-DF14-42A7-B91D-3BA5ECCEC5B0}" type="datetimeFigureOut">
              <a:rPr lang="cs-CZ" smtClean="0"/>
              <a:t>14.11.2024</a:t>
            </a:fld>
            <a:endParaRPr lang="cs-CZ"/>
          </a:p>
        </p:txBody>
      </p:sp>
      <p:sp>
        <p:nvSpPr>
          <p:cNvPr id="6" name="Zástupný symbol pro zápatí 5">
            <a:extLst>
              <a:ext uri="{FF2B5EF4-FFF2-40B4-BE49-F238E27FC236}">
                <a16:creationId xmlns:a16="http://schemas.microsoft.com/office/drawing/2014/main" id="{B55F618D-6C97-4CF6-B97E-A6EC117C6D5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5F523D6-1748-45A6-98B9-9BB13F62FD03}"/>
              </a:ext>
            </a:extLst>
          </p:cNvPr>
          <p:cNvSpPr>
            <a:spLocks noGrp="1"/>
          </p:cNvSpPr>
          <p:nvPr>
            <p:ph type="sldNum" sz="quarter" idx="12"/>
          </p:nvPr>
        </p:nvSpPr>
        <p:spPr/>
        <p:txBody>
          <a:bodyPr/>
          <a:lstStyle/>
          <a:p>
            <a:fld id="{06AE9E9B-4DBE-419C-997A-6378D79D19A5}" type="slidenum">
              <a:rPr lang="cs-CZ" smtClean="0"/>
              <a:t>‹#›</a:t>
            </a:fld>
            <a:endParaRPr lang="cs-CZ"/>
          </a:p>
        </p:txBody>
      </p:sp>
    </p:spTree>
    <p:extLst>
      <p:ext uri="{BB962C8B-B14F-4D97-AF65-F5344CB8AC3E}">
        <p14:creationId xmlns:p14="http://schemas.microsoft.com/office/powerpoint/2010/main" val="922435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FD5288A-EDEE-4E4C-AD3E-0FA511AE6C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3FCC35D6-DD4E-4D86-8F89-D90B381C8E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2763F30-4FAE-44A8-94B0-549F7DF6D0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DFE37-DF14-42A7-B91D-3BA5ECCEC5B0}" type="datetimeFigureOut">
              <a:rPr lang="cs-CZ" smtClean="0"/>
              <a:t>14.11.2024</a:t>
            </a:fld>
            <a:endParaRPr lang="cs-CZ"/>
          </a:p>
        </p:txBody>
      </p:sp>
      <p:sp>
        <p:nvSpPr>
          <p:cNvPr id="5" name="Zástupný symbol pro zápatí 4">
            <a:extLst>
              <a:ext uri="{FF2B5EF4-FFF2-40B4-BE49-F238E27FC236}">
                <a16:creationId xmlns:a16="http://schemas.microsoft.com/office/drawing/2014/main" id="{16FC7A1A-9D42-440A-902E-260595D943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4308048A-1F80-4EC7-AEF5-364CBD0792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E9E9B-4DBE-419C-997A-6378D79D19A5}" type="slidenum">
              <a:rPr lang="cs-CZ" smtClean="0"/>
              <a:t>‹#›</a:t>
            </a:fld>
            <a:endParaRPr lang="cs-CZ"/>
          </a:p>
        </p:txBody>
      </p:sp>
    </p:spTree>
    <p:extLst>
      <p:ext uri="{BB962C8B-B14F-4D97-AF65-F5344CB8AC3E}">
        <p14:creationId xmlns:p14="http://schemas.microsoft.com/office/powerpoint/2010/main" val="2497021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hyperlink" Target="https://www.alza.cz/fdm-tiskarny/18871690.htm"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hyperlink" Target="https://for3dtisk.cz/programy-pro-3d-tisk-blog/"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hyperlink" Target="https://youtu.be/ME2-WJ5o1v0" TargetMode="External"/><Relationship Id="rId3" Type="http://schemas.openxmlformats.org/officeDocument/2006/relationships/hyperlink" Target="https://youtu.be/0UQyRxaBYQ4" TargetMode="External"/><Relationship Id="rId7" Type="http://schemas.openxmlformats.org/officeDocument/2006/relationships/hyperlink" Target="https://youtu.be/8ckzOeCdJM4" TargetMode="External"/><Relationship Id="rId2" Type="http://schemas.openxmlformats.org/officeDocument/2006/relationships/hyperlink" Target="https://youtu.be/-NZ7ScAsGHI" TargetMode="External"/><Relationship Id="rId1" Type="http://schemas.openxmlformats.org/officeDocument/2006/relationships/slideLayout" Target="../slideLayouts/slideLayout1.xml"/><Relationship Id="rId6" Type="http://schemas.openxmlformats.org/officeDocument/2006/relationships/hyperlink" Target="https://youtu.be/YLnC2PRhjww" TargetMode="External"/><Relationship Id="rId5" Type="http://schemas.openxmlformats.org/officeDocument/2006/relationships/hyperlink" Target="https://youtu.be/I1t5WFG6uCs" TargetMode="External"/><Relationship Id="rId4" Type="http://schemas.openxmlformats.org/officeDocument/2006/relationships/hyperlink" Target="https://youtu.be/MSLPYfsb8d4" TargetMode="External"/><Relationship Id="rId9" Type="http://schemas.openxmlformats.org/officeDocument/2006/relationships/hyperlink" Target="https://youtu.be/m6fAYD4sY3U"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alza.cz/sla-tiskarny/18871689.htm" TargetMode="Externa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alza.cz/sla-tiskarny/18871689.htm"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DD59A3C-C701-4ED1-9ECF-3257ED651238}"/>
              </a:ext>
            </a:extLst>
          </p:cNvPr>
          <p:cNvSpPr/>
          <p:nvPr/>
        </p:nvSpPr>
        <p:spPr>
          <a:xfrm>
            <a:off x="92764" y="433700"/>
            <a:ext cx="5698436" cy="1077218"/>
          </a:xfrm>
          <a:prstGeom prst="rect">
            <a:avLst/>
          </a:prstGeom>
        </p:spPr>
        <p:txBody>
          <a:bodyPr wrap="square">
            <a:spAutoFit/>
          </a:bodyPr>
          <a:lstStyle/>
          <a:p>
            <a:pPr algn="ctr"/>
            <a:endParaRPr lang="cs-CZ" sz="2800" dirty="0">
              <a:latin typeface="Times New Roman" panose="02020603050405020304" pitchFamily="18" charset="0"/>
              <a:cs typeface="Times New Roman" panose="02020603050405020304" pitchFamily="18" charset="0"/>
            </a:endParaRPr>
          </a:p>
          <a:p>
            <a:pPr algn="ctr"/>
            <a:r>
              <a:rPr lang="cs-CZ" sz="3600" dirty="0">
                <a:latin typeface="Times New Roman" panose="02020603050405020304" pitchFamily="18" charset="0"/>
                <a:cs typeface="Times New Roman" panose="02020603050405020304" pitchFamily="18" charset="0"/>
              </a:rPr>
              <a:t>Základy 3D tisku</a:t>
            </a:r>
            <a:endParaRPr lang="cs-CZ" sz="2800" dirty="0">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sp>
        <p:nvSpPr>
          <p:cNvPr id="8" name="TextovéPole 7">
            <a:extLst>
              <a:ext uri="{FF2B5EF4-FFF2-40B4-BE49-F238E27FC236}">
                <a16:creationId xmlns:a16="http://schemas.microsoft.com/office/drawing/2014/main" id="{167C5F56-E02F-4238-98E2-7B9C45D5E426}"/>
              </a:ext>
            </a:extLst>
          </p:cNvPr>
          <p:cNvSpPr txBox="1"/>
          <p:nvPr/>
        </p:nvSpPr>
        <p:spPr>
          <a:xfrm>
            <a:off x="6642539" y="433700"/>
            <a:ext cx="5223640" cy="5078313"/>
          </a:xfrm>
          <a:prstGeom prst="rect">
            <a:avLst/>
          </a:prstGeom>
          <a:noFill/>
        </p:spPr>
        <p:txBody>
          <a:bodyPr wrap="square">
            <a:spAutoFit/>
          </a:bodyPr>
          <a:lstStyle/>
          <a:p>
            <a:r>
              <a:rPr lang="cs-CZ" b="1" i="0" dirty="0">
                <a:solidFill>
                  <a:srgbClr val="202122"/>
                </a:solidFill>
                <a:effectLst/>
                <a:latin typeface="Arial" panose="020B0604020202020204" pitchFamily="34" charset="0"/>
              </a:rPr>
              <a:t>3D tisk</a:t>
            </a:r>
            <a:r>
              <a:rPr lang="cs-CZ" b="0" i="0" dirty="0">
                <a:solidFill>
                  <a:srgbClr val="202122"/>
                </a:solidFill>
                <a:effectLst/>
                <a:latin typeface="Arial" panose="020B0604020202020204" pitchFamily="34" charset="0"/>
              </a:rPr>
              <a:t> neboli </a:t>
            </a:r>
            <a:r>
              <a:rPr lang="cs-CZ" b="1" i="0" dirty="0">
                <a:solidFill>
                  <a:srgbClr val="202122"/>
                </a:solidFill>
                <a:effectLst/>
                <a:latin typeface="Arial" panose="020B0604020202020204" pitchFamily="34" charset="0"/>
              </a:rPr>
              <a:t>aditivní výroba</a:t>
            </a:r>
            <a:r>
              <a:rPr lang="cs-CZ" b="0" i="0" dirty="0">
                <a:solidFill>
                  <a:srgbClr val="202122"/>
                </a:solidFill>
                <a:effectLst/>
                <a:latin typeface="Arial" panose="020B0604020202020204" pitchFamily="34" charset="0"/>
              </a:rPr>
              <a:t> také inkrementální nebo přírůstková výrobní technologie</a:t>
            </a:r>
          </a:p>
          <a:p>
            <a:endParaRPr lang="cs-CZ" dirty="0">
              <a:solidFill>
                <a:srgbClr val="202122"/>
              </a:solidFill>
              <a:latin typeface="Arial" panose="020B0604020202020204" pitchFamily="34" charset="0"/>
            </a:endParaRPr>
          </a:p>
          <a:p>
            <a:r>
              <a:rPr lang="cs-CZ" b="0" i="0" dirty="0">
                <a:solidFill>
                  <a:srgbClr val="202122"/>
                </a:solidFill>
                <a:effectLst/>
                <a:latin typeface="Arial" panose="020B0604020202020204" pitchFamily="34" charset="0"/>
              </a:rPr>
              <a:t>(anglicky </a:t>
            </a:r>
            <a:r>
              <a:rPr lang="cs-CZ" b="0" i="1" dirty="0">
                <a:solidFill>
                  <a:srgbClr val="202122"/>
                </a:solidFill>
                <a:effectLst/>
                <a:latin typeface="Arial" panose="020B0604020202020204" pitchFamily="34" charset="0"/>
              </a:rPr>
              <a:t>3D </a:t>
            </a:r>
            <a:r>
              <a:rPr lang="cs-CZ" b="0" i="1" dirty="0" err="1">
                <a:solidFill>
                  <a:srgbClr val="202122"/>
                </a:solidFill>
                <a:effectLst/>
                <a:latin typeface="Arial" panose="020B0604020202020204" pitchFamily="34" charset="0"/>
              </a:rPr>
              <a:t>printing</a:t>
            </a:r>
            <a:r>
              <a:rPr lang="cs-CZ" b="0" i="0" dirty="0">
                <a:solidFill>
                  <a:srgbClr val="202122"/>
                </a:solidFill>
                <a:effectLst/>
                <a:latin typeface="Arial" panose="020B0604020202020204" pitchFamily="34" charset="0"/>
              </a:rPr>
              <a:t> neboli </a:t>
            </a:r>
            <a:r>
              <a:rPr lang="cs-CZ" b="0" i="1" dirty="0" err="1">
                <a:solidFill>
                  <a:srgbClr val="202122"/>
                </a:solidFill>
                <a:effectLst/>
                <a:latin typeface="Arial" panose="020B0604020202020204" pitchFamily="34" charset="0"/>
              </a:rPr>
              <a:t>additive</a:t>
            </a:r>
            <a:r>
              <a:rPr lang="cs-CZ" b="0" i="1" dirty="0">
                <a:solidFill>
                  <a:srgbClr val="202122"/>
                </a:solidFill>
                <a:effectLst/>
                <a:latin typeface="Arial" panose="020B0604020202020204" pitchFamily="34" charset="0"/>
              </a:rPr>
              <a:t> </a:t>
            </a:r>
            <a:r>
              <a:rPr lang="cs-CZ" b="0" i="1" dirty="0" err="1">
                <a:solidFill>
                  <a:srgbClr val="202122"/>
                </a:solidFill>
                <a:effectLst/>
                <a:latin typeface="Arial" panose="020B0604020202020204" pitchFamily="34" charset="0"/>
              </a:rPr>
              <a:t>manufacturing</a:t>
            </a:r>
            <a:r>
              <a:rPr lang="cs-CZ" b="0" i="1" dirty="0">
                <a:solidFill>
                  <a:srgbClr val="202122"/>
                </a:solidFill>
                <a:effectLst/>
                <a:latin typeface="Arial" panose="020B0604020202020204" pitchFamily="34" charset="0"/>
              </a:rPr>
              <a:t> (AM)</a:t>
            </a:r>
            <a:r>
              <a:rPr lang="cs-CZ" b="0" i="0" dirty="0">
                <a:solidFill>
                  <a:srgbClr val="202122"/>
                </a:solidFill>
                <a:effectLst/>
                <a:latin typeface="Arial" panose="020B0604020202020204" pitchFamily="34" charset="0"/>
              </a:rPr>
              <a:t>) je proces tvorby třídimenzionálních pevných objektů z digitálního souboru (</a:t>
            </a:r>
            <a:r>
              <a:rPr lang="cs-CZ" b="0" i="0" dirty="0" err="1">
                <a:solidFill>
                  <a:srgbClr val="202122"/>
                </a:solidFill>
                <a:effectLst/>
                <a:latin typeface="Arial" panose="020B0604020202020204" pitchFamily="34" charset="0"/>
              </a:rPr>
              <a:t>Additive</a:t>
            </a:r>
            <a:r>
              <a:rPr lang="cs-CZ" b="0" i="0" dirty="0">
                <a:solidFill>
                  <a:srgbClr val="202122"/>
                </a:solidFill>
                <a:effectLst/>
                <a:latin typeface="Arial" panose="020B0604020202020204" pitchFamily="34" charset="0"/>
              </a:rPr>
              <a:t> </a:t>
            </a:r>
            <a:r>
              <a:rPr lang="cs-CZ" b="0" i="0" dirty="0" err="1">
                <a:solidFill>
                  <a:srgbClr val="202122"/>
                </a:solidFill>
                <a:effectLst/>
                <a:latin typeface="Arial" panose="020B0604020202020204" pitchFamily="34" charset="0"/>
              </a:rPr>
              <a:t>Manufacturing</a:t>
            </a:r>
            <a:r>
              <a:rPr lang="cs-CZ" b="0" i="0" dirty="0">
                <a:solidFill>
                  <a:srgbClr val="202122"/>
                </a:solidFill>
                <a:effectLst/>
                <a:latin typeface="Arial" panose="020B0604020202020204" pitchFamily="34" charset="0"/>
              </a:rPr>
              <a:t> </a:t>
            </a:r>
            <a:r>
              <a:rPr lang="cs-CZ" b="0" i="0" dirty="0" err="1">
                <a:solidFill>
                  <a:srgbClr val="202122"/>
                </a:solidFill>
                <a:effectLst/>
                <a:latin typeface="Arial" panose="020B0604020202020204" pitchFamily="34" charset="0"/>
              </a:rPr>
              <a:t>File</a:t>
            </a:r>
            <a:r>
              <a:rPr lang="cs-CZ" b="0" i="0" dirty="0">
                <a:solidFill>
                  <a:srgbClr val="202122"/>
                </a:solidFill>
                <a:effectLst/>
                <a:latin typeface="Arial" panose="020B0604020202020204" pitchFamily="34" charset="0"/>
              </a:rPr>
              <a:t> – AMF).</a:t>
            </a:r>
          </a:p>
          <a:p>
            <a:endParaRPr lang="cs-CZ" dirty="0">
              <a:solidFill>
                <a:srgbClr val="202122"/>
              </a:solidFill>
              <a:latin typeface="Arial" panose="020B0604020202020204" pitchFamily="34" charset="0"/>
            </a:endParaRPr>
          </a:p>
          <a:p>
            <a:r>
              <a:rPr lang="cs-CZ" b="0" i="0" dirty="0">
                <a:solidFill>
                  <a:srgbClr val="202122"/>
                </a:solidFill>
                <a:effectLst/>
                <a:latin typeface="Arial" panose="020B0604020202020204" pitchFamily="34" charset="0"/>
              </a:rPr>
              <a:t>V </a:t>
            </a:r>
            <a:r>
              <a:rPr lang="cs-CZ" b="0" i="0" u="none" strike="noStrike" dirty="0">
                <a:effectLst/>
                <a:latin typeface="Arial" panose="020B0604020202020204" pitchFamily="34" charset="0"/>
              </a:rPr>
              <a:t>aditivních procesech</a:t>
            </a:r>
            <a:r>
              <a:rPr lang="cs-CZ" b="0" i="0" dirty="0">
                <a:solidFill>
                  <a:srgbClr val="202122"/>
                </a:solidFill>
                <a:effectLst/>
                <a:latin typeface="Arial" panose="020B0604020202020204" pitchFamily="34" charset="0"/>
              </a:rPr>
              <a:t> je objekt vytvořen pokládáním souvislých vrstev materiálu, dokud není celý projekt dokončen. </a:t>
            </a:r>
          </a:p>
          <a:p>
            <a:endParaRPr lang="cs-CZ" dirty="0">
              <a:solidFill>
                <a:srgbClr val="202122"/>
              </a:solidFill>
              <a:latin typeface="Arial" panose="020B0604020202020204" pitchFamily="34" charset="0"/>
            </a:endParaRPr>
          </a:p>
          <a:p>
            <a:r>
              <a:rPr lang="cs-CZ" b="0" i="0" dirty="0">
                <a:solidFill>
                  <a:srgbClr val="202122"/>
                </a:solidFill>
                <a:effectLst/>
                <a:latin typeface="Arial" panose="020B0604020202020204" pitchFamily="34" charset="0"/>
              </a:rPr>
              <a:t>Každá z těchto vrstev může být považována za úzce rozříznutou horizontální sekci daného objektu. </a:t>
            </a:r>
          </a:p>
          <a:p>
            <a:endParaRPr lang="cs-CZ" dirty="0">
              <a:solidFill>
                <a:srgbClr val="202122"/>
              </a:solidFill>
              <a:latin typeface="Arial" panose="020B0604020202020204" pitchFamily="34" charset="0"/>
            </a:endParaRPr>
          </a:p>
          <a:p>
            <a:r>
              <a:rPr lang="cs-CZ" b="0" i="0" dirty="0">
                <a:solidFill>
                  <a:srgbClr val="202122"/>
                </a:solidFill>
                <a:effectLst/>
                <a:latin typeface="Arial" panose="020B0604020202020204" pitchFamily="34" charset="0"/>
              </a:rPr>
              <a:t>Z mechanismů 3D tisku také vychází technologie 3D per.</a:t>
            </a:r>
            <a:endParaRPr lang="cs-CZ" dirty="0"/>
          </a:p>
        </p:txBody>
      </p:sp>
      <p:pic>
        <p:nvPicPr>
          <p:cNvPr id="7" name="Obrázek 6">
            <a:extLst>
              <a:ext uri="{FF2B5EF4-FFF2-40B4-BE49-F238E27FC236}">
                <a16:creationId xmlns:a16="http://schemas.microsoft.com/office/drawing/2014/main" id="{454EE6ED-D453-488C-BC5C-165137F2CB22}"/>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798787" y="1821081"/>
            <a:ext cx="4151586" cy="4722251"/>
          </a:xfrm>
          <a:prstGeom prst="rect">
            <a:avLst/>
          </a:prstGeom>
        </p:spPr>
      </p:pic>
    </p:spTree>
    <p:extLst>
      <p:ext uri="{BB962C8B-B14F-4D97-AF65-F5344CB8AC3E}">
        <p14:creationId xmlns:p14="http://schemas.microsoft.com/office/powerpoint/2010/main" val="4254251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4" name="Obrázek 3">
            <a:extLst>
              <a:ext uri="{FF2B5EF4-FFF2-40B4-BE49-F238E27FC236}">
                <a16:creationId xmlns:a16="http://schemas.microsoft.com/office/drawing/2014/main" id="{1BEE9CE8-4D81-4EFC-A99F-6D0CEF7AFC43}"/>
              </a:ext>
            </a:extLst>
          </p:cNvPr>
          <p:cNvPicPr>
            <a:picLocks noChangeAspect="1"/>
          </p:cNvPicPr>
          <p:nvPr/>
        </p:nvPicPr>
        <p:blipFill>
          <a:blip r:embed="rId2"/>
          <a:stretch>
            <a:fillRect/>
          </a:stretch>
        </p:blipFill>
        <p:spPr>
          <a:xfrm>
            <a:off x="313499" y="234168"/>
            <a:ext cx="5177849" cy="1476469"/>
          </a:xfrm>
          <a:prstGeom prst="rect">
            <a:avLst/>
          </a:prstGeom>
        </p:spPr>
      </p:pic>
      <p:pic>
        <p:nvPicPr>
          <p:cNvPr id="6" name="Obrázek 5">
            <a:extLst>
              <a:ext uri="{FF2B5EF4-FFF2-40B4-BE49-F238E27FC236}">
                <a16:creationId xmlns:a16="http://schemas.microsoft.com/office/drawing/2014/main" id="{3A62932F-BC22-4F7C-8A2A-A6F534169B33}"/>
              </a:ext>
            </a:extLst>
          </p:cNvPr>
          <p:cNvPicPr>
            <a:picLocks noChangeAspect="1"/>
          </p:cNvPicPr>
          <p:nvPr/>
        </p:nvPicPr>
        <p:blipFill>
          <a:blip r:embed="rId3"/>
          <a:stretch>
            <a:fillRect/>
          </a:stretch>
        </p:blipFill>
        <p:spPr>
          <a:xfrm>
            <a:off x="993899" y="2156431"/>
            <a:ext cx="3817048" cy="4701569"/>
          </a:xfrm>
          <a:prstGeom prst="rect">
            <a:avLst/>
          </a:prstGeom>
        </p:spPr>
      </p:pic>
      <p:pic>
        <p:nvPicPr>
          <p:cNvPr id="8" name="Obrázek 7">
            <a:extLst>
              <a:ext uri="{FF2B5EF4-FFF2-40B4-BE49-F238E27FC236}">
                <a16:creationId xmlns:a16="http://schemas.microsoft.com/office/drawing/2014/main" id="{600DC223-2943-4CA0-8F57-E9B691785B98}"/>
              </a:ext>
            </a:extLst>
          </p:cNvPr>
          <p:cNvPicPr>
            <a:picLocks noChangeAspect="1"/>
          </p:cNvPicPr>
          <p:nvPr/>
        </p:nvPicPr>
        <p:blipFill>
          <a:blip r:embed="rId4"/>
          <a:stretch>
            <a:fillRect/>
          </a:stretch>
        </p:blipFill>
        <p:spPr>
          <a:xfrm>
            <a:off x="6550406" y="234168"/>
            <a:ext cx="5096201" cy="1721414"/>
          </a:xfrm>
          <a:prstGeom prst="rect">
            <a:avLst/>
          </a:prstGeom>
        </p:spPr>
      </p:pic>
    </p:spTree>
    <p:extLst>
      <p:ext uri="{BB962C8B-B14F-4D97-AF65-F5344CB8AC3E}">
        <p14:creationId xmlns:p14="http://schemas.microsoft.com/office/powerpoint/2010/main" val="3076997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4" name="Obrázek 3">
            <a:extLst>
              <a:ext uri="{FF2B5EF4-FFF2-40B4-BE49-F238E27FC236}">
                <a16:creationId xmlns:a16="http://schemas.microsoft.com/office/drawing/2014/main" id="{924EEFBC-4AA7-4513-A798-EDB9BCD2F2D9}"/>
              </a:ext>
            </a:extLst>
          </p:cNvPr>
          <p:cNvPicPr>
            <a:picLocks noChangeAspect="1"/>
          </p:cNvPicPr>
          <p:nvPr/>
        </p:nvPicPr>
        <p:blipFill>
          <a:blip r:embed="rId2"/>
          <a:stretch>
            <a:fillRect/>
          </a:stretch>
        </p:blipFill>
        <p:spPr>
          <a:xfrm>
            <a:off x="876656" y="-11620"/>
            <a:ext cx="4323142" cy="2510029"/>
          </a:xfrm>
          <a:prstGeom prst="rect">
            <a:avLst/>
          </a:prstGeom>
        </p:spPr>
      </p:pic>
      <p:pic>
        <p:nvPicPr>
          <p:cNvPr id="6" name="Obrázek 5">
            <a:extLst>
              <a:ext uri="{FF2B5EF4-FFF2-40B4-BE49-F238E27FC236}">
                <a16:creationId xmlns:a16="http://schemas.microsoft.com/office/drawing/2014/main" id="{ED7AA6AA-551E-42CC-826B-7575A08409DE}"/>
              </a:ext>
            </a:extLst>
          </p:cNvPr>
          <p:cNvPicPr>
            <a:picLocks noChangeAspect="1"/>
          </p:cNvPicPr>
          <p:nvPr/>
        </p:nvPicPr>
        <p:blipFill>
          <a:blip r:embed="rId3"/>
          <a:stretch>
            <a:fillRect/>
          </a:stretch>
        </p:blipFill>
        <p:spPr>
          <a:xfrm>
            <a:off x="7107656" y="0"/>
            <a:ext cx="4323143" cy="2219523"/>
          </a:xfrm>
          <a:prstGeom prst="rect">
            <a:avLst/>
          </a:prstGeom>
        </p:spPr>
      </p:pic>
      <p:pic>
        <p:nvPicPr>
          <p:cNvPr id="8" name="Obrázek 7">
            <a:extLst>
              <a:ext uri="{FF2B5EF4-FFF2-40B4-BE49-F238E27FC236}">
                <a16:creationId xmlns:a16="http://schemas.microsoft.com/office/drawing/2014/main" id="{7781839A-96A8-498D-997A-048A5A00711D}"/>
              </a:ext>
            </a:extLst>
          </p:cNvPr>
          <p:cNvPicPr>
            <a:picLocks noChangeAspect="1"/>
          </p:cNvPicPr>
          <p:nvPr/>
        </p:nvPicPr>
        <p:blipFill>
          <a:blip r:embed="rId4"/>
          <a:stretch>
            <a:fillRect/>
          </a:stretch>
        </p:blipFill>
        <p:spPr>
          <a:xfrm>
            <a:off x="6741538" y="2147752"/>
            <a:ext cx="5055377" cy="4633529"/>
          </a:xfrm>
          <a:prstGeom prst="rect">
            <a:avLst/>
          </a:prstGeom>
        </p:spPr>
      </p:pic>
      <p:pic>
        <p:nvPicPr>
          <p:cNvPr id="10" name="Obrázek 9">
            <a:extLst>
              <a:ext uri="{FF2B5EF4-FFF2-40B4-BE49-F238E27FC236}">
                <a16:creationId xmlns:a16="http://schemas.microsoft.com/office/drawing/2014/main" id="{7B980A47-376E-4A85-9E7D-B2054833E260}"/>
              </a:ext>
            </a:extLst>
          </p:cNvPr>
          <p:cNvPicPr>
            <a:picLocks noChangeAspect="1"/>
          </p:cNvPicPr>
          <p:nvPr/>
        </p:nvPicPr>
        <p:blipFill>
          <a:blip r:embed="rId5"/>
          <a:stretch>
            <a:fillRect/>
          </a:stretch>
        </p:blipFill>
        <p:spPr>
          <a:xfrm>
            <a:off x="395086" y="2468298"/>
            <a:ext cx="5055378" cy="4411202"/>
          </a:xfrm>
          <a:prstGeom prst="rect">
            <a:avLst/>
          </a:prstGeom>
        </p:spPr>
      </p:pic>
    </p:spTree>
    <p:extLst>
      <p:ext uri="{BB962C8B-B14F-4D97-AF65-F5344CB8AC3E}">
        <p14:creationId xmlns:p14="http://schemas.microsoft.com/office/powerpoint/2010/main" val="3279886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4" name="Obrázek 3">
            <a:extLst>
              <a:ext uri="{FF2B5EF4-FFF2-40B4-BE49-F238E27FC236}">
                <a16:creationId xmlns:a16="http://schemas.microsoft.com/office/drawing/2014/main" id="{CC3662B0-8316-4FA0-A428-0FB02B9EE4CC}"/>
              </a:ext>
            </a:extLst>
          </p:cNvPr>
          <p:cNvPicPr>
            <a:picLocks noChangeAspect="1"/>
          </p:cNvPicPr>
          <p:nvPr/>
        </p:nvPicPr>
        <p:blipFill>
          <a:blip r:embed="rId2"/>
          <a:stretch>
            <a:fillRect/>
          </a:stretch>
        </p:blipFill>
        <p:spPr>
          <a:xfrm>
            <a:off x="351001" y="370543"/>
            <a:ext cx="5157437" cy="3742204"/>
          </a:xfrm>
          <a:prstGeom prst="rect">
            <a:avLst/>
          </a:prstGeom>
        </p:spPr>
      </p:pic>
    </p:spTree>
    <p:extLst>
      <p:ext uri="{BB962C8B-B14F-4D97-AF65-F5344CB8AC3E}">
        <p14:creationId xmlns:p14="http://schemas.microsoft.com/office/powerpoint/2010/main" val="2241777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4" name="Obrázek 3">
            <a:extLst>
              <a:ext uri="{FF2B5EF4-FFF2-40B4-BE49-F238E27FC236}">
                <a16:creationId xmlns:a16="http://schemas.microsoft.com/office/drawing/2014/main" id="{23E0A039-B91E-4F2F-8365-A3E48C157E0A}"/>
              </a:ext>
            </a:extLst>
          </p:cNvPr>
          <p:cNvPicPr>
            <a:picLocks noChangeAspect="1"/>
          </p:cNvPicPr>
          <p:nvPr/>
        </p:nvPicPr>
        <p:blipFill>
          <a:blip r:embed="rId2"/>
          <a:stretch>
            <a:fillRect/>
          </a:stretch>
        </p:blipFill>
        <p:spPr>
          <a:xfrm>
            <a:off x="163334" y="310936"/>
            <a:ext cx="5150633" cy="4980533"/>
          </a:xfrm>
          <a:prstGeom prst="rect">
            <a:avLst/>
          </a:prstGeom>
        </p:spPr>
      </p:pic>
      <p:pic>
        <p:nvPicPr>
          <p:cNvPr id="6" name="Obrázek 5">
            <a:extLst>
              <a:ext uri="{FF2B5EF4-FFF2-40B4-BE49-F238E27FC236}">
                <a16:creationId xmlns:a16="http://schemas.microsoft.com/office/drawing/2014/main" id="{4D9BC332-8C5D-4A81-8F26-DF510C1FE384}"/>
              </a:ext>
            </a:extLst>
          </p:cNvPr>
          <p:cNvPicPr>
            <a:picLocks noChangeAspect="1"/>
          </p:cNvPicPr>
          <p:nvPr/>
        </p:nvPicPr>
        <p:blipFill>
          <a:blip r:embed="rId3"/>
          <a:stretch>
            <a:fillRect/>
          </a:stretch>
        </p:blipFill>
        <p:spPr>
          <a:xfrm>
            <a:off x="6878035" y="310936"/>
            <a:ext cx="4796825" cy="4585900"/>
          </a:xfrm>
          <a:prstGeom prst="rect">
            <a:avLst/>
          </a:prstGeom>
        </p:spPr>
      </p:pic>
    </p:spTree>
    <p:extLst>
      <p:ext uri="{BB962C8B-B14F-4D97-AF65-F5344CB8AC3E}">
        <p14:creationId xmlns:p14="http://schemas.microsoft.com/office/powerpoint/2010/main" val="3661497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4" name="Obrázek 3">
            <a:extLst>
              <a:ext uri="{FF2B5EF4-FFF2-40B4-BE49-F238E27FC236}">
                <a16:creationId xmlns:a16="http://schemas.microsoft.com/office/drawing/2014/main" id="{010AF67E-6533-4700-AA75-B908F39CA32D}"/>
              </a:ext>
            </a:extLst>
          </p:cNvPr>
          <p:cNvPicPr>
            <a:picLocks noChangeAspect="1"/>
          </p:cNvPicPr>
          <p:nvPr/>
        </p:nvPicPr>
        <p:blipFill>
          <a:blip r:embed="rId2"/>
          <a:stretch>
            <a:fillRect/>
          </a:stretch>
        </p:blipFill>
        <p:spPr>
          <a:xfrm>
            <a:off x="313379" y="373783"/>
            <a:ext cx="5096201" cy="4300132"/>
          </a:xfrm>
          <a:prstGeom prst="rect">
            <a:avLst/>
          </a:prstGeom>
        </p:spPr>
      </p:pic>
      <p:pic>
        <p:nvPicPr>
          <p:cNvPr id="6" name="Obrázek 5">
            <a:extLst>
              <a:ext uri="{FF2B5EF4-FFF2-40B4-BE49-F238E27FC236}">
                <a16:creationId xmlns:a16="http://schemas.microsoft.com/office/drawing/2014/main" id="{BD1B0C6A-21AE-49E0-A86A-F7490D911F45}"/>
              </a:ext>
            </a:extLst>
          </p:cNvPr>
          <p:cNvPicPr>
            <a:picLocks noChangeAspect="1"/>
          </p:cNvPicPr>
          <p:nvPr/>
        </p:nvPicPr>
        <p:blipFill>
          <a:blip r:embed="rId3"/>
          <a:stretch>
            <a:fillRect/>
          </a:stretch>
        </p:blipFill>
        <p:spPr>
          <a:xfrm>
            <a:off x="6543563" y="506461"/>
            <a:ext cx="5082593" cy="4034776"/>
          </a:xfrm>
          <a:prstGeom prst="rect">
            <a:avLst/>
          </a:prstGeom>
        </p:spPr>
      </p:pic>
    </p:spTree>
    <p:extLst>
      <p:ext uri="{BB962C8B-B14F-4D97-AF65-F5344CB8AC3E}">
        <p14:creationId xmlns:p14="http://schemas.microsoft.com/office/powerpoint/2010/main" val="36863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4" name="Obrázek 3">
            <a:extLst>
              <a:ext uri="{FF2B5EF4-FFF2-40B4-BE49-F238E27FC236}">
                <a16:creationId xmlns:a16="http://schemas.microsoft.com/office/drawing/2014/main" id="{47DBC0CC-689E-4367-8AB1-980ADC9D55FE}"/>
              </a:ext>
            </a:extLst>
          </p:cNvPr>
          <p:cNvPicPr>
            <a:picLocks noChangeAspect="1"/>
          </p:cNvPicPr>
          <p:nvPr/>
        </p:nvPicPr>
        <p:blipFill>
          <a:blip r:embed="rId2"/>
          <a:stretch>
            <a:fillRect/>
          </a:stretch>
        </p:blipFill>
        <p:spPr>
          <a:xfrm>
            <a:off x="296688" y="203681"/>
            <a:ext cx="5198261" cy="5000945"/>
          </a:xfrm>
          <a:prstGeom prst="rect">
            <a:avLst/>
          </a:prstGeom>
        </p:spPr>
      </p:pic>
      <p:pic>
        <p:nvPicPr>
          <p:cNvPr id="6" name="Obrázek 5">
            <a:extLst>
              <a:ext uri="{FF2B5EF4-FFF2-40B4-BE49-F238E27FC236}">
                <a16:creationId xmlns:a16="http://schemas.microsoft.com/office/drawing/2014/main" id="{ABA328D5-B49D-4F8B-BEB2-B18B9B9A09A0}"/>
              </a:ext>
            </a:extLst>
          </p:cNvPr>
          <p:cNvPicPr>
            <a:picLocks noChangeAspect="1"/>
          </p:cNvPicPr>
          <p:nvPr/>
        </p:nvPicPr>
        <p:blipFill>
          <a:blip r:embed="rId3"/>
          <a:stretch>
            <a:fillRect/>
          </a:stretch>
        </p:blipFill>
        <p:spPr>
          <a:xfrm>
            <a:off x="296688" y="5204626"/>
            <a:ext cx="5273105" cy="1653374"/>
          </a:xfrm>
          <a:prstGeom prst="rect">
            <a:avLst/>
          </a:prstGeom>
        </p:spPr>
      </p:pic>
      <p:pic>
        <p:nvPicPr>
          <p:cNvPr id="8" name="Obrázek 7">
            <a:extLst>
              <a:ext uri="{FF2B5EF4-FFF2-40B4-BE49-F238E27FC236}">
                <a16:creationId xmlns:a16="http://schemas.microsoft.com/office/drawing/2014/main" id="{BDFC5467-86C7-4DB5-9E86-0C55A8F79ACE}"/>
              </a:ext>
            </a:extLst>
          </p:cNvPr>
          <p:cNvPicPr>
            <a:picLocks noChangeAspect="1"/>
          </p:cNvPicPr>
          <p:nvPr/>
        </p:nvPicPr>
        <p:blipFill>
          <a:blip r:embed="rId4"/>
          <a:stretch>
            <a:fillRect/>
          </a:stretch>
        </p:blipFill>
        <p:spPr>
          <a:xfrm>
            <a:off x="6697053" y="203681"/>
            <a:ext cx="4960121" cy="4606312"/>
          </a:xfrm>
          <a:prstGeom prst="rect">
            <a:avLst/>
          </a:prstGeom>
        </p:spPr>
      </p:pic>
      <p:pic>
        <p:nvPicPr>
          <p:cNvPr id="10" name="Obrázek 9">
            <a:extLst>
              <a:ext uri="{FF2B5EF4-FFF2-40B4-BE49-F238E27FC236}">
                <a16:creationId xmlns:a16="http://schemas.microsoft.com/office/drawing/2014/main" id="{48608519-59C2-403C-89EA-214173020C32}"/>
              </a:ext>
            </a:extLst>
          </p:cNvPr>
          <p:cNvPicPr>
            <a:picLocks noChangeAspect="1"/>
          </p:cNvPicPr>
          <p:nvPr/>
        </p:nvPicPr>
        <p:blipFill rotWithShape="1">
          <a:blip r:embed="rId5"/>
          <a:srcRect b="49545"/>
          <a:stretch/>
        </p:blipFill>
        <p:spPr>
          <a:xfrm>
            <a:off x="6697053" y="4378116"/>
            <a:ext cx="5007749" cy="2131866"/>
          </a:xfrm>
          <a:prstGeom prst="rect">
            <a:avLst/>
          </a:prstGeom>
        </p:spPr>
      </p:pic>
    </p:spTree>
    <p:extLst>
      <p:ext uri="{BB962C8B-B14F-4D97-AF65-F5344CB8AC3E}">
        <p14:creationId xmlns:p14="http://schemas.microsoft.com/office/powerpoint/2010/main" val="203396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4" name="Obrázek 3">
            <a:extLst>
              <a:ext uri="{FF2B5EF4-FFF2-40B4-BE49-F238E27FC236}">
                <a16:creationId xmlns:a16="http://schemas.microsoft.com/office/drawing/2014/main" id="{867C4068-0650-4121-B66E-78EDD352A47C}"/>
              </a:ext>
            </a:extLst>
          </p:cNvPr>
          <p:cNvPicPr>
            <a:picLocks noChangeAspect="1"/>
          </p:cNvPicPr>
          <p:nvPr/>
        </p:nvPicPr>
        <p:blipFill>
          <a:blip r:embed="rId2"/>
          <a:stretch>
            <a:fillRect/>
          </a:stretch>
        </p:blipFill>
        <p:spPr>
          <a:xfrm>
            <a:off x="473711" y="1637694"/>
            <a:ext cx="5107976" cy="4619842"/>
          </a:xfrm>
          <a:prstGeom prst="rect">
            <a:avLst/>
          </a:prstGeom>
        </p:spPr>
      </p:pic>
      <p:pic>
        <p:nvPicPr>
          <p:cNvPr id="6" name="Obrázek 5">
            <a:extLst>
              <a:ext uri="{FF2B5EF4-FFF2-40B4-BE49-F238E27FC236}">
                <a16:creationId xmlns:a16="http://schemas.microsoft.com/office/drawing/2014/main" id="{C0E8BE61-4F3F-49C1-8826-DCADDB128CC5}"/>
              </a:ext>
            </a:extLst>
          </p:cNvPr>
          <p:cNvPicPr>
            <a:picLocks noChangeAspect="1"/>
          </p:cNvPicPr>
          <p:nvPr/>
        </p:nvPicPr>
        <p:blipFill>
          <a:blip r:embed="rId3"/>
          <a:stretch>
            <a:fillRect/>
          </a:stretch>
        </p:blipFill>
        <p:spPr>
          <a:xfrm>
            <a:off x="473711" y="305518"/>
            <a:ext cx="5075789" cy="714421"/>
          </a:xfrm>
          <a:prstGeom prst="rect">
            <a:avLst/>
          </a:prstGeom>
        </p:spPr>
      </p:pic>
      <p:pic>
        <p:nvPicPr>
          <p:cNvPr id="8" name="Obrázek 7">
            <a:extLst>
              <a:ext uri="{FF2B5EF4-FFF2-40B4-BE49-F238E27FC236}">
                <a16:creationId xmlns:a16="http://schemas.microsoft.com/office/drawing/2014/main" id="{8C21DA70-151F-45AB-A469-C05C400A1F76}"/>
              </a:ext>
            </a:extLst>
          </p:cNvPr>
          <p:cNvPicPr>
            <a:picLocks noChangeAspect="1"/>
          </p:cNvPicPr>
          <p:nvPr/>
        </p:nvPicPr>
        <p:blipFill>
          <a:blip r:embed="rId4"/>
          <a:stretch>
            <a:fillRect/>
          </a:stretch>
        </p:blipFill>
        <p:spPr>
          <a:xfrm>
            <a:off x="6642502" y="305518"/>
            <a:ext cx="4892081" cy="1245133"/>
          </a:xfrm>
          <a:prstGeom prst="rect">
            <a:avLst/>
          </a:prstGeom>
        </p:spPr>
      </p:pic>
      <p:pic>
        <p:nvPicPr>
          <p:cNvPr id="10" name="Obrázek 9">
            <a:extLst>
              <a:ext uri="{FF2B5EF4-FFF2-40B4-BE49-F238E27FC236}">
                <a16:creationId xmlns:a16="http://schemas.microsoft.com/office/drawing/2014/main" id="{2BD3E391-23B0-4535-9A75-AEF76F0B242C}"/>
              </a:ext>
            </a:extLst>
          </p:cNvPr>
          <p:cNvPicPr>
            <a:picLocks noChangeAspect="1"/>
          </p:cNvPicPr>
          <p:nvPr/>
        </p:nvPicPr>
        <p:blipFill>
          <a:blip r:embed="rId5"/>
          <a:stretch>
            <a:fillRect/>
          </a:stretch>
        </p:blipFill>
        <p:spPr>
          <a:xfrm>
            <a:off x="6584667" y="1837896"/>
            <a:ext cx="5007749" cy="3891892"/>
          </a:xfrm>
          <a:prstGeom prst="rect">
            <a:avLst/>
          </a:prstGeom>
        </p:spPr>
      </p:pic>
    </p:spTree>
    <p:extLst>
      <p:ext uri="{BB962C8B-B14F-4D97-AF65-F5344CB8AC3E}">
        <p14:creationId xmlns:p14="http://schemas.microsoft.com/office/powerpoint/2010/main" val="1823261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4" name="Obrázek 3">
            <a:extLst>
              <a:ext uri="{FF2B5EF4-FFF2-40B4-BE49-F238E27FC236}">
                <a16:creationId xmlns:a16="http://schemas.microsoft.com/office/drawing/2014/main" id="{90D6A980-57B8-43A4-84A8-D838BBA055C4}"/>
              </a:ext>
            </a:extLst>
          </p:cNvPr>
          <p:cNvPicPr>
            <a:picLocks noChangeAspect="1"/>
          </p:cNvPicPr>
          <p:nvPr/>
        </p:nvPicPr>
        <p:blipFill>
          <a:blip r:embed="rId2"/>
          <a:stretch>
            <a:fillRect/>
          </a:stretch>
        </p:blipFill>
        <p:spPr>
          <a:xfrm>
            <a:off x="0" y="460624"/>
            <a:ext cx="5245889" cy="4681157"/>
          </a:xfrm>
          <a:prstGeom prst="rect">
            <a:avLst/>
          </a:prstGeom>
        </p:spPr>
      </p:pic>
      <p:pic>
        <p:nvPicPr>
          <p:cNvPr id="6" name="Obrázek 5">
            <a:extLst>
              <a:ext uri="{FF2B5EF4-FFF2-40B4-BE49-F238E27FC236}">
                <a16:creationId xmlns:a16="http://schemas.microsoft.com/office/drawing/2014/main" id="{2D44F574-83EB-4600-9175-BDBC40C0E64E}"/>
              </a:ext>
            </a:extLst>
          </p:cNvPr>
          <p:cNvPicPr>
            <a:picLocks noChangeAspect="1"/>
          </p:cNvPicPr>
          <p:nvPr/>
        </p:nvPicPr>
        <p:blipFill>
          <a:blip r:embed="rId3"/>
          <a:stretch>
            <a:fillRect/>
          </a:stretch>
        </p:blipFill>
        <p:spPr>
          <a:xfrm>
            <a:off x="6615521" y="633474"/>
            <a:ext cx="5293517" cy="1551314"/>
          </a:xfrm>
          <a:prstGeom prst="rect">
            <a:avLst/>
          </a:prstGeom>
        </p:spPr>
      </p:pic>
    </p:spTree>
    <p:extLst>
      <p:ext uri="{BB962C8B-B14F-4D97-AF65-F5344CB8AC3E}">
        <p14:creationId xmlns:p14="http://schemas.microsoft.com/office/powerpoint/2010/main" val="149882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4" name="Obrázek 3">
            <a:extLst>
              <a:ext uri="{FF2B5EF4-FFF2-40B4-BE49-F238E27FC236}">
                <a16:creationId xmlns:a16="http://schemas.microsoft.com/office/drawing/2014/main" id="{FAEDEB39-5793-4E51-B1E1-6FDF101A20A5}"/>
              </a:ext>
            </a:extLst>
          </p:cNvPr>
          <p:cNvPicPr>
            <a:picLocks noChangeAspect="1"/>
          </p:cNvPicPr>
          <p:nvPr/>
        </p:nvPicPr>
        <p:blipFill>
          <a:blip r:embed="rId2"/>
          <a:stretch>
            <a:fillRect/>
          </a:stretch>
        </p:blipFill>
        <p:spPr>
          <a:xfrm>
            <a:off x="568371" y="440729"/>
            <a:ext cx="4477036" cy="5075789"/>
          </a:xfrm>
          <a:prstGeom prst="rect">
            <a:avLst/>
          </a:prstGeom>
        </p:spPr>
      </p:pic>
    </p:spTree>
    <p:extLst>
      <p:ext uri="{BB962C8B-B14F-4D97-AF65-F5344CB8AC3E}">
        <p14:creationId xmlns:p14="http://schemas.microsoft.com/office/powerpoint/2010/main" val="226584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4" name="Obrázek 3">
            <a:extLst>
              <a:ext uri="{FF2B5EF4-FFF2-40B4-BE49-F238E27FC236}">
                <a16:creationId xmlns:a16="http://schemas.microsoft.com/office/drawing/2014/main" id="{335E4A73-20AD-4591-BB02-967E1FF1F262}"/>
              </a:ext>
            </a:extLst>
          </p:cNvPr>
          <p:cNvPicPr>
            <a:picLocks noChangeAspect="1"/>
          </p:cNvPicPr>
          <p:nvPr/>
        </p:nvPicPr>
        <p:blipFill>
          <a:blip r:embed="rId2"/>
          <a:stretch>
            <a:fillRect/>
          </a:stretch>
        </p:blipFill>
        <p:spPr>
          <a:xfrm>
            <a:off x="612239" y="863611"/>
            <a:ext cx="4143640" cy="4939709"/>
          </a:xfrm>
          <a:prstGeom prst="rect">
            <a:avLst/>
          </a:prstGeom>
        </p:spPr>
      </p:pic>
      <p:pic>
        <p:nvPicPr>
          <p:cNvPr id="6" name="Obrázek 5">
            <a:extLst>
              <a:ext uri="{FF2B5EF4-FFF2-40B4-BE49-F238E27FC236}">
                <a16:creationId xmlns:a16="http://schemas.microsoft.com/office/drawing/2014/main" id="{E8DE6B7A-EF31-4F38-B70C-42AA36967C98}"/>
              </a:ext>
            </a:extLst>
          </p:cNvPr>
          <p:cNvPicPr>
            <a:picLocks noChangeAspect="1"/>
          </p:cNvPicPr>
          <p:nvPr/>
        </p:nvPicPr>
        <p:blipFill>
          <a:blip r:embed="rId3"/>
          <a:stretch>
            <a:fillRect/>
          </a:stretch>
        </p:blipFill>
        <p:spPr>
          <a:xfrm>
            <a:off x="6551600" y="138332"/>
            <a:ext cx="5028161" cy="3606124"/>
          </a:xfrm>
          <a:prstGeom prst="rect">
            <a:avLst/>
          </a:prstGeom>
        </p:spPr>
      </p:pic>
      <p:pic>
        <p:nvPicPr>
          <p:cNvPr id="8" name="Obrázek 7">
            <a:extLst>
              <a:ext uri="{FF2B5EF4-FFF2-40B4-BE49-F238E27FC236}">
                <a16:creationId xmlns:a16="http://schemas.microsoft.com/office/drawing/2014/main" id="{7560ADF1-2C76-403F-87B3-C69883CC7722}"/>
              </a:ext>
            </a:extLst>
          </p:cNvPr>
          <p:cNvPicPr>
            <a:picLocks noChangeAspect="1"/>
          </p:cNvPicPr>
          <p:nvPr/>
        </p:nvPicPr>
        <p:blipFill>
          <a:blip r:embed="rId4"/>
          <a:stretch>
            <a:fillRect/>
          </a:stretch>
        </p:blipFill>
        <p:spPr>
          <a:xfrm>
            <a:off x="6963081" y="3229213"/>
            <a:ext cx="4980533" cy="3490455"/>
          </a:xfrm>
          <a:prstGeom prst="rect">
            <a:avLst/>
          </a:prstGeom>
        </p:spPr>
      </p:pic>
    </p:spTree>
    <p:extLst>
      <p:ext uri="{BB962C8B-B14F-4D97-AF65-F5344CB8AC3E}">
        <p14:creationId xmlns:p14="http://schemas.microsoft.com/office/powerpoint/2010/main" val="1199405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2" name="Obrázek 1">
            <a:extLst>
              <a:ext uri="{FF2B5EF4-FFF2-40B4-BE49-F238E27FC236}">
                <a16:creationId xmlns:a16="http://schemas.microsoft.com/office/drawing/2014/main" id="{868B644D-C035-45D6-8CF9-0FF27F93D9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2131" y="399065"/>
            <a:ext cx="4241909" cy="6059869"/>
          </a:xfrm>
          <a:prstGeom prst="rect">
            <a:avLst/>
          </a:prstGeom>
        </p:spPr>
      </p:pic>
      <p:sp>
        <p:nvSpPr>
          <p:cNvPr id="5" name="TextovéPole 4">
            <a:extLst>
              <a:ext uri="{FF2B5EF4-FFF2-40B4-BE49-F238E27FC236}">
                <a16:creationId xmlns:a16="http://schemas.microsoft.com/office/drawing/2014/main" id="{868C3860-5485-45A7-90D2-865E01D05BFD}"/>
              </a:ext>
            </a:extLst>
          </p:cNvPr>
          <p:cNvSpPr txBox="1"/>
          <p:nvPr/>
        </p:nvSpPr>
        <p:spPr>
          <a:xfrm>
            <a:off x="6873766" y="-81768"/>
            <a:ext cx="3909848" cy="1477328"/>
          </a:xfrm>
          <a:prstGeom prst="rect">
            <a:avLst/>
          </a:prstGeom>
          <a:noFill/>
        </p:spPr>
        <p:txBody>
          <a:bodyPr wrap="square">
            <a:spAutoFit/>
          </a:bodyPr>
          <a:lstStyle/>
          <a:p>
            <a:pPr algn="l" fontAlgn="base"/>
            <a:br>
              <a:rPr lang="cs-CZ" b="1" i="0" u="none" strike="noStrike" dirty="0">
                <a:solidFill>
                  <a:srgbClr val="28A6E1"/>
                </a:solidFill>
                <a:effectLst/>
                <a:latin typeface="Roboto" panose="02000000000000000000" pitchFamily="2" charset="0"/>
                <a:hlinkClick r:id="rId3"/>
              </a:rPr>
            </a:br>
            <a:r>
              <a:rPr lang="cs-CZ" b="1" i="0" u="none" strike="noStrike" dirty="0">
                <a:solidFill>
                  <a:srgbClr val="28A6E1"/>
                </a:solidFill>
                <a:effectLst/>
                <a:latin typeface="Roboto" panose="02000000000000000000" pitchFamily="2" charset="0"/>
                <a:hlinkClick r:id="rId3"/>
              </a:rPr>
              <a:t>FDM tiskárny</a:t>
            </a:r>
            <a:endParaRPr lang="cs-CZ" b="0" i="0" dirty="0">
              <a:solidFill>
                <a:srgbClr val="28A6E1"/>
              </a:solidFill>
              <a:effectLst/>
              <a:latin typeface="Roboto" panose="02000000000000000000" pitchFamily="2" charset="0"/>
            </a:endParaRPr>
          </a:p>
          <a:p>
            <a:pPr algn="l" fontAlgn="base">
              <a:buFont typeface="Arial" panose="020B0604020202020204" pitchFamily="34" charset="0"/>
              <a:buChar char="•"/>
            </a:pPr>
            <a:r>
              <a:rPr lang="cs-CZ" b="1" i="0" dirty="0">
                <a:solidFill>
                  <a:srgbClr val="000000"/>
                </a:solidFill>
                <a:effectLst/>
                <a:latin typeface="Roboto" panose="02000000000000000000" pitchFamily="2" charset="0"/>
              </a:rPr>
              <a:t>Tisk taveným filamentem</a:t>
            </a:r>
            <a:endParaRPr lang="cs-CZ" b="0" i="0" dirty="0">
              <a:solidFill>
                <a:srgbClr val="000000"/>
              </a:solidFill>
              <a:effectLst/>
              <a:latin typeface="Roboto" panose="02000000000000000000" pitchFamily="2" charset="0"/>
            </a:endParaRPr>
          </a:p>
          <a:p>
            <a:pPr algn="l" fontAlgn="base">
              <a:buFont typeface="Arial" panose="020B0604020202020204" pitchFamily="34" charset="0"/>
              <a:buChar char="•"/>
            </a:pPr>
            <a:r>
              <a:rPr lang="cs-CZ" b="1" i="0" dirty="0">
                <a:solidFill>
                  <a:srgbClr val="000000"/>
                </a:solidFill>
                <a:effectLst/>
                <a:latin typeface="Roboto" panose="02000000000000000000" pitchFamily="2" charset="0"/>
              </a:rPr>
              <a:t>Skvělá volba i pro začátečníky</a:t>
            </a:r>
            <a:endParaRPr lang="cs-CZ" b="0" i="0" dirty="0">
              <a:solidFill>
                <a:srgbClr val="000000"/>
              </a:solidFill>
              <a:effectLst/>
              <a:latin typeface="Roboto" panose="02000000000000000000" pitchFamily="2" charset="0"/>
            </a:endParaRPr>
          </a:p>
          <a:p>
            <a:pPr algn="l" fontAlgn="base">
              <a:buFont typeface="Arial" panose="020B0604020202020204" pitchFamily="34" charset="0"/>
              <a:buChar char="•"/>
            </a:pPr>
            <a:r>
              <a:rPr lang="cs-CZ" b="1" i="0" dirty="0">
                <a:solidFill>
                  <a:srgbClr val="000000"/>
                </a:solidFill>
                <a:effectLst/>
                <a:latin typeface="Roboto" panose="02000000000000000000" pitchFamily="2" charset="0"/>
              </a:rPr>
              <a:t>Levné a univerzální tisknutí</a:t>
            </a:r>
            <a:endParaRPr lang="cs-CZ" b="0" i="0" dirty="0">
              <a:solidFill>
                <a:srgbClr val="000000"/>
              </a:solidFill>
              <a:effectLst/>
              <a:latin typeface="Roboto" panose="02000000000000000000" pitchFamily="2" charset="0"/>
            </a:endParaRPr>
          </a:p>
        </p:txBody>
      </p:sp>
      <p:sp>
        <p:nvSpPr>
          <p:cNvPr id="7" name="TextovéPole 6">
            <a:extLst>
              <a:ext uri="{FF2B5EF4-FFF2-40B4-BE49-F238E27FC236}">
                <a16:creationId xmlns:a16="http://schemas.microsoft.com/office/drawing/2014/main" id="{0298D884-8C8C-4527-9B72-9C4C63E49E06}"/>
              </a:ext>
            </a:extLst>
          </p:cNvPr>
          <p:cNvSpPr txBox="1"/>
          <p:nvPr/>
        </p:nvSpPr>
        <p:spPr>
          <a:xfrm>
            <a:off x="6785414" y="1574236"/>
            <a:ext cx="5034455" cy="5155257"/>
          </a:xfrm>
          <a:prstGeom prst="rect">
            <a:avLst/>
          </a:prstGeom>
          <a:noFill/>
        </p:spPr>
        <p:txBody>
          <a:bodyPr wrap="square">
            <a:spAutoFit/>
          </a:bodyPr>
          <a:lstStyle/>
          <a:p>
            <a:pPr algn="l" fontAlgn="base"/>
            <a:r>
              <a:rPr lang="cs-CZ" b="0" i="0" dirty="0">
                <a:solidFill>
                  <a:srgbClr val="000000"/>
                </a:solidFill>
                <a:effectLst/>
                <a:latin typeface="Roboto" panose="02000000000000000000" pitchFamily="2" charset="0"/>
              </a:rPr>
              <a:t>Ze všech 3D tiskáren jsou FDM (nebo také FFF) tiskárny jednoznačně nejrozšířenější. K tisku používají tenké vlákno plastu, které taví a vytlačují přesně řízenou tiskovou hlavou, čímž „staví“ výrobek. Filament může být vyroben z velkého množství různých materiálů s různými vlastnostmi – tyto vlastnosti později získají samotné výrobky. Můžete si tedy vybrat barvu výrobku, jeho ohebnost, odolnost, či dokonce vodivost. Ceny FDM tiskáren začínají na nižších tisících, takže jde o skvělou volbu i pro úplné začátečníky.</a:t>
            </a:r>
          </a:p>
          <a:p>
            <a:pPr algn="l" fontAlgn="base">
              <a:spcBef>
                <a:spcPts val="600"/>
              </a:spcBef>
            </a:pPr>
            <a:r>
              <a:rPr lang="cs-CZ" b="0" i="0" dirty="0">
                <a:solidFill>
                  <a:srgbClr val="28A6E1"/>
                </a:solidFill>
                <a:effectLst/>
                <a:latin typeface="Roboto" panose="02000000000000000000" pitchFamily="2" charset="0"/>
              </a:rPr>
              <a:t>Výhody a nevýhody</a:t>
            </a:r>
          </a:p>
          <a:p>
            <a:pPr algn="l" fontAlgn="base">
              <a:buFont typeface="Arial" panose="020B0604020202020204" pitchFamily="34" charset="0"/>
              <a:buChar char="•"/>
            </a:pPr>
            <a:r>
              <a:rPr lang="cs-CZ" b="1" i="0" dirty="0">
                <a:solidFill>
                  <a:srgbClr val="000000"/>
                </a:solidFill>
                <a:effectLst/>
                <a:latin typeface="Roboto" panose="02000000000000000000" pitchFamily="2" charset="0"/>
              </a:rPr>
              <a:t>Nízké pořizovací i provozní náklady</a:t>
            </a:r>
          </a:p>
          <a:p>
            <a:pPr algn="l" fontAlgn="base">
              <a:buFont typeface="Arial" panose="020B0604020202020204" pitchFamily="34" charset="0"/>
              <a:buChar char="•"/>
            </a:pPr>
            <a:r>
              <a:rPr lang="cs-CZ" b="1" i="0" dirty="0">
                <a:solidFill>
                  <a:srgbClr val="000000"/>
                </a:solidFill>
                <a:effectLst/>
                <a:latin typeface="Roboto" panose="02000000000000000000" pitchFamily="2" charset="0"/>
              </a:rPr>
              <a:t>Výběr z mnoha filamentů s různými vlastnostmi</a:t>
            </a:r>
          </a:p>
          <a:p>
            <a:pPr algn="l" fontAlgn="base">
              <a:buFont typeface="Arial" panose="020B0604020202020204" pitchFamily="34" charset="0"/>
              <a:buChar char="•"/>
            </a:pPr>
            <a:r>
              <a:rPr lang="cs-CZ" b="0" i="0" dirty="0">
                <a:solidFill>
                  <a:srgbClr val="FF0000"/>
                </a:solidFill>
                <a:effectLst/>
                <a:latin typeface="Roboto" panose="02000000000000000000" pitchFamily="2" charset="0"/>
              </a:rPr>
              <a:t> </a:t>
            </a:r>
            <a:r>
              <a:rPr lang="cs-CZ" b="1" i="0" dirty="0">
                <a:solidFill>
                  <a:srgbClr val="FF0000"/>
                </a:solidFill>
                <a:effectLst/>
                <a:latin typeface="Roboto" panose="02000000000000000000" pitchFamily="2" charset="0"/>
              </a:rPr>
              <a:t>Ve srovnání s SLA nižší přesnost tisku na vertikální ose</a:t>
            </a:r>
          </a:p>
        </p:txBody>
      </p:sp>
    </p:spTree>
    <p:extLst>
      <p:ext uri="{BB962C8B-B14F-4D97-AF65-F5344CB8AC3E}">
        <p14:creationId xmlns:p14="http://schemas.microsoft.com/office/powerpoint/2010/main" val="586645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sp>
        <p:nvSpPr>
          <p:cNvPr id="10" name="TextovéPole 9">
            <a:extLst>
              <a:ext uri="{FF2B5EF4-FFF2-40B4-BE49-F238E27FC236}">
                <a16:creationId xmlns:a16="http://schemas.microsoft.com/office/drawing/2014/main" id="{74FFA98C-7B9D-46C4-B524-8C821D97AF78}"/>
              </a:ext>
            </a:extLst>
          </p:cNvPr>
          <p:cNvSpPr txBox="1"/>
          <p:nvPr/>
        </p:nvSpPr>
        <p:spPr>
          <a:xfrm>
            <a:off x="56866" y="0"/>
            <a:ext cx="5147480" cy="382137"/>
          </a:xfrm>
          <a:prstGeom prst="rect">
            <a:avLst/>
          </a:prstGeom>
          <a:noFill/>
        </p:spPr>
        <p:txBody>
          <a:bodyPr wrap="square">
            <a:spAutoFit/>
          </a:bodyPr>
          <a:lstStyle/>
          <a:p>
            <a:pPr algn="l" fontAlgn="base"/>
            <a:r>
              <a:rPr lang="cs-CZ" b="0" i="0" dirty="0">
                <a:solidFill>
                  <a:srgbClr val="28A6E1"/>
                </a:solidFill>
                <a:effectLst/>
                <a:latin typeface="Roboto" panose="02000000000000000000" pitchFamily="2" charset="0"/>
              </a:rPr>
              <a:t>Důležité parametry</a:t>
            </a:r>
          </a:p>
        </p:txBody>
      </p:sp>
      <p:pic>
        <p:nvPicPr>
          <p:cNvPr id="3077" name="Picture 5" descr="Tiskový prostor">
            <a:extLst>
              <a:ext uri="{FF2B5EF4-FFF2-40B4-BE49-F238E27FC236}">
                <a16:creationId xmlns:a16="http://schemas.microsoft.com/office/drawing/2014/main" id="{8A6DB5C4-1ABF-4EEC-8E2E-475A77CCB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27" y="425461"/>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ateriály">
            <a:extLst>
              <a:ext uri="{FF2B5EF4-FFF2-40B4-BE49-F238E27FC236}">
                <a16:creationId xmlns:a16="http://schemas.microsoft.com/office/drawing/2014/main" id="{6684FBEB-BD36-4F44-B419-B6A67C362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7" y="2739577"/>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7A22C54F-BB71-46C4-AB59-7383FCA17B43}"/>
              </a:ext>
            </a:extLst>
          </p:cNvPr>
          <p:cNvSpPr txBox="1"/>
          <p:nvPr/>
        </p:nvSpPr>
        <p:spPr>
          <a:xfrm>
            <a:off x="834654" y="381000"/>
            <a:ext cx="4897406" cy="2308324"/>
          </a:xfrm>
          <a:prstGeom prst="rect">
            <a:avLst/>
          </a:prstGeom>
          <a:noFill/>
        </p:spPr>
        <p:txBody>
          <a:bodyPr wrap="square">
            <a:spAutoFit/>
          </a:bodyPr>
          <a:lstStyle/>
          <a:p>
            <a:pPr algn="l" fontAlgn="base"/>
            <a:r>
              <a:rPr lang="cs-CZ" b="0" i="0" dirty="0">
                <a:solidFill>
                  <a:srgbClr val="28A6E1"/>
                </a:solidFill>
                <a:effectLst/>
                <a:latin typeface="Roboto" panose="02000000000000000000" pitchFamily="2" charset="0"/>
              </a:rPr>
              <a:t>Tiskový prostor</a:t>
            </a:r>
          </a:p>
          <a:p>
            <a:pPr algn="l" fontAlgn="base"/>
            <a:r>
              <a:rPr lang="cs-CZ" b="0" i="0" dirty="0">
                <a:solidFill>
                  <a:srgbClr val="000000"/>
                </a:solidFill>
                <a:effectLst/>
                <a:latin typeface="Roboto" panose="02000000000000000000" pitchFamily="2" charset="0"/>
              </a:rPr>
              <a:t>Tiskový prostor se nejčastěji udává v milimetrech a třech osách. Poslední z nich označuje výšku. Všechny tyto rozměry bývají často podobné nebo stejné. Tiskárna určená pro domácnost by měla disponovat tiskovým prostorem o rozměru nejméně 100 × 100 × 100. </a:t>
            </a:r>
          </a:p>
        </p:txBody>
      </p:sp>
      <p:sp>
        <p:nvSpPr>
          <p:cNvPr id="19" name="TextovéPole 18">
            <a:extLst>
              <a:ext uri="{FF2B5EF4-FFF2-40B4-BE49-F238E27FC236}">
                <a16:creationId xmlns:a16="http://schemas.microsoft.com/office/drawing/2014/main" id="{F174E006-F94B-4F13-A7AC-643F36FECC1E}"/>
              </a:ext>
            </a:extLst>
          </p:cNvPr>
          <p:cNvSpPr txBox="1"/>
          <p:nvPr/>
        </p:nvSpPr>
        <p:spPr>
          <a:xfrm>
            <a:off x="762000" y="2608401"/>
            <a:ext cx="4897406" cy="4247317"/>
          </a:xfrm>
          <a:prstGeom prst="rect">
            <a:avLst/>
          </a:prstGeom>
          <a:noFill/>
        </p:spPr>
        <p:txBody>
          <a:bodyPr wrap="square">
            <a:spAutoFit/>
          </a:bodyPr>
          <a:lstStyle/>
          <a:p>
            <a:pPr algn="l" fontAlgn="base"/>
            <a:r>
              <a:rPr lang="cs-CZ" b="0" i="0" dirty="0">
                <a:solidFill>
                  <a:srgbClr val="28A6E1"/>
                </a:solidFill>
                <a:effectLst/>
                <a:latin typeface="Roboto" panose="02000000000000000000" pitchFamily="2" charset="0"/>
              </a:rPr>
              <a:t>Materiály </a:t>
            </a:r>
          </a:p>
          <a:p>
            <a:pPr algn="l" fontAlgn="base"/>
            <a:r>
              <a:rPr lang="cs-CZ" b="0" i="0" dirty="0">
                <a:solidFill>
                  <a:srgbClr val="000000"/>
                </a:solidFill>
                <a:effectLst/>
                <a:latin typeface="Roboto" panose="02000000000000000000" pitchFamily="2" charset="0"/>
              </a:rPr>
              <a:t>Tiskových materiálů je celá řada a v první řadě je třeba rozlišit filamenty FDM tiskáren a UV </a:t>
            </a:r>
            <a:r>
              <a:rPr lang="cs-CZ" b="0" i="0" dirty="0" err="1">
                <a:solidFill>
                  <a:srgbClr val="000000"/>
                </a:solidFill>
                <a:effectLst/>
                <a:latin typeface="Roboto" panose="02000000000000000000" pitchFamily="2" charset="0"/>
              </a:rPr>
              <a:t>resiny</a:t>
            </a:r>
            <a:r>
              <a:rPr lang="cs-CZ" b="0" i="0" dirty="0">
                <a:solidFill>
                  <a:srgbClr val="000000"/>
                </a:solidFill>
                <a:effectLst/>
                <a:latin typeface="Roboto" panose="02000000000000000000" pitchFamily="2" charset="0"/>
              </a:rPr>
              <a:t> používané SLA tiskárnami. Filamenty jsou tenká vlákna plastového materiálu, kdežto </a:t>
            </a:r>
            <a:r>
              <a:rPr lang="cs-CZ" b="0" i="0" dirty="0" err="1">
                <a:solidFill>
                  <a:srgbClr val="000000"/>
                </a:solidFill>
                <a:effectLst/>
                <a:latin typeface="Roboto" panose="02000000000000000000" pitchFamily="2" charset="0"/>
              </a:rPr>
              <a:t>resin</a:t>
            </a:r>
            <a:r>
              <a:rPr lang="cs-CZ" b="0" i="0" dirty="0">
                <a:solidFill>
                  <a:srgbClr val="000000"/>
                </a:solidFill>
                <a:effectLst/>
                <a:latin typeface="Roboto" panose="02000000000000000000" pitchFamily="2" charset="0"/>
              </a:rPr>
              <a:t> je tekutý a dodává se v nádobách různých objemů. Filamentů máme ve srovnání s </a:t>
            </a:r>
            <a:r>
              <a:rPr lang="cs-CZ" b="0" i="0" dirty="0" err="1">
                <a:solidFill>
                  <a:srgbClr val="000000"/>
                </a:solidFill>
                <a:effectLst/>
                <a:latin typeface="Roboto" panose="02000000000000000000" pitchFamily="2" charset="0"/>
              </a:rPr>
              <a:t>resiny</a:t>
            </a:r>
            <a:r>
              <a:rPr lang="cs-CZ" b="0" i="0" dirty="0">
                <a:solidFill>
                  <a:srgbClr val="000000"/>
                </a:solidFill>
                <a:effectLst/>
                <a:latin typeface="Roboto" panose="02000000000000000000" pitchFamily="2" charset="0"/>
              </a:rPr>
              <a:t> více druhů a díky popularitě FDM tiskáren jsou také mnohem rozšířenější. Nejpoužívanějšími filamenty jsou ABS, PLA a PETG. Ty se liší řadou vlastností, jako je pevnost, ohebnost, odolnost či ekologická odbouratelnost. Mezi materiály jsou také rozdíly v teplotě, která musí být při tisku pro jejich tavení vyvinuta.</a:t>
            </a:r>
          </a:p>
        </p:txBody>
      </p:sp>
      <p:pic>
        <p:nvPicPr>
          <p:cNvPr id="3084" name="Picture 12" descr="Rozlišení">
            <a:extLst>
              <a:ext uri="{FF2B5EF4-FFF2-40B4-BE49-F238E27FC236}">
                <a16:creationId xmlns:a16="http://schemas.microsoft.com/office/drawing/2014/main" id="{76779D19-773C-4ED6-BD62-AB9B2BAE3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942" y="45161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1BA67BCF-9D39-49F8-AD7E-2B400EE25D84}"/>
              </a:ext>
            </a:extLst>
          </p:cNvPr>
          <p:cNvSpPr txBox="1"/>
          <p:nvPr/>
        </p:nvSpPr>
        <p:spPr>
          <a:xfrm>
            <a:off x="7221942" y="350072"/>
            <a:ext cx="4801736" cy="4524315"/>
          </a:xfrm>
          <a:prstGeom prst="rect">
            <a:avLst/>
          </a:prstGeom>
          <a:noFill/>
        </p:spPr>
        <p:txBody>
          <a:bodyPr wrap="square">
            <a:spAutoFit/>
          </a:bodyPr>
          <a:lstStyle/>
          <a:p>
            <a:pPr algn="l" fontAlgn="base"/>
            <a:r>
              <a:rPr lang="cs-CZ" b="0" i="0" dirty="0">
                <a:solidFill>
                  <a:srgbClr val="28A6E1"/>
                </a:solidFill>
                <a:effectLst/>
                <a:latin typeface="Roboto" panose="02000000000000000000" pitchFamily="2" charset="0"/>
              </a:rPr>
              <a:t>Rozlišení</a:t>
            </a:r>
          </a:p>
          <a:p>
            <a:pPr algn="l" fontAlgn="base"/>
            <a:r>
              <a:rPr lang="cs-CZ" b="0" i="0" dirty="0">
                <a:solidFill>
                  <a:srgbClr val="000000"/>
                </a:solidFill>
                <a:effectLst/>
                <a:latin typeface="Roboto" panose="02000000000000000000" pitchFamily="2" charset="0"/>
              </a:rPr>
              <a:t>Rozlišení se udává horizontální a vertikální, v desetinách milimetru. Horizontální rozlišení se vztahuje k osám X a Y, zatímco vertikální k ose Z. Jeho hodnota označuje minimální možnou tloušťku jedné vrstvy. V současné době se doporučuje horizontální rozlišení pod 0,1 mm a vertikální do 0,2 mm. Čím drobnější vrstvy tiskárna zvládne, tím detailnější budou vytištěné objekty, zároveň však bude také pomalejší. U složitějších modelů je také třeba počítat s různými podpůrnými konstrukcemi, což je pro tiskárnu práce navíc. Tisk většího objektu ve vysoké kvalitě tak může trvat klidně i celý den. SLA tiskárny jsou schopny tisknout tenčí vrstvy než tiskárny typu FDM.</a:t>
            </a:r>
          </a:p>
        </p:txBody>
      </p:sp>
      <p:pic>
        <p:nvPicPr>
          <p:cNvPr id="3079" name="Picture 7" descr="Materiály">
            <a:extLst>
              <a:ext uri="{FF2B5EF4-FFF2-40B4-BE49-F238E27FC236}">
                <a16:creationId xmlns:a16="http://schemas.microsoft.com/office/drawing/2014/main" id="{D68ABF3A-47B6-42A6-93BC-612DAD2D4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818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4098" name="Picture 2" descr="Základna">
            <a:extLst>
              <a:ext uri="{FF2B5EF4-FFF2-40B4-BE49-F238E27FC236}">
                <a16:creationId xmlns:a16="http://schemas.microsoft.com/office/drawing/2014/main" id="{818BBDAF-F1B0-4392-AE1F-C2BDF38BC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505"/>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38EF370-F450-4BE2-880B-BE0FB32F5700}"/>
              </a:ext>
            </a:extLst>
          </p:cNvPr>
          <p:cNvSpPr txBox="1"/>
          <p:nvPr/>
        </p:nvSpPr>
        <p:spPr>
          <a:xfrm>
            <a:off x="762000" y="277505"/>
            <a:ext cx="4738048" cy="3693319"/>
          </a:xfrm>
          <a:prstGeom prst="rect">
            <a:avLst/>
          </a:prstGeom>
          <a:noFill/>
        </p:spPr>
        <p:txBody>
          <a:bodyPr wrap="square">
            <a:spAutoFit/>
          </a:bodyPr>
          <a:lstStyle/>
          <a:p>
            <a:pPr algn="l" fontAlgn="base"/>
            <a:r>
              <a:rPr lang="cs-CZ" b="0" i="0" dirty="0">
                <a:solidFill>
                  <a:srgbClr val="28A6E1"/>
                </a:solidFill>
                <a:effectLst/>
                <a:latin typeface="Roboto" panose="02000000000000000000" pitchFamily="2" charset="0"/>
              </a:rPr>
              <a:t>Tisková podložka</a:t>
            </a:r>
          </a:p>
          <a:p>
            <a:pPr algn="l" fontAlgn="base"/>
            <a:r>
              <a:rPr lang="cs-CZ" b="0" i="0" dirty="0">
                <a:solidFill>
                  <a:srgbClr val="000000"/>
                </a:solidFill>
                <a:effectLst/>
                <a:latin typeface="Roboto" panose="02000000000000000000" pitchFamily="2" charset="0"/>
              </a:rPr>
              <a:t>Tisková podložka je deska, na které tiskárna staví výrobek. Nejdůležitější je vědět, že pořádná tisková podložka by měla být vyhřívaná. Proč? Protože při FDM tisku je běžné, že se materiály při chladnutí nepatrně srážejí. Náhlé a nekontrolované zchladnutí materiálu na podložce by mohlo zhoršit přesnost tisku, a dokonce i způsobit deformaci výrobku. Vyhřívaná podložka zaručuje, že je chladnutí kontrolované. Teplota podložky by se měla lišit v závislosti na zvoleném tiskovém materiálu.</a:t>
            </a:r>
          </a:p>
        </p:txBody>
      </p:sp>
      <p:pic>
        <p:nvPicPr>
          <p:cNvPr id="6" name="Picture 14" descr="Rychlost">
            <a:extLst>
              <a:ext uri="{FF2B5EF4-FFF2-40B4-BE49-F238E27FC236}">
                <a16:creationId xmlns:a16="http://schemas.microsoft.com/office/drawing/2014/main" id="{34767956-C8A6-4B8E-A59A-98C56E229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056" y="277505"/>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B40BC15F-383E-41C4-B1C0-C32836D785DB}"/>
              </a:ext>
            </a:extLst>
          </p:cNvPr>
          <p:cNvSpPr txBox="1"/>
          <p:nvPr/>
        </p:nvSpPr>
        <p:spPr>
          <a:xfrm>
            <a:off x="7212710" y="277505"/>
            <a:ext cx="4729082" cy="3416320"/>
          </a:xfrm>
          <a:prstGeom prst="rect">
            <a:avLst/>
          </a:prstGeom>
          <a:noFill/>
        </p:spPr>
        <p:txBody>
          <a:bodyPr wrap="square">
            <a:spAutoFit/>
          </a:bodyPr>
          <a:lstStyle/>
          <a:p>
            <a:pPr algn="l" fontAlgn="base"/>
            <a:r>
              <a:rPr lang="cs-CZ" b="0" i="0" dirty="0">
                <a:solidFill>
                  <a:srgbClr val="28A6E1"/>
                </a:solidFill>
                <a:effectLst/>
                <a:latin typeface="Roboto" panose="02000000000000000000" pitchFamily="2" charset="0"/>
              </a:rPr>
              <a:t>Rychlost</a:t>
            </a:r>
          </a:p>
          <a:p>
            <a:pPr algn="l" fontAlgn="base"/>
            <a:r>
              <a:rPr lang="cs-CZ" b="0" i="0" dirty="0">
                <a:solidFill>
                  <a:srgbClr val="000000"/>
                </a:solidFill>
                <a:effectLst/>
                <a:latin typeface="Roboto" panose="02000000000000000000" pitchFamily="2" charset="0"/>
              </a:rPr>
              <a:t>Rychlost tisku závisí na parametrech tiskárny, ale také na složitosti zpracovávaného objektu a typu použitého materiálu. Udává se v milimetrech za sekundu. U 3D tiskáren je vždy udávána maximální rychlost tisku, je ale třeba pamatovat na to, že s vyšší rychlostí tisku klesá jeho kvalita. To znamená, že i když máte tiskárnu, která zvládá tisknout rychlostí 250 mm/s, pravděpodobně budete chtít tisknout pomaleji a přesněji.</a:t>
            </a:r>
          </a:p>
        </p:txBody>
      </p:sp>
    </p:spTree>
    <p:extLst>
      <p:ext uri="{BB962C8B-B14F-4D97-AF65-F5344CB8AC3E}">
        <p14:creationId xmlns:p14="http://schemas.microsoft.com/office/powerpoint/2010/main" val="4078429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sp>
        <p:nvSpPr>
          <p:cNvPr id="8" name="TextovéPole 7">
            <a:extLst>
              <a:ext uri="{FF2B5EF4-FFF2-40B4-BE49-F238E27FC236}">
                <a16:creationId xmlns:a16="http://schemas.microsoft.com/office/drawing/2014/main" id="{C0650C1B-314C-4FDF-B5CD-6B2658ED4ACF}"/>
              </a:ext>
            </a:extLst>
          </p:cNvPr>
          <p:cNvSpPr txBox="1"/>
          <p:nvPr/>
        </p:nvSpPr>
        <p:spPr>
          <a:xfrm>
            <a:off x="6624146" y="530884"/>
            <a:ext cx="5189482" cy="3416320"/>
          </a:xfrm>
          <a:prstGeom prst="rect">
            <a:avLst/>
          </a:prstGeom>
          <a:noFill/>
        </p:spPr>
        <p:txBody>
          <a:bodyPr wrap="square">
            <a:spAutoFit/>
          </a:bodyPr>
          <a:lstStyle/>
          <a:p>
            <a:pPr algn="l"/>
            <a:r>
              <a:rPr lang="cs-CZ" sz="2400" b="1" i="0" dirty="0">
                <a:solidFill>
                  <a:srgbClr val="1F1F1F"/>
                </a:solidFill>
                <a:effectLst/>
                <a:latin typeface="Google Sans"/>
              </a:rPr>
              <a:t>Kde hledat modely pro 3D tisk?</a:t>
            </a:r>
            <a:endParaRPr lang="cs-CZ" sz="2400" b="0" i="0" dirty="0">
              <a:solidFill>
                <a:srgbClr val="1F1F1F"/>
              </a:solidFill>
              <a:effectLst/>
              <a:latin typeface="Google Sans"/>
            </a:endParaRPr>
          </a:p>
          <a:p>
            <a:pPr algn="l">
              <a:buFont typeface="+mj-lt"/>
              <a:buAutoNum type="arabicPeriod"/>
            </a:pPr>
            <a:r>
              <a:rPr lang="cs-CZ" sz="2400" b="0" i="0" dirty="0">
                <a:solidFill>
                  <a:srgbClr val="1F1F1F"/>
                </a:solidFill>
                <a:effectLst/>
                <a:latin typeface="Google Sans"/>
              </a:rPr>
              <a:t>1) Thingiverse.com.</a:t>
            </a:r>
          </a:p>
          <a:p>
            <a:pPr algn="l">
              <a:buFont typeface="+mj-lt"/>
              <a:buAutoNum type="arabicPeriod"/>
            </a:pPr>
            <a:r>
              <a:rPr lang="cs-CZ" sz="2400" b="0" i="0" dirty="0">
                <a:solidFill>
                  <a:srgbClr val="1F1F1F"/>
                </a:solidFill>
                <a:effectLst/>
                <a:latin typeface="Google Sans"/>
              </a:rPr>
              <a:t>2) Grabcad.com.</a:t>
            </a:r>
          </a:p>
          <a:p>
            <a:pPr algn="l">
              <a:buFont typeface="+mj-lt"/>
              <a:buAutoNum type="arabicPeriod"/>
            </a:pPr>
            <a:r>
              <a:rPr lang="cs-CZ" sz="2400" b="0" i="0" dirty="0">
                <a:solidFill>
                  <a:srgbClr val="1F1F1F"/>
                </a:solidFill>
                <a:effectLst/>
                <a:latin typeface="Google Sans"/>
              </a:rPr>
              <a:t>3) Cgtrader.com.</a:t>
            </a:r>
          </a:p>
          <a:p>
            <a:pPr algn="l">
              <a:buFont typeface="+mj-lt"/>
              <a:buAutoNum type="arabicPeriod"/>
            </a:pPr>
            <a:r>
              <a:rPr lang="cs-CZ" sz="2400" b="0" i="0" dirty="0">
                <a:solidFill>
                  <a:srgbClr val="1F1F1F"/>
                </a:solidFill>
                <a:effectLst/>
                <a:latin typeface="Google Sans"/>
              </a:rPr>
              <a:t>4) TurboSquid.com.</a:t>
            </a:r>
          </a:p>
          <a:p>
            <a:pPr algn="l">
              <a:buFont typeface="+mj-lt"/>
              <a:buAutoNum type="arabicPeriod"/>
            </a:pPr>
            <a:r>
              <a:rPr lang="cs-CZ" sz="2400" b="0" i="0" dirty="0">
                <a:solidFill>
                  <a:srgbClr val="1F1F1F"/>
                </a:solidFill>
                <a:effectLst/>
                <a:latin typeface="Google Sans"/>
              </a:rPr>
              <a:t>5) 3Dwarehouse.sketchup.com.</a:t>
            </a:r>
          </a:p>
          <a:p>
            <a:pPr algn="l">
              <a:buFont typeface="+mj-lt"/>
              <a:buAutoNum type="arabicPeriod"/>
            </a:pPr>
            <a:r>
              <a:rPr lang="cs-CZ" sz="2400" b="0" i="0" dirty="0">
                <a:solidFill>
                  <a:srgbClr val="1F1F1F"/>
                </a:solidFill>
                <a:effectLst/>
                <a:latin typeface="Google Sans"/>
              </a:rPr>
              <a:t>6) Cults3d.com.</a:t>
            </a:r>
          </a:p>
          <a:p>
            <a:pPr algn="l">
              <a:buFont typeface="+mj-lt"/>
              <a:buAutoNum type="arabicPeriod"/>
            </a:pPr>
            <a:r>
              <a:rPr lang="cs-CZ" sz="2400" b="0" i="0" dirty="0">
                <a:solidFill>
                  <a:srgbClr val="1F1F1F"/>
                </a:solidFill>
                <a:effectLst/>
                <a:latin typeface="Google Sans"/>
              </a:rPr>
              <a:t>7) Pinshape.com.</a:t>
            </a:r>
          </a:p>
          <a:p>
            <a:pPr algn="l">
              <a:buFont typeface="+mj-lt"/>
              <a:buAutoNum type="arabicPeriod"/>
            </a:pPr>
            <a:r>
              <a:rPr lang="cs-CZ" sz="2400" b="0" i="0" dirty="0">
                <a:solidFill>
                  <a:srgbClr val="1F1F1F"/>
                </a:solidFill>
                <a:effectLst/>
                <a:latin typeface="Google Sans"/>
              </a:rPr>
              <a:t>8) 3dshook.com.</a:t>
            </a:r>
          </a:p>
        </p:txBody>
      </p:sp>
      <p:sp>
        <p:nvSpPr>
          <p:cNvPr id="12" name="TextovéPole 11">
            <a:extLst>
              <a:ext uri="{FF2B5EF4-FFF2-40B4-BE49-F238E27FC236}">
                <a16:creationId xmlns:a16="http://schemas.microsoft.com/office/drawing/2014/main" id="{EF942904-8375-4D9E-B424-503DC4BCE2D0}"/>
              </a:ext>
            </a:extLst>
          </p:cNvPr>
          <p:cNvSpPr txBox="1"/>
          <p:nvPr/>
        </p:nvSpPr>
        <p:spPr>
          <a:xfrm>
            <a:off x="143020" y="530884"/>
            <a:ext cx="5698436" cy="923330"/>
          </a:xfrm>
          <a:prstGeom prst="rect">
            <a:avLst/>
          </a:prstGeom>
          <a:noFill/>
        </p:spPr>
        <p:txBody>
          <a:bodyPr wrap="square">
            <a:spAutoFit/>
          </a:bodyPr>
          <a:lstStyle/>
          <a:p>
            <a:r>
              <a:rPr lang="cs-CZ" dirty="0"/>
              <a:t>Jaká je přípona souboru pro 3D tisk?</a:t>
            </a:r>
          </a:p>
          <a:p>
            <a:r>
              <a:rPr lang="cs-CZ" dirty="0"/>
              <a:t>AMF a STL – Představují dva nejběžnější formáty souborů pro 3D tisk.</a:t>
            </a:r>
          </a:p>
        </p:txBody>
      </p:sp>
      <p:sp>
        <p:nvSpPr>
          <p:cNvPr id="13" name="TextovéPole 12">
            <a:extLst>
              <a:ext uri="{FF2B5EF4-FFF2-40B4-BE49-F238E27FC236}">
                <a16:creationId xmlns:a16="http://schemas.microsoft.com/office/drawing/2014/main" id="{C2164C59-179C-4F0A-8EDB-9004D86CE098}"/>
              </a:ext>
            </a:extLst>
          </p:cNvPr>
          <p:cNvSpPr txBox="1"/>
          <p:nvPr/>
        </p:nvSpPr>
        <p:spPr>
          <a:xfrm>
            <a:off x="143020" y="1873993"/>
            <a:ext cx="5588256" cy="2031325"/>
          </a:xfrm>
          <a:prstGeom prst="rect">
            <a:avLst/>
          </a:prstGeom>
          <a:noFill/>
        </p:spPr>
        <p:txBody>
          <a:bodyPr wrap="square">
            <a:spAutoFit/>
          </a:bodyPr>
          <a:lstStyle/>
          <a:p>
            <a:r>
              <a:rPr lang="cs-CZ" dirty="0"/>
              <a:t>Co je soubor STL? </a:t>
            </a:r>
          </a:p>
          <a:p>
            <a:r>
              <a:rPr lang="cs-CZ" dirty="0"/>
              <a:t>STL je formát souborů často používaný k 3D tisku a počítačovému projektování (CAD). Název STL je zkratkou pro </a:t>
            </a:r>
            <a:r>
              <a:rPr lang="cs-CZ" dirty="0" err="1"/>
              <a:t>stereolitografii</a:t>
            </a:r>
            <a:r>
              <a:rPr lang="cs-CZ" dirty="0"/>
              <a:t>, oblíbenou technologii 3D tisku. Existují i další vysvětlení této zkratky, jako například Standard Triangle </a:t>
            </a:r>
            <a:r>
              <a:rPr lang="cs-CZ" dirty="0" err="1"/>
              <a:t>Language</a:t>
            </a:r>
            <a:r>
              <a:rPr lang="cs-CZ" dirty="0"/>
              <a:t> nebo Standard </a:t>
            </a:r>
            <a:r>
              <a:rPr lang="cs-CZ" dirty="0" err="1"/>
              <a:t>Tessellation</a:t>
            </a:r>
            <a:r>
              <a:rPr lang="cs-CZ" dirty="0"/>
              <a:t> </a:t>
            </a:r>
            <a:r>
              <a:rPr lang="cs-CZ" dirty="0" err="1"/>
              <a:t>Language</a:t>
            </a:r>
            <a:r>
              <a:rPr lang="cs-CZ" dirty="0"/>
              <a:t>.</a:t>
            </a:r>
          </a:p>
        </p:txBody>
      </p:sp>
    </p:spTree>
    <p:extLst>
      <p:ext uri="{BB962C8B-B14F-4D97-AF65-F5344CB8AC3E}">
        <p14:creationId xmlns:p14="http://schemas.microsoft.com/office/powerpoint/2010/main" val="845985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4" name="Obrázek 3">
            <a:extLst>
              <a:ext uri="{FF2B5EF4-FFF2-40B4-BE49-F238E27FC236}">
                <a16:creationId xmlns:a16="http://schemas.microsoft.com/office/drawing/2014/main" id="{ACF85AB8-9904-45A8-B222-7EB28B7A3025}"/>
              </a:ext>
            </a:extLst>
          </p:cNvPr>
          <p:cNvPicPr>
            <a:picLocks noChangeAspect="1"/>
          </p:cNvPicPr>
          <p:nvPr/>
        </p:nvPicPr>
        <p:blipFill>
          <a:blip r:embed="rId2"/>
          <a:stretch>
            <a:fillRect/>
          </a:stretch>
        </p:blipFill>
        <p:spPr>
          <a:xfrm>
            <a:off x="218364" y="126457"/>
            <a:ext cx="11757118" cy="5878558"/>
          </a:xfrm>
          <a:prstGeom prst="rect">
            <a:avLst/>
          </a:prstGeom>
        </p:spPr>
      </p:pic>
    </p:spTree>
    <p:extLst>
      <p:ext uri="{BB962C8B-B14F-4D97-AF65-F5344CB8AC3E}">
        <p14:creationId xmlns:p14="http://schemas.microsoft.com/office/powerpoint/2010/main" val="3795460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DD59A3C-C701-4ED1-9ECF-3257ED651238}"/>
              </a:ext>
            </a:extLst>
          </p:cNvPr>
          <p:cNvSpPr/>
          <p:nvPr/>
        </p:nvSpPr>
        <p:spPr>
          <a:xfrm>
            <a:off x="73572" y="238791"/>
            <a:ext cx="5698436" cy="6370975"/>
          </a:xfrm>
          <a:prstGeom prst="rect">
            <a:avLst/>
          </a:prstGeom>
        </p:spPr>
        <p:txBody>
          <a:bodyPr wrap="square">
            <a:spAutoFit/>
          </a:bodyPr>
          <a:lstStyle/>
          <a:p>
            <a:pPr algn="l"/>
            <a:r>
              <a:rPr lang="cs-CZ" sz="2400" b="1" i="0" dirty="0">
                <a:solidFill>
                  <a:srgbClr val="1F1F1F"/>
                </a:solidFill>
                <a:effectLst/>
                <a:latin typeface="Google Sans"/>
                <a:hlinkClick r:id="rId2"/>
              </a:rPr>
              <a:t>3D programy zdarma:</a:t>
            </a:r>
            <a:endParaRPr lang="cs-CZ" sz="2400" b="0" i="0" dirty="0">
              <a:solidFill>
                <a:srgbClr val="1F1F1F"/>
              </a:solidFill>
              <a:effectLst/>
              <a:latin typeface="Google Sans"/>
            </a:endParaRPr>
          </a:p>
          <a:p>
            <a:pPr algn="l">
              <a:buFont typeface="+mj-lt"/>
              <a:buAutoNum type="arabicPeriod"/>
            </a:pPr>
            <a:r>
              <a:rPr lang="cs-CZ" sz="2400" b="0" i="0" dirty="0" err="1">
                <a:solidFill>
                  <a:srgbClr val="1F1F1F"/>
                </a:solidFill>
                <a:effectLst/>
                <a:latin typeface="Google Sans"/>
              </a:rPr>
              <a:t>Fusion</a:t>
            </a:r>
            <a:r>
              <a:rPr lang="cs-CZ" sz="2400" b="0" i="0" dirty="0">
                <a:solidFill>
                  <a:srgbClr val="1F1F1F"/>
                </a:solidFill>
                <a:effectLst/>
                <a:latin typeface="Google Sans"/>
              </a:rPr>
              <a:t> 360. Profesionální CAD program s velmi intuitivním a příjemným rozhraním. ...</a:t>
            </a:r>
          </a:p>
          <a:p>
            <a:pPr algn="l">
              <a:buFont typeface="+mj-lt"/>
              <a:buAutoNum type="arabicPeriod"/>
            </a:pPr>
            <a:r>
              <a:rPr lang="cs-CZ" sz="2400" b="0" i="0" dirty="0" err="1">
                <a:solidFill>
                  <a:srgbClr val="1F1F1F"/>
                </a:solidFill>
                <a:effectLst/>
                <a:latin typeface="Google Sans"/>
              </a:rPr>
              <a:t>Freecad</a:t>
            </a:r>
            <a:r>
              <a:rPr lang="cs-CZ" sz="2400" b="0" i="0" dirty="0">
                <a:solidFill>
                  <a:srgbClr val="1F1F1F"/>
                </a:solidFill>
                <a:effectLst/>
                <a:latin typeface="Google Sans"/>
              </a:rPr>
              <a:t>. Jak už značí jeho název „</a:t>
            </a:r>
            <a:r>
              <a:rPr lang="cs-CZ" sz="2400" b="0" i="0" dirty="0" err="1">
                <a:solidFill>
                  <a:srgbClr val="1F1F1F"/>
                </a:solidFill>
                <a:effectLst/>
                <a:latin typeface="Google Sans"/>
              </a:rPr>
              <a:t>Freecad</a:t>
            </a:r>
            <a:r>
              <a:rPr lang="cs-CZ" sz="2400" b="0" i="0" dirty="0">
                <a:solidFill>
                  <a:srgbClr val="1F1F1F"/>
                </a:solidFill>
                <a:effectLst/>
                <a:latin typeface="Google Sans"/>
              </a:rPr>
              <a:t>“, jedná se o bezplatný program s otevřeným zdrojovým kódem. ...</a:t>
            </a:r>
          </a:p>
          <a:p>
            <a:pPr algn="l">
              <a:buFont typeface="+mj-lt"/>
              <a:buAutoNum type="arabicPeriod"/>
            </a:pPr>
            <a:r>
              <a:rPr lang="cs-CZ" sz="2400" b="0" i="0" dirty="0" err="1">
                <a:solidFill>
                  <a:srgbClr val="1F1F1F"/>
                </a:solidFill>
                <a:effectLst/>
                <a:latin typeface="Google Sans"/>
              </a:rPr>
              <a:t>Blender</a:t>
            </a:r>
            <a:r>
              <a:rPr lang="cs-CZ" sz="2400" b="0" i="0" dirty="0">
                <a:solidFill>
                  <a:srgbClr val="1F1F1F"/>
                </a:solidFill>
                <a:effectLst/>
                <a:latin typeface="Google Sans"/>
              </a:rPr>
              <a:t>. ...</a:t>
            </a:r>
          </a:p>
          <a:p>
            <a:pPr algn="l">
              <a:buFont typeface="+mj-lt"/>
              <a:buAutoNum type="arabicPeriod"/>
            </a:pPr>
            <a:r>
              <a:rPr lang="cs-CZ" sz="2400" b="0" i="0" dirty="0" err="1">
                <a:solidFill>
                  <a:srgbClr val="1F1F1F"/>
                </a:solidFill>
                <a:effectLst/>
                <a:latin typeface="Google Sans"/>
              </a:rPr>
              <a:t>SketchUp</a:t>
            </a:r>
            <a:r>
              <a:rPr lang="cs-CZ" sz="2400" b="0" i="0" dirty="0">
                <a:solidFill>
                  <a:srgbClr val="1F1F1F"/>
                </a:solidFill>
                <a:effectLst/>
                <a:latin typeface="Google Sans"/>
              </a:rPr>
              <a:t>. ...</a:t>
            </a:r>
          </a:p>
          <a:p>
            <a:pPr algn="l">
              <a:buFont typeface="+mj-lt"/>
              <a:buAutoNum type="arabicPeriod"/>
            </a:pPr>
            <a:r>
              <a:rPr lang="cs-CZ" sz="2400" b="0" i="0" dirty="0" err="1">
                <a:solidFill>
                  <a:srgbClr val="1F1F1F"/>
                </a:solidFill>
                <a:effectLst/>
                <a:latin typeface="Google Sans"/>
              </a:rPr>
              <a:t>SolidWorks</a:t>
            </a:r>
            <a:r>
              <a:rPr lang="cs-CZ" sz="2400" b="0" i="0" dirty="0">
                <a:solidFill>
                  <a:srgbClr val="1F1F1F"/>
                </a:solidFill>
                <a:effectLst/>
                <a:latin typeface="Google Sans"/>
              </a:rPr>
              <a:t>. ...</a:t>
            </a:r>
          </a:p>
          <a:p>
            <a:pPr algn="l">
              <a:buFont typeface="+mj-lt"/>
              <a:buAutoNum type="arabicPeriod"/>
            </a:pPr>
            <a:r>
              <a:rPr lang="cs-CZ" sz="2400" b="0" i="0" dirty="0">
                <a:solidFill>
                  <a:srgbClr val="1F1F1F"/>
                </a:solidFill>
                <a:effectLst/>
                <a:latin typeface="Google Sans"/>
              </a:rPr>
              <a:t>Google </a:t>
            </a:r>
            <a:r>
              <a:rPr lang="cs-CZ" sz="2400" b="0" i="0" dirty="0" err="1">
                <a:solidFill>
                  <a:srgbClr val="1F1F1F"/>
                </a:solidFill>
                <a:effectLst/>
                <a:latin typeface="Google Sans"/>
              </a:rPr>
              <a:t>SketchUp</a:t>
            </a:r>
            <a:r>
              <a:rPr lang="cs-CZ" sz="2400" b="0" i="0" dirty="0">
                <a:solidFill>
                  <a:srgbClr val="1F1F1F"/>
                </a:solidFill>
                <a:effectLst/>
                <a:latin typeface="Google Sans"/>
              </a:rPr>
              <a:t>. ...</a:t>
            </a:r>
          </a:p>
          <a:p>
            <a:pPr algn="l">
              <a:buFont typeface="+mj-lt"/>
              <a:buAutoNum type="arabicPeriod"/>
            </a:pPr>
            <a:r>
              <a:rPr lang="cs-CZ" sz="2400" b="0" i="0" dirty="0">
                <a:solidFill>
                  <a:srgbClr val="1F1F1F"/>
                </a:solidFill>
                <a:effectLst/>
                <a:latin typeface="Google Sans"/>
              </a:rPr>
              <a:t>AutoQ3D. ...</a:t>
            </a:r>
          </a:p>
          <a:p>
            <a:pPr algn="l">
              <a:buFont typeface="+mj-lt"/>
              <a:buAutoNum type="arabicPeriod"/>
            </a:pPr>
            <a:r>
              <a:rPr lang="cs-CZ" sz="2400" b="0" i="0" dirty="0">
                <a:solidFill>
                  <a:srgbClr val="1F1F1F"/>
                </a:solidFill>
                <a:effectLst/>
                <a:latin typeface="Google Sans"/>
              </a:rPr>
              <a:t>Bishop3D.</a:t>
            </a:r>
          </a:p>
          <a:p>
            <a:pPr algn="l">
              <a:buFont typeface="+mj-lt"/>
              <a:buAutoNum type="arabicPeriod"/>
            </a:pPr>
            <a:endParaRPr lang="cs-CZ" sz="2400" b="0" i="0" dirty="0">
              <a:solidFill>
                <a:srgbClr val="1F1F1F"/>
              </a:solidFill>
              <a:effectLst/>
              <a:latin typeface="Google Sans"/>
            </a:endParaRPr>
          </a:p>
          <a:p>
            <a:pPr algn="l">
              <a:buFont typeface="+mj-lt"/>
              <a:buAutoNum type="arabicPeriod"/>
            </a:pPr>
            <a:endParaRPr lang="cs-CZ" sz="2400" dirty="0">
              <a:solidFill>
                <a:srgbClr val="1F1F1F"/>
              </a:solidFill>
              <a:latin typeface="Google Sans"/>
            </a:endParaRPr>
          </a:p>
          <a:p>
            <a:pPr algn="l">
              <a:buFont typeface="+mj-lt"/>
              <a:buAutoNum type="arabicPeriod"/>
            </a:pPr>
            <a:endParaRPr lang="cs-CZ" sz="2400" dirty="0">
              <a:solidFill>
                <a:srgbClr val="1F1F1F"/>
              </a:solidFill>
              <a:latin typeface="Google Sans"/>
            </a:endParaRPr>
          </a:p>
          <a:p>
            <a:pPr>
              <a:buFont typeface="+mj-lt"/>
              <a:buAutoNum type="arabicPeriod"/>
            </a:pPr>
            <a:r>
              <a:rPr lang="cs-CZ" sz="2400" b="0" i="0" dirty="0">
                <a:solidFill>
                  <a:srgbClr val="1E1E1E"/>
                </a:solidFill>
                <a:effectLst/>
                <a:latin typeface="Segoe UI Light" panose="020B0502040204020203" pitchFamily="34" charset="0"/>
              </a:rPr>
              <a:t>3D </a:t>
            </a:r>
            <a:r>
              <a:rPr lang="cs-CZ" sz="2400" b="0" i="0" dirty="0" err="1">
                <a:solidFill>
                  <a:srgbClr val="1E1E1E"/>
                </a:solidFill>
                <a:effectLst/>
                <a:latin typeface="Segoe UI Light" panose="020B0502040204020203" pitchFamily="34" charset="0"/>
              </a:rPr>
              <a:t>Builder</a:t>
            </a:r>
            <a:endParaRPr lang="cs-CZ" sz="2400" b="0" i="0" dirty="0">
              <a:solidFill>
                <a:srgbClr val="1E1E1E"/>
              </a:solidFill>
              <a:effectLst/>
              <a:latin typeface="Segoe UI Light" panose="020B0502040204020203" pitchFamily="34" charset="0"/>
            </a:endParaRPr>
          </a:p>
          <a:p>
            <a:pPr algn="l">
              <a:buFont typeface="+mj-lt"/>
              <a:buAutoNum type="arabicPeriod"/>
            </a:pPr>
            <a:endParaRPr lang="cs-CZ" sz="2400" b="0" i="0" dirty="0">
              <a:solidFill>
                <a:srgbClr val="1F1F1F"/>
              </a:solidFill>
              <a:effectLst/>
              <a:latin typeface="Google Sans"/>
            </a:endParaRPr>
          </a:p>
        </p:txBody>
      </p:sp>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sp>
        <p:nvSpPr>
          <p:cNvPr id="9" name="TextovéPole 8">
            <a:extLst>
              <a:ext uri="{FF2B5EF4-FFF2-40B4-BE49-F238E27FC236}">
                <a16:creationId xmlns:a16="http://schemas.microsoft.com/office/drawing/2014/main" id="{77D65BE4-9761-43AE-AAC7-A88B788AE174}"/>
              </a:ext>
            </a:extLst>
          </p:cNvPr>
          <p:cNvSpPr txBox="1"/>
          <p:nvPr/>
        </p:nvSpPr>
        <p:spPr>
          <a:xfrm>
            <a:off x="73572" y="4678332"/>
            <a:ext cx="5223641" cy="923330"/>
          </a:xfrm>
          <a:prstGeom prst="rect">
            <a:avLst/>
          </a:prstGeom>
          <a:noFill/>
        </p:spPr>
        <p:txBody>
          <a:bodyPr wrap="square">
            <a:spAutoFit/>
          </a:bodyPr>
          <a:lstStyle/>
          <a:p>
            <a:r>
              <a:rPr lang="cs-CZ" dirty="0"/>
              <a:t>https://eshop.sharplayers.cz/a/3d-programy-zdarma-prinasime-vam-8-nejlepsich-a-dostupnych-3d-cad-programu</a:t>
            </a:r>
          </a:p>
        </p:txBody>
      </p:sp>
      <p:sp>
        <p:nvSpPr>
          <p:cNvPr id="11" name="TextovéPole 10">
            <a:extLst>
              <a:ext uri="{FF2B5EF4-FFF2-40B4-BE49-F238E27FC236}">
                <a16:creationId xmlns:a16="http://schemas.microsoft.com/office/drawing/2014/main" id="{703D21F5-8B4F-45FE-86ED-1DE49B140EA5}"/>
              </a:ext>
            </a:extLst>
          </p:cNvPr>
          <p:cNvSpPr txBox="1"/>
          <p:nvPr/>
        </p:nvSpPr>
        <p:spPr>
          <a:xfrm>
            <a:off x="0" y="6144321"/>
            <a:ext cx="6132786" cy="646331"/>
          </a:xfrm>
          <a:prstGeom prst="rect">
            <a:avLst/>
          </a:prstGeom>
          <a:noFill/>
        </p:spPr>
        <p:txBody>
          <a:bodyPr wrap="square">
            <a:spAutoFit/>
          </a:bodyPr>
          <a:lstStyle/>
          <a:p>
            <a:r>
              <a:rPr lang="cs-CZ" dirty="0"/>
              <a:t>https://i.materialise.com/en/3d-design-tools/microsoft-3d-builder</a:t>
            </a:r>
          </a:p>
        </p:txBody>
      </p:sp>
      <p:sp>
        <p:nvSpPr>
          <p:cNvPr id="12" name="Obdélník 11">
            <a:extLst>
              <a:ext uri="{FF2B5EF4-FFF2-40B4-BE49-F238E27FC236}">
                <a16:creationId xmlns:a16="http://schemas.microsoft.com/office/drawing/2014/main" id="{D6A90115-3EA1-4660-BF85-CAD02264B7E6}"/>
              </a:ext>
            </a:extLst>
          </p:cNvPr>
          <p:cNvSpPr/>
          <p:nvPr/>
        </p:nvSpPr>
        <p:spPr>
          <a:xfrm>
            <a:off x="6824107" y="238791"/>
            <a:ext cx="5698436" cy="830997"/>
          </a:xfrm>
          <a:prstGeom prst="rect">
            <a:avLst/>
          </a:prstGeom>
        </p:spPr>
        <p:txBody>
          <a:bodyPr wrap="square">
            <a:spAutoFit/>
          </a:bodyPr>
          <a:lstStyle/>
          <a:p>
            <a:pPr algn="l"/>
            <a:r>
              <a:rPr lang="cs-CZ" sz="2400" b="1" i="0" dirty="0">
                <a:solidFill>
                  <a:srgbClr val="1F1F1F"/>
                </a:solidFill>
                <a:effectLst/>
                <a:latin typeface="Google Sans"/>
              </a:rPr>
              <a:t>3D </a:t>
            </a:r>
            <a:r>
              <a:rPr lang="cs-CZ" sz="2400" b="1" i="0" dirty="0" err="1">
                <a:solidFill>
                  <a:srgbClr val="1F1F1F"/>
                </a:solidFill>
                <a:effectLst/>
                <a:latin typeface="Google Sans"/>
              </a:rPr>
              <a:t>slicery</a:t>
            </a:r>
            <a:r>
              <a:rPr lang="cs-CZ" sz="2400" b="1" i="0" dirty="0">
                <a:solidFill>
                  <a:srgbClr val="1F1F1F"/>
                </a:solidFill>
                <a:effectLst/>
                <a:latin typeface="Google Sans"/>
              </a:rPr>
              <a:t> zdarma:</a:t>
            </a:r>
          </a:p>
          <a:p>
            <a:pPr algn="l"/>
            <a:endParaRPr lang="cs-CZ" sz="2400" b="0" i="0" dirty="0">
              <a:solidFill>
                <a:srgbClr val="1F1F1F"/>
              </a:solidFill>
              <a:effectLst/>
              <a:latin typeface="Google Sans"/>
            </a:endParaRPr>
          </a:p>
        </p:txBody>
      </p:sp>
      <p:graphicFrame>
        <p:nvGraphicFramePr>
          <p:cNvPr id="13" name="Tabulka 12">
            <a:extLst>
              <a:ext uri="{FF2B5EF4-FFF2-40B4-BE49-F238E27FC236}">
                <a16:creationId xmlns:a16="http://schemas.microsoft.com/office/drawing/2014/main" id="{09C2DD8E-161A-445E-B654-5CF388B74B16}"/>
              </a:ext>
            </a:extLst>
          </p:cNvPr>
          <p:cNvGraphicFramePr>
            <a:graphicFrameLocks noGrp="1"/>
          </p:cNvGraphicFramePr>
          <p:nvPr>
            <p:extLst>
              <p:ext uri="{D42A27DB-BD31-4B8C-83A1-F6EECF244321}">
                <p14:modId xmlns:p14="http://schemas.microsoft.com/office/powerpoint/2010/main" val="492769628"/>
              </p:ext>
            </p:extLst>
          </p:nvPr>
        </p:nvGraphicFramePr>
        <p:xfrm>
          <a:off x="6708603" y="1237170"/>
          <a:ext cx="5409825" cy="4364492"/>
        </p:xfrm>
        <a:graphic>
          <a:graphicData uri="http://schemas.openxmlformats.org/drawingml/2006/table">
            <a:tbl>
              <a:tblPr/>
              <a:tblGrid>
                <a:gridCol w="1803275">
                  <a:extLst>
                    <a:ext uri="{9D8B030D-6E8A-4147-A177-3AD203B41FA5}">
                      <a16:colId xmlns:a16="http://schemas.microsoft.com/office/drawing/2014/main" val="1724692603"/>
                    </a:ext>
                  </a:extLst>
                </a:gridCol>
                <a:gridCol w="1803275">
                  <a:extLst>
                    <a:ext uri="{9D8B030D-6E8A-4147-A177-3AD203B41FA5}">
                      <a16:colId xmlns:a16="http://schemas.microsoft.com/office/drawing/2014/main" val="1743730292"/>
                    </a:ext>
                  </a:extLst>
                </a:gridCol>
                <a:gridCol w="1803275">
                  <a:extLst>
                    <a:ext uri="{9D8B030D-6E8A-4147-A177-3AD203B41FA5}">
                      <a16:colId xmlns:a16="http://schemas.microsoft.com/office/drawing/2014/main" val="265704843"/>
                    </a:ext>
                  </a:extLst>
                </a:gridCol>
              </a:tblGrid>
              <a:tr h="380437">
                <a:tc>
                  <a:txBody>
                    <a:bodyPr/>
                    <a:lstStyle/>
                    <a:p>
                      <a:pPr algn="l" fontAlgn="t"/>
                      <a:r>
                        <a:rPr lang="cs-CZ" sz="1800" b="1">
                          <a:effectLst/>
                        </a:rPr>
                        <a:t>Software</a:t>
                      </a:r>
                    </a:p>
                  </a:txBody>
                  <a:tcPr marL="90709" marR="67694" marT="54155" marB="54155">
                    <a:lnL>
                      <a:noFill/>
                    </a:lnL>
                    <a:lnR>
                      <a:noFill/>
                    </a:lnR>
                    <a:lnT>
                      <a:noFill/>
                    </a:lnT>
                    <a:lnB>
                      <a:noFill/>
                    </a:lnB>
                  </a:tcPr>
                </a:tc>
                <a:tc>
                  <a:txBody>
                    <a:bodyPr/>
                    <a:lstStyle/>
                    <a:p>
                      <a:pPr algn="l" fontAlgn="t"/>
                      <a:r>
                        <a:rPr lang="cs-CZ" sz="1800" b="1">
                          <a:effectLst/>
                        </a:rPr>
                        <a:t>Cena</a:t>
                      </a:r>
                    </a:p>
                  </a:txBody>
                  <a:tcPr marL="67694" marR="67694" marT="54155" marB="54155">
                    <a:lnL>
                      <a:noFill/>
                    </a:lnL>
                    <a:lnR>
                      <a:noFill/>
                    </a:lnR>
                    <a:lnT>
                      <a:noFill/>
                    </a:lnT>
                    <a:lnB>
                      <a:noFill/>
                    </a:lnB>
                  </a:tcPr>
                </a:tc>
                <a:tc>
                  <a:txBody>
                    <a:bodyPr/>
                    <a:lstStyle/>
                    <a:p>
                      <a:pPr algn="l" fontAlgn="t"/>
                      <a:r>
                        <a:rPr lang="cs-CZ" sz="1800" b="1">
                          <a:effectLst/>
                        </a:rPr>
                        <a:t>Přednosti</a:t>
                      </a:r>
                    </a:p>
                  </a:txBody>
                  <a:tcPr marL="67694" marR="67694" marT="54155" marB="54155">
                    <a:lnL>
                      <a:noFill/>
                    </a:lnL>
                    <a:lnR>
                      <a:noFill/>
                    </a:lnR>
                    <a:lnT>
                      <a:noFill/>
                    </a:lnT>
                    <a:lnB>
                      <a:noFill/>
                    </a:lnB>
                  </a:tcPr>
                </a:tc>
                <a:extLst>
                  <a:ext uri="{0D108BD9-81ED-4DB2-BD59-A6C34878D82A}">
                    <a16:rowId xmlns:a16="http://schemas.microsoft.com/office/drawing/2014/main" val="2192695846"/>
                  </a:ext>
                </a:extLst>
              </a:tr>
              <a:tr h="1196821">
                <a:tc>
                  <a:txBody>
                    <a:bodyPr/>
                    <a:lstStyle/>
                    <a:p>
                      <a:r>
                        <a:rPr lang="cs-CZ" sz="1800" b="1" dirty="0" err="1">
                          <a:effectLst/>
                        </a:rPr>
                        <a:t>Cura</a:t>
                      </a:r>
                      <a:endParaRPr lang="cs-CZ" sz="1800" dirty="0">
                        <a:effectLst/>
                      </a:endParaRPr>
                    </a:p>
                  </a:txBody>
                  <a:tcPr marL="90709" marR="67694" marT="54155" marB="54155" anchor="ctr">
                    <a:lnL>
                      <a:noFill/>
                    </a:lnL>
                    <a:lnR>
                      <a:noFill/>
                    </a:lnR>
                    <a:lnT>
                      <a:noFill/>
                    </a:lnT>
                    <a:lnB>
                      <a:noFill/>
                    </a:lnB>
                  </a:tcPr>
                </a:tc>
                <a:tc>
                  <a:txBody>
                    <a:bodyPr/>
                    <a:lstStyle/>
                    <a:p>
                      <a:r>
                        <a:rPr lang="cs-CZ" sz="1800">
                          <a:effectLst/>
                        </a:rPr>
                        <a:t>Zdarma</a:t>
                      </a:r>
                    </a:p>
                  </a:txBody>
                  <a:tcPr marL="67694" marR="67694" marT="54155" marB="54155" anchor="ctr">
                    <a:lnL>
                      <a:noFill/>
                    </a:lnL>
                    <a:lnR>
                      <a:noFill/>
                    </a:lnR>
                    <a:lnT>
                      <a:noFill/>
                    </a:lnT>
                    <a:lnB>
                      <a:noFill/>
                    </a:lnB>
                  </a:tcPr>
                </a:tc>
                <a:tc>
                  <a:txBody>
                    <a:bodyPr/>
                    <a:lstStyle/>
                    <a:p>
                      <a:r>
                        <a:rPr lang="cs-CZ" sz="1800">
                          <a:effectLst/>
                        </a:rPr>
                        <a:t>Velká komunita, uživatelsky přívětivý</a:t>
                      </a:r>
                    </a:p>
                  </a:txBody>
                  <a:tcPr marL="67694" marR="67694" marT="54155" marB="54155" anchor="ctr">
                    <a:lnL>
                      <a:noFill/>
                    </a:lnL>
                    <a:lnR>
                      <a:noFill/>
                    </a:lnR>
                    <a:lnT>
                      <a:noFill/>
                    </a:lnT>
                    <a:lnB>
                      <a:noFill/>
                    </a:lnB>
                  </a:tcPr>
                </a:tc>
                <a:extLst>
                  <a:ext uri="{0D108BD9-81ED-4DB2-BD59-A6C34878D82A}">
                    <a16:rowId xmlns:a16="http://schemas.microsoft.com/office/drawing/2014/main" val="4273088712"/>
                  </a:ext>
                </a:extLst>
              </a:tr>
              <a:tr h="1196821">
                <a:tc>
                  <a:txBody>
                    <a:bodyPr/>
                    <a:lstStyle/>
                    <a:p>
                      <a:r>
                        <a:rPr lang="cs-CZ" sz="1800">
                          <a:effectLst/>
                        </a:rPr>
                        <a:t>PrusaSlicer</a:t>
                      </a:r>
                    </a:p>
                  </a:txBody>
                  <a:tcPr marL="90709" marR="67694" marT="54155" marB="54155" anchor="ctr">
                    <a:lnL>
                      <a:noFill/>
                    </a:lnL>
                    <a:lnR>
                      <a:noFill/>
                    </a:lnR>
                    <a:lnT>
                      <a:noFill/>
                    </a:lnT>
                    <a:lnB>
                      <a:noFill/>
                    </a:lnB>
                  </a:tcPr>
                </a:tc>
                <a:tc>
                  <a:txBody>
                    <a:bodyPr/>
                    <a:lstStyle/>
                    <a:p>
                      <a:r>
                        <a:rPr lang="cs-CZ" sz="1800">
                          <a:effectLst/>
                        </a:rPr>
                        <a:t>Zdarma</a:t>
                      </a:r>
                    </a:p>
                  </a:txBody>
                  <a:tcPr marL="67694" marR="67694" marT="54155" marB="54155" anchor="ctr">
                    <a:lnL>
                      <a:noFill/>
                    </a:lnL>
                    <a:lnR>
                      <a:noFill/>
                    </a:lnR>
                    <a:lnT>
                      <a:noFill/>
                    </a:lnT>
                    <a:lnB>
                      <a:noFill/>
                    </a:lnB>
                  </a:tcPr>
                </a:tc>
                <a:tc>
                  <a:txBody>
                    <a:bodyPr/>
                    <a:lstStyle/>
                    <a:p>
                      <a:r>
                        <a:rPr lang="cs-CZ" sz="1800">
                          <a:effectLst/>
                        </a:rPr>
                        <a:t>Pokročilé funkce, pravidelné aktualizace</a:t>
                      </a:r>
                    </a:p>
                  </a:txBody>
                  <a:tcPr marL="67694" marR="67694" marT="54155" marB="54155" anchor="ctr">
                    <a:lnL>
                      <a:noFill/>
                    </a:lnL>
                    <a:lnR>
                      <a:noFill/>
                    </a:lnR>
                    <a:lnT>
                      <a:noFill/>
                    </a:lnT>
                    <a:lnB>
                      <a:noFill/>
                    </a:lnB>
                  </a:tcPr>
                </a:tc>
                <a:extLst>
                  <a:ext uri="{0D108BD9-81ED-4DB2-BD59-A6C34878D82A}">
                    <a16:rowId xmlns:a16="http://schemas.microsoft.com/office/drawing/2014/main" val="3674389055"/>
                  </a:ext>
                </a:extLst>
              </a:tr>
              <a:tr h="652565">
                <a:tc>
                  <a:txBody>
                    <a:bodyPr/>
                    <a:lstStyle/>
                    <a:p>
                      <a:r>
                        <a:rPr lang="cs-CZ" sz="1800">
                          <a:effectLst/>
                        </a:rPr>
                        <a:t>Simplify3D</a:t>
                      </a:r>
                    </a:p>
                  </a:txBody>
                  <a:tcPr marL="90709" marR="67694" marT="54155" marB="54155" anchor="ctr">
                    <a:lnL>
                      <a:noFill/>
                    </a:lnL>
                    <a:lnR>
                      <a:noFill/>
                    </a:lnR>
                    <a:lnT>
                      <a:noFill/>
                    </a:lnT>
                    <a:lnB>
                      <a:noFill/>
                    </a:lnB>
                  </a:tcPr>
                </a:tc>
                <a:tc>
                  <a:txBody>
                    <a:bodyPr/>
                    <a:lstStyle/>
                    <a:p>
                      <a:r>
                        <a:rPr lang="cs-CZ" sz="1800">
                          <a:effectLst/>
                        </a:rPr>
                        <a:t>Placený</a:t>
                      </a:r>
                    </a:p>
                  </a:txBody>
                  <a:tcPr marL="67694" marR="67694" marT="54155" marB="54155" anchor="ctr">
                    <a:lnL>
                      <a:noFill/>
                    </a:lnL>
                    <a:lnR>
                      <a:noFill/>
                    </a:lnR>
                    <a:lnT>
                      <a:noFill/>
                    </a:lnT>
                    <a:lnB>
                      <a:noFill/>
                    </a:lnB>
                  </a:tcPr>
                </a:tc>
                <a:tc>
                  <a:txBody>
                    <a:bodyPr/>
                    <a:lstStyle/>
                    <a:p>
                      <a:r>
                        <a:rPr lang="cs-CZ" sz="1800">
                          <a:effectLst/>
                        </a:rPr>
                        <a:t>Robustnost, rychlost</a:t>
                      </a:r>
                    </a:p>
                  </a:txBody>
                  <a:tcPr marL="67694" marR="67694" marT="54155" marB="54155" anchor="ctr">
                    <a:lnL>
                      <a:noFill/>
                    </a:lnL>
                    <a:lnR>
                      <a:noFill/>
                    </a:lnR>
                    <a:lnT>
                      <a:noFill/>
                    </a:lnT>
                    <a:lnB>
                      <a:noFill/>
                    </a:lnB>
                  </a:tcPr>
                </a:tc>
                <a:extLst>
                  <a:ext uri="{0D108BD9-81ED-4DB2-BD59-A6C34878D82A}">
                    <a16:rowId xmlns:a16="http://schemas.microsoft.com/office/drawing/2014/main" val="2837597191"/>
                  </a:ext>
                </a:extLst>
              </a:tr>
              <a:tr h="924693">
                <a:tc>
                  <a:txBody>
                    <a:bodyPr/>
                    <a:lstStyle/>
                    <a:p>
                      <a:r>
                        <a:rPr lang="cs-CZ" sz="1800" dirty="0">
                          <a:effectLst/>
                        </a:rPr>
                        <a:t>slic3r</a:t>
                      </a:r>
                    </a:p>
                  </a:txBody>
                  <a:tcPr marL="90709" marR="67694" marT="54155" marB="54155" anchor="ctr">
                    <a:lnL>
                      <a:noFill/>
                    </a:lnL>
                    <a:lnR>
                      <a:noFill/>
                    </a:lnR>
                    <a:lnT>
                      <a:noFill/>
                    </a:lnT>
                    <a:lnB>
                      <a:noFill/>
                    </a:lnB>
                  </a:tcPr>
                </a:tc>
                <a:tc>
                  <a:txBody>
                    <a:bodyPr/>
                    <a:lstStyle/>
                    <a:p>
                      <a:r>
                        <a:rPr lang="cs-CZ" sz="1800">
                          <a:effectLst/>
                        </a:rPr>
                        <a:t>Zdarma</a:t>
                      </a:r>
                    </a:p>
                  </a:txBody>
                  <a:tcPr marL="67694" marR="67694" marT="54155" marB="54155" anchor="ctr">
                    <a:lnL>
                      <a:noFill/>
                    </a:lnL>
                    <a:lnR>
                      <a:noFill/>
                    </a:lnR>
                    <a:lnT>
                      <a:noFill/>
                    </a:lnT>
                    <a:lnB>
                      <a:noFill/>
                    </a:lnB>
                  </a:tcPr>
                </a:tc>
                <a:tc>
                  <a:txBody>
                    <a:bodyPr/>
                    <a:lstStyle/>
                    <a:p>
                      <a:r>
                        <a:rPr lang="cs-CZ" sz="1800" dirty="0">
                          <a:effectLst/>
                        </a:rPr>
                        <a:t>Flexibilita, experimentální funkce</a:t>
                      </a:r>
                    </a:p>
                  </a:txBody>
                  <a:tcPr marL="67694" marR="67694" marT="54155" marB="54155" anchor="ctr">
                    <a:lnL>
                      <a:noFill/>
                    </a:lnL>
                    <a:lnR>
                      <a:noFill/>
                    </a:lnR>
                    <a:lnT>
                      <a:noFill/>
                    </a:lnT>
                    <a:lnB>
                      <a:noFill/>
                    </a:lnB>
                  </a:tcPr>
                </a:tc>
                <a:extLst>
                  <a:ext uri="{0D108BD9-81ED-4DB2-BD59-A6C34878D82A}">
                    <a16:rowId xmlns:a16="http://schemas.microsoft.com/office/drawing/2014/main" val="2066775272"/>
                  </a:ext>
                </a:extLst>
              </a:tr>
            </a:tbl>
          </a:graphicData>
        </a:graphic>
      </p:graphicFrame>
    </p:spTree>
    <p:extLst>
      <p:ext uri="{BB962C8B-B14F-4D97-AF65-F5344CB8AC3E}">
        <p14:creationId xmlns:p14="http://schemas.microsoft.com/office/powerpoint/2010/main" val="4204728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sp>
        <p:nvSpPr>
          <p:cNvPr id="5" name="Obdélník: se zakulacenými rohy 4">
            <a:hlinkClick r:id="rId2"/>
            <a:extLst>
              <a:ext uri="{FF2B5EF4-FFF2-40B4-BE49-F238E27FC236}">
                <a16:creationId xmlns:a16="http://schemas.microsoft.com/office/drawing/2014/main" id="{A8B80B71-4647-4307-AD8F-D1B6AB4DC607}"/>
              </a:ext>
            </a:extLst>
          </p:cNvPr>
          <p:cNvSpPr/>
          <p:nvPr/>
        </p:nvSpPr>
        <p:spPr>
          <a:xfrm>
            <a:off x="1879044" y="5320959"/>
            <a:ext cx="2183642" cy="846161"/>
          </a:xfrm>
          <a:prstGeom prst="roundRect">
            <a:avLst/>
          </a:prstGeom>
          <a:scene3d>
            <a:camera prst="orthographicFront"/>
            <a:lightRig rig="threePt" dir="t"/>
          </a:scene3d>
          <a:sp3d>
            <a:bevelT w="114300" prst="hardEdge"/>
          </a:sp3d>
        </p:spPr>
        <p:style>
          <a:lnRef idx="1">
            <a:schemeClr val="accent5"/>
          </a:lnRef>
          <a:fillRef idx="2">
            <a:schemeClr val="accent5"/>
          </a:fillRef>
          <a:effectRef idx="1">
            <a:schemeClr val="accent5"/>
          </a:effectRef>
          <a:fontRef idx="minor">
            <a:schemeClr val="dk1"/>
          </a:fontRef>
        </p:style>
        <p:txBody>
          <a:bodyPr rtlCol="0" anchor="ctr">
            <a:sp3d extrusionH="57150">
              <a:bevelT w="38100" h="38100"/>
            </a:sp3d>
          </a:bodyPr>
          <a:lstStyle/>
          <a:p>
            <a:pPr algn="ctr"/>
            <a:r>
              <a:rPr lang="cs-CZ" sz="2000" b="1" dirty="0"/>
              <a:t>Tisk </a:t>
            </a:r>
            <a:r>
              <a:rPr lang="cs-CZ" sz="2000" b="1" dirty="0" err="1"/>
              <a:t>resinem</a:t>
            </a:r>
            <a:endParaRPr lang="cs-CZ" sz="2000" b="1" dirty="0"/>
          </a:p>
        </p:txBody>
      </p:sp>
      <p:sp>
        <p:nvSpPr>
          <p:cNvPr id="7" name="Obdélník: se zakulacenými rohy 6">
            <a:hlinkClick r:id="rId3"/>
            <a:extLst>
              <a:ext uri="{FF2B5EF4-FFF2-40B4-BE49-F238E27FC236}">
                <a16:creationId xmlns:a16="http://schemas.microsoft.com/office/drawing/2014/main" id="{B0FB8EE4-3D5F-4320-AA55-BF0E70C63571}"/>
              </a:ext>
            </a:extLst>
          </p:cNvPr>
          <p:cNvSpPr/>
          <p:nvPr/>
        </p:nvSpPr>
        <p:spPr>
          <a:xfrm>
            <a:off x="1879043" y="1515965"/>
            <a:ext cx="2183642" cy="846161"/>
          </a:xfrm>
          <a:prstGeom prst="roundRect">
            <a:avLst/>
          </a:prstGeom>
          <a:scene3d>
            <a:camera prst="orthographicFront"/>
            <a:lightRig rig="threePt" dir="t"/>
          </a:scene3d>
          <a:sp3d>
            <a:bevelT w="114300" prst="hardEdge"/>
          </a:sp3d>
        </p:spPr>
        <p:style>
          <a:lnRef idx="1">
            <a:schemeClr val="accent5"/>
          </a:lnRef>
          <a:fillRef idx="2">
            <a:schemeClr val="accent5"/>
          </a:fillRef>
          <a:effectRef idx="1">
            <a:schemeClr val="accent5"/>
          </a:effectRef>
          <a:fontRef idx="minor">
            <a:schemeClr val="dk1"/>
          </a:fontRef>
        </p:style>
        <p:txBody>
          <a:bodyPr rtlCol="0" anchor="ctr">
            <a:sp3d extrusionH="57150">
              <a:bevelT w="38100" h="38100"/>
            </a:sp3d>
          </a:bodyPr>
          <a:lstStyle/>
          <a:p>
            <a:pPr algn="ctr"/>
            <a:r>
              <a:rPr lang="cs-CZ" sz="2000" b="1" dirty="0"/>
              <a:t>Základy tisku</a:t>
            </a:r>
          </a:p>
        </p:txBody>
      </p:sp>
      <p:sp>
        <p:nvSpPr>
          <p:cNvPr id="8" name="Obdélník: se zakulacenými rohy 7">
            <a:hlinkClick r:id="rId4"/>
            <a:extLst>
              <a:ext uri="{FF2B5EF4-FFF2-40B4-BE49-F238E27FC236}">
                <a16:creationId xmlns:a16="http://schemas.microsoft.com/office/drawing/2014/main" id="{774211CB-35C0-4071-A5A9-2E32F8C5C4FC}"/>
              </a:ext>
            </a:extLst>
          </p:cNvPr>
          <p:cNvSpPr/>
          <p:nvPr/>
        </p:nvSpPr>
        <p:spPr>
          <a:xfrm>
            <a:off x="8129315" y="2625496"/>
            <a:ext cx="2183642" cy="846161"/>
          </a:xfrm>
          <a:prstGeom prst="roundRect">
            <a:avLst/>
          </a:prstGeom>
          <a:scene3d>
            <a:camera prst="orthographicFront"/>
            <a:lightRig rig="threePt" dir="t"/>
          </a:scene3d>
          <a:sp3d>
            <a:bevelT w="114300" prst="hardEdge"/>
          </a:sp3d>
        </p:spPr>
        <p:style>
          <a:lnRef idx="1">
            <a:schemeClr val="accent5"/>
          </a:lnRef>
          <a:fillRef idx="2">
            <a:schemeClr val="accent5"/>
          </a:fillRef>
          <a:effectRef idx="1">
            <a:schemeClr val="accent5"/>
          </a:effectRef>
          <a:fontRef idx="minor">
            <a:schemeClr val="dk1"/>
          </a:fontRef>
        </p:style>
        <p:txBody>
          <a:bodyPr rtlCol="0" anchor="ctr">
            <a:sp3d extrusionH="57150">
              <a:bevelT w="38100" h="38100"/>
            </a:sp3d>
          </a:bodyPr>
          <a:lstStyle/>
          <a:p>
            <a:pPr algn="ctr"/>
            <a:r>
              <a:rPr lang="cs-CZ" sz="2000" b="1" dirty="0"/>
              <a:t>Nastavení podpor</a:t>
            </a:r>
          </a:p>
        </p:txBody>
      </p:sp>
      <p:sp>
        <p:nvSpPr>
          <p:cNvPr id="9" name="Obdélník: se zakulacenými rohy 8">
            <a:hlinkClick r:id="rId5"/>
            <a:extLst>
              <a:ext uri="{FF2B5EF4-FFF2-40B4-BE49-F238E27FC236}">
                <a16:creationId xmlns:a16="http://schemas.microsoft.com/office/drawing/2014/main" id="{7C11D77C-EB37-47A4-8536-18920A5230BE}"/>
              </a:ext>
            </a:extLst>
          </p:cNvPr>
          <p:cNvSpPr/>
          <p:nvPr/>
        </p:nvSpPr>
        <p:spPr>
          <a:xfrm>
            <a:off x="8129315" y="1397075"/>
            <a:ext cx="2183642" cy="846161"/>
          </a:xfrm>
          <a:prstGeom prst="roundRect">
            <a:avLst/>
          </a:prstGeom>
          <a:scene3d>
            <a:camera prst="orthographicFront"/>
            <a:lightRig rig="threePt" dir="t"/>
          </a:scene3d>
          <a:sp3d>
            <a:bevelT w="114300" prst="hardEdge"/>
          </a:sp3d>
        </p:spPr>
        <p:style>
          <a:lnRef idx="1">
            <a:schemeClr val="accent5"/>
          </a:lnRef>
          <a:fillRef idx="2">
            <a:schemeClr val="accent5"/>
          </a:fillRef>
          <a:effectRef idx="1">
            <a:schemeClr val="accent5"/>
          </a:effectRef>
          <a:fontRef idx="minor">
            <a:schemeClr val="dk1"/>
          </a:fontRef>
        </p:style>
        <p:txBody>
          <a:bodyPr rtlCol="0" anchor="ctr">
            <a:sp3d extrusionH="57150">
              <a:bevelT w="38100" h="38100"/>
            </a:sp3d>
          </a:bodyPr>
          <a:lstStyle/>
          <a:p>
            <a:pPr algn="ctr"/>
            <a:r>
              <a:rPr lang="cs-CZ" sz="2000" b="1" dirty="0" err="1"/>
              <a:t>Ender</a:t>
            </a:r>
            <a:r>
              <a:rPr lang="cs-CZ" sz="2000" b="1" dirty="0"/>
              <a:t> 3 - Pro </a:t>
            </a:r>
          </a:p>
        </p:txBody>
      </p:sp>
      <p:sp>
        <p:nvSpPr>
          <p:cNvPr id="10" name="Obdélník: se zakulacenými rohy 9">
            <a:hlinkClick r:id="rId6"/>
            <a:extLst>
              <a:ext uri="{FF2B5EF4-FFF2-40B4-BE49-F238E27FC236}">
                <a16:creationId xmlns:a16="http://schemas.microsoft.com/office/drawing/2014/main" id="{F875C580-4BD8-46C7-9BA9-6F0810B64C74}"/>
              </a:ext>
            </a:extLst>
          </p:cNvPr>
          <p:cNvSpPr/>
          <p:nvPr/>
        </p:nvSpPr>
        <p:spPr>
          <a:xfrm>
            <a:off x="1879043" y="3955035"/>
            <a:ext cx="2183642" cy="846161"/>
          </a:xfrm>
          <a:prstGeom prst="roundRect">
            <a:avLst/>
          </a:prstGeom>
          <a:scene3d>
            <a:camera prst="orthographicFront"/>
            <a:lightRig rig="threePt" dir="t"/>
          </a:scene3d>
          <a:sp3d>
            <a:bevelT w="114300" prst="hardEdge"/>
          </a:sp3d>
        </p:spPr>
        <p:style>
          <a:lnRef idx="1">
            <a:schemeClr val="accent5"/>
          </a:lnRef>
          <a:fillRef idx="2">
            <a:schemeClr val="accent5"/>
          </a:fillRef>
          <a:effectRef idx="1">
            <a:schemeClr val="accent5"/>
          </a:effectRef>
          <a:fontRef idx="minor">
            <a:schemeClr val="dk1"/>
          </a:fontRef>
        </p:style>
        <p:txBody>
          <a:bodyPr rtlCol="0" anchor="ctr">
            <a:sp3d extrusionH="57150">
              <a:bevelT w="38100" h="38100"/>
            </a:sp3d>
          </a:bodyPr>
          <a:lstStyle/>
          <a:p>
            <a:pPr algn="ctr"/>
            <a:r>
              <a:rPr lang="cs-CZ" sz="2000" b="1" dirty="0"/>
              <a:t>Tisk FDM </a:t>
            </a:r>
          </a:p>
        </p:txBody>
      </p:sp>
      <p:sp>
        <p:nvSpPr>
          <p:cNvPr id="11" name="Obdélník: se zakulacenými rohy 10">
            <a:hlinkClick r:id="rId7"/>
            <a:extLst>
              <a:ext uri="{FF2B5EF4-FFF2-40B4-BE49-F238E27FC236}">
                <a16:creationId xmlns:a16="http://schemas.microsoft.com/office/drawing/2014/main" id="{DA448B3D-30BD-4FCB-B67B-64EA8232A5F0}"/>
              </a:ext>
            </a:extLst>
          </p:cNvPr>
          <p:cNvSpPr/>
          <p:nvPr/>
        </p:nvSpPr>
        <p:spPr>
          <a:xfrm>
            <a:off x="1879043" y="2645165"/>
            <a:ext cx="2183642" cy="846161"/>
          </a:xfrm>
          <a:prstGeom prst="roundRect">
            <a:avLst/>
          </a:prstGeom>
          <a:scene3d>
            <a:camera prst="orthographicFront"/>
            <a:lightRig rig="threePt" dir="t"/>
          </a:scene3d>
          <a:sp3d>
            <a:bevelT w="114300" prst="hardEdge"/>
          </a:sp3d>
        </p:spPr>
        <p:style>
          <a:lnRef idx="1">
            <a:schemeClr val="accent5"/>
          </a:lnRef>
          <a:fillRef idx="2">
            <a:schemeClr val="accent5"/>
          </a:fillRef>
          <a:effectRef idx="1">
            <a:schemeClr val="accent5"/>
          </a:effectRef>
          <a:fontRef idx="minor">
            <a:schemeClr val="dk1"/>
          </a:fontRef>
        </p:style>
        <p:txBody>
          <a:bodyPr rtlCol="0" anchor="ctr">
            <a:sp3d extrusionH="57150">
              <a:bevelT w="38100" h="38100"/>
            </a:sp3d>
          </a:bodyPr>
          <a:lstStyle/>
          <a:p>
            <a:pPr algn="ctr"/>
            <a:r>
              <a:rPr lang="cs-CZ" sz="2000" b="1" dirty="0"/>
              <a:t>Proces tisku</a:t>
            </a:r>
          </a:p>
        </p:txBody>
      </p:sp>
      <p:sp>
        <p:nvSpPr>
          <p:cNvPr id="14" name="Obdélník: se zakulacenými rohy 13">
            <a:hlinkClick r:id="rId8"/>
            <a:extLst>
              <a:ext uri="{FF2B5EF4-FFF2-40B4-BE49-F238E27FC236}">
                <a16:creationId xmlns:a16="http://schemas.microsoft.com/office/drawing/2014/main" id="{061340FA-77EC-44B9-930A-86337CDE422F}"/>
              </a:ext>
            </a:extLst>
          </p:cNvPr>
          <p:cNvSpPr/>
          <p:nvPr/>
        </p:nvSpPr>
        <p:spPr>
          <a:xfrm>
            <a:off x="8129315" y="3882763"/>
            <a:ext cx="2183642" cy="846161"/>
          </a:xfrm>
          <a:prstGeom prst="roundRect">
            <a:avLst/>
          </a:prstGeom>
          <a:scene3d>
            <a:camera prst="orthographicFront"/>
            <a:lightRig rig="threePt" dir="t"/>
          </a:scene3d>
          <a:sp3d>
            <a:bevelT w="114300" prst="hardEdge"/>
          </a:sp3d>
        </p:spPr>
        <p:style>
          <a:lnRef idx="1">
            <a:schemeClr val="accent5"/>
          </a:lnRef>
          <a:fillRef idx="2">
            <a:schemeClr val="accent5"/>
          </a:fillRef>
          <a:effectRef idx="1">
            <a:schemeClr val="accent5"/>
          </a:effectRef>
          <a:fontRef idx="minor">
            <a:schemeClr val="dk1"/>
          </a:fontRef>
        </p:style>
        <p:txBody>
          <a:bodyPr rtlCol="0" anchor="ctr">
            <a:sp3d extrusionH="57150">
              <a:bevelT w="38100" h="38100"/>
            </a:sp3d>
          </a:bodyPr>
          <a:lstStyle/>
          <a:p>
            <a:pPr algn="ctr"/>
            <a:r>
              <a:rPr lang="cs-CZ" sz="2000" b="1" dirty="0"/>
              <a:t>Výměna trysky</a:t>
            </a:r>
          </a:p>
        </p:txBody>
      </p:sp>
      <p:sp>
        <p:nvSpPr>
          <p:cNvPr id="16" name="Obdélník: se zakulacenými rohy 15">
            <a:hlinkClick r:id="rId9"/>
            <a:extLst>
              <a:ext uri="{FF2B5EF4-FFF2-40B4-BE49-F238E27FC236}">
                <a16:creationId xmlns:a16="http://schemas.microsoft.com/office/drawing/2014/main" id="{387BF721-BE5E-4B47-8F6D-936431AA72DB}"/>
              </a:ext>
            </a:extLst>
          </p:cNvPr>
          <p:cNvSpPr/>
          <p:nvPr/>
        </p:nvSpPr>
        <p:spPr>
          <a:xfrm>
            <a:off x="8129315" y="5320960"/>
            <a:ext cx="2183642" cy="846161"/>
          </a:xfrm>
          <a:prstGeom prst="roundRect">
            <a:avLst/>
          </a:prstGeom>
          <a:scene3d>
            <a:camera prst="orthographicFront"/>
            <a:lightRig rig="threePt" dir="t"/>
          </a:scene3d>
          <a:sp3d>
            <a:bevelT w="114300" prst="hardEdge"/>
          </a:sp3d>
        </p:spPr>
        <p:style>
          <a:lnRef idx="1">
            <a:schemeClr val="accent5"/>
          </a:lnRef>
          <a:fillRef idx="2">
            <a:schemeClr val="accent5"/>
          </a:fillRef>
          <a:effectRef idx="1">
            <a:schemeClr val="accent5"/>
          </a:effectRef>
          <a:fontRef idx="minor">
            <a:schemeClr val="dk1"/>
          </a:fontRef>
        </p:style>
        <p:txBody>
          <a:bodyPr rtlCol="0" anchor="ctr">
            <a:sp3d extrusionH="57150">
              <a:bevelT w="38100" h="38100"/>
            </a:sp3d>
          </a:bodyPr>
          <a:lstStyle/>
          <a:p>
            <a:pPr algn="ctr"/>
            <a:r>
              <a:rPr lang="cs-CZ" sz="2000" b="1" dirty="0"/>
              <a:t>Kalibrace podložky</a:t>
            </a:r>
          </a:p>
        </p:txBody>
      </p:sp>
      <p:sp>
        <p:nvSpPr>
          <p:cNvPr id="12" name="Obdélník: se zakulacenými rohy 11">
            <a:extLst>
              <a:ext uri="{FF2B5EF4-FFF2-40B4-BE49-F238E27FC236}">
                <a16:creationId xmlns:a16="http://schemas.microsoft.com/office/drawing/2014/main" id="{0F5253B4-F3CE-4940-80A7-A145394B0E63}"/>
              </a:ext>
            </a:extLst>
          </p:cNvPr>
          <p:cNvSpPr/>
          <p:nvPr/>
        </p:nvSpPr>
        <p:spPr>
          <a:xfrm>
            <a:off x="1879043" y="551329"/>
            <a:ext cx="8433914" cy="463720"/>
          </a:xfrm>
          <a:prstGeom prst="roundRect">
            <a:avLst/>
          </a:prstGeom>
          <a:scene3d>
            <a:camera prst="orthographicFront"/>
            <a:lightRig rig="threePt" dir="t"/>
          </a:scene3d>
          <a:sp3d>
            <a:bevelT w="114300" prst="hardEdge"/>
          </a:sp3d>
        </p:spPr>
        <p:style>
          <a:lnRef idx="1">
            <a:schemeClr val="accent5"/>
          </a:lnRef>
          <a:fillRef idx="2">
            <a:schemeClr val="accent5"/>
          </a:fillRef>
          <a:effectRef idx="1">
            <a:schemeClr val="accent5"/>
          </a:effectRef>
          <a:fontRef idx="minor">
            <a:schemeClr val="dk1"/>
          </a:fontRef>
        </p:style>
        <p:txBody>
          <a:bodyPr rtlCol="0" anchor="ctr">
            <a:sp3d extrusionH="57150">
              <a:bevelT w="38100" h="38100"/>
            </a:sp3d>
          </a:bodyPr>
          <a:lstStyle/>
          <a:p>
            <a:pPr algn="ctr"/>
            <a:r>
              <a:rPr lang="cs-CZ" sz="2000" b="1" dirty="0"/>
              <a:t>Videa pro demonstraci vybraných okruhů</a:t>
            </a:r>
          </a:p>
        </p:txBody>
      </p:sp>
    </p:spTree>
    <p:extLst>
      <p:ext uri="{BB962C8B-B14F-4D97-AF65-F5344CB8AC3E}">
        <p14:creationId xmlns:p14="http://schemas.microsoft.com/office/powerpoint/2010/main" val="3255298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sp>
        <p:nvSpPr>
          <p:cNvPr id="5" name="TextovéPole 4">
            <a:extLst>
              <a:ext uri="{FF2B5EF4-FFF2-40B4-BE49-F238E27FC236}">
                <a16:creationId xmlns:a16="http://schemas.microsoft.com/office/drawing/2014/main" id="{D7109112-BB1B-48CC-B8F5-764C28B7DFC5}"/>
              </a:ext>
            </a:extLst>
          </p:cNvPr>
          <p:cNvSpPr txBox="1"/>
          <p:nvPr/>
        </p:nvSpPr>
        <p:spPr>
          <a:xfrm>
            <a:off x="98947" y="-64264"/>
            <a:ext cx="5551226" cy="6955750"/>
          </a:xfrm>
          <a:prstGeom prst="rect">
            <a:avLst/>
          </a:prstGeom>
          <a:noFill/>
        </p:spPr>
        <p:txBody>
          <a:bodyPr wrap="square">
            <a:spAutoFit/>
          </a:bodyPr>
          <a:lstStyle/>
          <a:p>
            <a:pPr algn="just"/>
            <a:r>
              <a:rPr lang="cs-CZ" sz="2800" b="1" dirty="0"/>
              <a:t>Extruder, </a:t>
            </a:r>
          </a:p>
          <a:p>
            <a:pPr algn="just"/>
            <a:r>
              <a:rPr lang="cs-CZ" sz="1900" dirty="0"/>
              <a:t>neboli tisková hlava, slouží k nanášení jednotlivých tiskových vrstev. Skládá se z celé řady dílů. Popíšeme si, jakou funkci plní každý z nich. Do extruderu putuje filament teflonovou trubičkou. V té chvíli má pokojovou teplotu a je v pevném stavu. Ten dále prochází přes </a:t>
            </a:r>
            <a:r>
              <a:rPr lang="cs-CZ" sz="1900" dirty="0" err="1"/>
              <a:t>heat</a:t>
            </a:r>
            <a:r>
              <a:rPr lang="cs-CZ" sz="1900" dirty="0"/>
              <a:t> </a:t>
            </a:r>
            <a:r>
              <a:rPr lang="cs-CZ" sz="1900" dirty="0" err="1"/>
              <a:t>sink</a:t>
            </a:r>
            <a:r>
              <a:rPr lang="cs-CZ" sz="1900" dirty="0"/>
              <a:t>, neboli chladič. Má za cíl odvést teplo, které se šíří přes </a:t>
            </a:r>
            <a:r>
              <a:rPr lang="cs-CZ" sz="1900" dirty="0" err="1"/>
              <a:t>heat</a:t>
            </a:r>
            <a:r>
              <a:rPr lang="cs-CZ" sz="1900" dirty="0"/>
              <a:t> </a:t>
            </a:r>
            <a:r>
              <a:rPr lang="cs-CZ" sz="1900" dirty="0" err="1"/>
              <a:t>break</a:t>
            </a:r>
            <a:r>
              <a:rPr lang="cs-CZ" sz="1900" dirty="0"/>
              <a:t> a co nejvíce tak zmenšit oblast mezi pevným a roztaveným filamentem. Pro vyšší účinnost bývá na </a:t>
            </a:r>
            <a:r>
              <a:rPr lang="cs-CZ" sz="1900" dirty="0" err="1"/>
              <a:t>heat</a:t>
            </a:r>
            <a:r>
              <a:rPr lang="cs-CZ" sz="1900" dirty="0"/>
              <a:t> </a:t>
            </a:r>
            <a:r>
              <a:rPr lang="cs-CZ" sz="1900" dirty="0" err="1"/>
              <a:t>sink</a:t>
            </a:r>
            <a:r>
              <a:rPr lang="cs-CZ" sz="1900" dirty="0"/>
              <a:t> montován ventilátor. Heat </a:t>
            </a:r>
            <a:r>
              <a:rPr lang="cs-CZ" sz="1900" dirty="0" err="1"/>
              <a:t>break</a:t>
            </a:r>
            <a:r>
              <a:rPr lang="cs-CZ" sz="1900" dirty="0"/>
              <a:t> je ve své podstatě kus trubičky s vnějším závitem, která je v jednom místě výrazně zúžená, aby bylo docíleno co nejmenšího možného průřezu a tím pádem omezení přenosu tepla směrem nahoru, kde má být filament neroztavený. </a:t>
            </a:r>
            <a:r>
              <a:rPr lang="cs-CZ" sz="1900" dirty="0" err="1"/>
              <a:t>Heater</a:t>
            </a:r>
            <a:r>
              <a:rPr lang="cs-CZ" sz="1900" dirty="0"/>
              <a:t> </a:t>
            </a:r>
            <a:r>
              <a:rPr lang="cs-CZ" sz="1900" dirty="0" err="1"/>
              <a:t>block</a:t>
            </a:r>
            <a:r>
              <a:rPr lang="cs-CZ" sz="1900" dirty="0"/>
              <a:t> je kus materiálu, který dobře vede teplo (nejčastěji hliník). V něm je umístěné elektrické topné těleso a termistor pro zpětnou vazbu o aktuální teplotě. Na jeho úrovni je již materiál roztavený a je vytlačován přes trysku ven. Tryska je pravděpodobně jediná součást extruderu, která je pro uživatele zajímavá z pohledu výměny. Různými průměry trysky můžeme ovlivnit dobu a kvalitu tisku. </a:t>
            </a:r>
          </a:p>
        </p:txBody>
      </p:sp>
      <p:pic>
        <p:nvPicPr>
          <p:cNvPr id="7" name="Obrázek 6">
            <a:extLst>
              <a:ext uri="{FF2B5EF4-FFF2-40B4-BE49-F238E27FC236}">
                <a16:creationId xmlns:a16="http://schemas.microsoft.com/office/drawing/2014/main" id="{5991DA64-DBD8-483B-9F08-AD8EB03407C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544863" y="-64264"/>
            <a:ext cx="4647137" cy="5198261"/>
          </a:xfrm>
          <a:prstGeom prst="rect">
            <a:avLst/>
          </a:prstGeom>
        </p:spPr>
      </p:pic>
      <p:sp>
        <p:nvSpPr>
          <p:cNvPr id="9" name="TextovéPole 8">
            <a:extLst>
              <a:ext uri="{FF2B5EF4-FFF2-40B4-BE49-F238E27FC236}">
                <a16:creationId xmlns:a16="http://schemas.microsoft.com/office/drawing/2014/main" id="{6FA08DC0-C0B7-4BDB-BDE0-E4E7518FFAAF}"/>
              </a:ext>
            </a:extLst>
          </p:cNvPr>
          <p:cNvSpPr txBox="1"/>
          <p:nvPr/>
        </p:nvSpPr>
        <p:spPr>
          <a:xfrm>
            <a:off x="6676897" y="4670503"/>
            <a:ext cx="3606421" cy="2031325"/>
          </a:xfrm>
          <a:prstGeom prst="rect">
            <a:avLst/>
          </a:prstGeom>
          <a:noFill/>
        </p:spPr>
        <p:txBody>
          <a:bodyPr wrap="square">
            <a:spAutoFit/>
          </a:bodyPr>
          <a:lstStyle/>
          <a:p>
            <a:r>
              <a:rPr lang="cs-CZ" dirty="0"/>
              <a:t>Extruder </a:t>
            </a:r>
          </a:p>
          <a:p>
            <a:r>
              <a:rPr lang="cs-CZ" dirty="0"/>
              <a:t>1 Teflonová (PTFE) trubička </a:t>
            </a:r>
          </a:p>
          <a:p>
            <a:r>
              <a:rPr lang="cs-CZ" dirty="0"/>
              <a:t>2 </a:t>
            </a:r>
            <a:r>
              <a:rPr lang="cs-CZ" dirty="0" err="1"/>
              <a:t>Heatsink</a:t>
            </a:r>
            <a:r>
              <a:rPr lang="cs-CZ" dirty="0"/>
              <a:t> (chladič) </a:t>
            </a:r>
          </a:p>
          <a:p>
            <a:r>
              <a:rPr lang="cs-CZ" dirty="0"/>
              <a:t>3 Tiskový ventilátor </a:t>
            </a:r>
          </a:p>
          <a:p>
            <a:r>
              <a:rPr lang="cs-CZ" dirty="0"/>
              <a:t>4 Heat </a:t>
            </a:r>
            <a:r>
              <a:rPr lang="cs-CZ" dirty="0" err="1"/>
              <a:t>break</a:t>
            </a:r>
            <a:r>
              <a:rPr lang="cs-CZ" dirty="0"/>
              <a:t> (izolátor) </a:t>
            </a:r>
          </a:p>
          <a:p>
            <a:r>
              <a:rPr lang="cs-CZ" dirty="0"/>
              <a:t>5 </a:t>
            </a:r>
            <a:r>
              <a:rPr lang="cs-CZ" dirty="0" err="1"/>
              <a:t>Heater</a:t>
            </a:r>
            <a:r>
              <a:rPr lang="cs-CZ" dirty="0"/>
              <a:t> </a:t>
            </a:r>
            <a:r>
              <a:rPr lang="cs-CZ" dirty="0" err="1"/>
              <a:t>Block</a:t>
            </a:r>
            <a:r>
              <a:rPr lang="cs-CZ" dirty="0"/>
              <a:t> </a:t>
            </a:r>
          </a:p>
          <a:p>
            <a:r>
              <a:rPr lang="cs-CZ" dirty="0"/>
              <a:t>6 Tryska</a:t>
            </a:r>
          </a:p>
        </p:txBody>
      </p:sp>
    </p:spTree>
    <p:extLst>
      <p:ext uri="{BB962C8B-B14F-4D97-AF65-F5344CB8AC3E}">
        <p14:creationId xmlns:p14="http://schemas.microsoft.com/office/powerpoint/2010/main" val="3506398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sp>
        <p:nvSpPr>
          <p:cNvPr id="10" name="TextovéPole 9">
            <a:extLst>
              <a:ext uri="{FF2B5EF4-FFF2-40B4-BE49-F238E27FC236}">
                <a16:creationId xmlns:a16="http://schemas.microsoft.com/office/drawing/2014/main" id="{F1BF9B56-D77A-46FA-BCAB-268670896932}"/>
              </a:ext>
            </a:extLst>
          </p:cNvPr>
          <p:cNvSpPr txBox="1"/>
          <p:nvPr/>
        </p:nvSpPr>
        <p:spPr>
          <a:xfrm>
            <a:off x="279027" y="89954"/>
            <a:ext cx="4346761" cy="523220"/>
          </a:xfrm>
          <a:prstGeom prst="rect">
            <a:avLst/>
          </a:prstGeom>
          <a:noFill/>
        </p:spPr>
        <p:txBody>
          <a:bodyPr wrap="square">
            <a:spAutoFit/>
          </a:bodyPr>
          <a:lstStyle/>
          <a:p>
            <a:pPr algn="l"/>
            <a:r>
              <a:rPr lang="cs-CZ" sz="2800" b="0" i="0" dirty="0">
                <a:solidFill>
                  <a:srgbClr val="4C4C4C"/>
                </a:solidFill>
                <a:effectLst/>
                <a:latin typeface="Times New Roman" panose="02020603050405020304" pitchFamily="18" charset="0"/>
                <a:cs typeface="Times New Roman" panose="02020603050405020304" pitchFamily="18" charset="0"/>
              </a:rPr>
              <a:t>Slovník pojmů ve 3D tisku</a:t>
            </a:r>
          </a:p>
        </p:txBody>
      </p:sp>
      <p:pic>
        <p:nvPicPr>
          <p:cNvPr id="4" name="Obrázek 3">
            <a:extLst>
              <a:ext uri="{FF2B5EF4-FFF2-40B4-BE49-F238E27FC236}">
                <a16:creationId xmlns:a16="http://schemas.microsoft.com/office/drawing/2014/main" id="{11205860-EF4A-49DA-9B48-F5EB713C5778}"/>
              </a:ext>
            </a:extLst>
          </p:cNvPr>
          <p:cNvPicPr>
            <a:picLocks noChangeAspect="1"/>
          </p:cNvPicPr>
          <p:nvPr/>
        </p:nvPicPr>
        <p:blipFill rotWithShape="1">
          <a:blip r:embed="rId2"/>
          <a:srcRect t="7306"/>
          <a:stretch/>
        </p:blipFill>
        <p:spPr>
          <a:xfrm>
            <a:off x="453604" y="726141"/>
            <a:ext cx="11284791" cy="5673209"/>
          </a:xfrm>
          <a:prstGeom prst="rect">
            <a:avLst/>
          </a:prstGeom>
        </p:spPr>
      </p:pic>
    </p:spTree>
    <p:extLst>
      <p:ext uri="{BB962C8B-B14F-4D97-AF65-F5344CB8AC3E}">
        <p14:creationId xmlns:p14="http://schemas.microsoft.com/office/powerpoint/2010/main" val="1831210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sp>
        <p:nvSpPr>
          <p:cNvPr id="10" name="TextovéPole 9">
            <a:extLst>
              <a:ext uri="{FF2B5EF4-FFF2-40B4-BE49-F238E27FC236}">
                <a16:creationId xmlns:a16="http://schemas.microsoft.com/office/drawing/2014/main" id="{F1BF9B56-D77A-46FA-BCAB-268670896932}"/>
              </a:ext>
            </a:extLst>
          </p:cNvPr>
          <p:cNvSpPr txBox="1"/>
          <p:nvPr/>
        </p:nvSpPr>
        <p:spPr>
          <a:xfrm>
            <a:off x="279027" y="89954"/>
            <a:ext cx="4346761" cy="523220"/>
          </a:xfrm>
          <a:prstGeom prst="rect">
            <a:avLst/>
          </a:prstGeom>
          <a:noFill/>
        </p:spPr>
        <p:txBody>
          <a:bodyPr wrap="square">
            <a:spAutoFit/>
          </a:bodyPr>
          <a:lstStyle/>
          <a:p>
            <a:pPr algn="l"/>
            <a:r>
              <a:rPr lang="cs-CZ" sz="2800" b="0" i="0" dirty="0">
                <a:solidFill>
                  <a:srgbClr val="4C4C4C"/>
                </a:solidFill>
                <a:effectLst/>
                <a:latin typeface="Times New Roman" panose="02020603050405020304" pitchFamily="18" charset="0"/>
                <a:cs typeface="Times New Roman" panose="02020603050405020304" pitchFamily="18" charset="0"/>
              </a:rPr>
              <a:t>Slovník pojmů ve 3D tisku</a:t>
            </a:r>
          </a:p>
        </p:txBody>
      </p:sp>
      <p:pic>
        <p:nvPicPr>
          <p:cNvPr id="14" name="Obrázek 13">
            <a:extLst>
              <a:ext uri="{FF2B5EF4-FFF2-40B4-BE49-F238E27FC236}">
                <a16:creationId xmlns:a16="http://schemas.microsoft.com/office/drawing/2014/main" id="{018A8D91-FF99-409E-83AC-E1E7663B27D4}"/>
              </a:ext>
            </a:extLst>
          </p:cNvPr>
          <p:cNvPicPr>
            <a:picLocks noChangeAspect="1"/>
          </p:cNvPicPr>
          <p:nvPr/>
        </p:nvPicPr>
        <p:blipFill>
          <a:blip r:embed="rId2"/>
          <a:stretch>
            <a:fillRect/>
          </a:stretch>
        </p:blipFill>
        <p:spPr>
          <a:xfrm>
            <a:off x="375130" y="648046"/>
            <a:ext cx="11441740" cy="6120000"/>
          </a:xfrm>
          <a:prstGeom prst="rect">
            <a:avLst/>
          </a:prstGeom>
        </p:spPr>
      </p:pic>
    </p:spTree>
    <p:extLst>
      <p:ext uri="{BB962C8B-B14F-4D97-AF65-F5344CB8AC3E}">
        <p14:creationId xmlns:p14="http://schemas.microsoft.com/office/powerpoint/2010/main" val="228562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sp>
        <p:nvSpPr>
          <p:cNvPr id="10" name="TextovéPole 9">
            <a:extLst>
              <a:ext uri="{FF2B5EF4-FFF2-40B4-BE49-F238E27FC236}">
                <a16:creationId xmlns:a16="http://schemas.microsoft.com/office/drawing/2014/main" id="{F1BF9B56-D77A-46FA-BCAB-268670896932}"/>
              </a:ext>
            </a:extLst>
          </p:cNvPr>
          <p:cNvSpPr txBox="1"/>
          <p:nvPr/>
        </p:nvSpPr>
        <p:spPr>
          <a:xfrm>
            <a:off x="279027" y="89954"/>
            <a:ext cx="4346761" cy="523220"/>
          </a:xfrm>
          <a:prstGeom prst="rect">
            <a:avLst/>
          </a:prstGeom>
          <a:noFill/>
        </p:spPr>
        <p:txBody>
          <a:bodyPr wrap="square">
            <a:spAutoFit/>
          </a:bodyPr>
          <a:lstStyle/>
          <a:p>
            <a:pPr algn="l"/>
            <a:r>
              <a:rPr lang="cs-CZ" sz="2800" b="0" i="0" dirty="0">
                <a:solidFill>
                  <a:srgbClr val="4C4C4C"/>
                </a:solidFill>
                <a:effectLst/>
                <a:latin typeface="Times New Roman" panose="02020603050405020304" pitchFamily="18" charset="0"/>
                <a:cs typeface="Times New Roman" panose="02020603050405020304" pitchFamily="18" charset="0"/>
              </a:rPr>
              <a:t>Slovník pojmů ve 3D tisku</a:t>
            </a:r>
          </a:p>
        </p:txBody>
      </p:sp>
      <p:pic>
        <p:nvPicPr>
          <p:cNvPr id="4" name="Obrázek 3">
            <a:extLst>
              <a:ext uri="{FF2B5EF4-FFF2-40B4-BE49-F238E27FC236}">
                <a16:creationId xmlns:a16="http://schemas.microsoft.com/office/drawing/2014/main" id="{268D6DE7-0D96-4CBF-974D-DA3624368544}"/>
              </a:ext>
            </a:extLst>
          </p:cNvPr>
          <p:cNvPicPr>
            <a:picLocks noChangeAspect="1"/>
          </p:cNvPicPr>
          <p:nvPr/>
        </p:nvPicPr>
        <p:blipFill>
          <a:blip r:embed="rId2"/>
          <a:stretch>
            <a:fillRect/>
          </a:stretch>
        </p:blipFill>
        <p:spPr>
          <a:xfrm>
            <a:off x="386892" y="749487"/>
            <a:ext cx="11330640" cy="6120000"/>
          </a:xfrm>
          <a:prstGeom prst="rect">
            <a:avLst/>
          </a:prstGeom>
        </p:spPr>
      </p:pic>
    </p:spTree>
    <p:extLst>
      <p:ext uri="{BB962C8B-B14F-4D97-AF65-F5344CB8AC3E}">
        <p14:creationId xmlns:p14="http://schemas.microsoft.com/office/powerpoint/2010/main" val="1045414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4" name="Obrázek 3">
            <a:extLst>
              <a:ext uri="{FF2B5EF4-FFF2-40B4-BE49-F238E27FC236}">
                <a16:creationId xmlns:a16="http://schemas.microsoft.com/office/drawing/2014/main" id="{4B309DAE-0162-44D3-9DBF-8386B62E815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9909" y="233362"/>
            <a:ext cx="4762500" cy="6391275"/>
          </a:xfrm>
          <a:prstGeom prst="rect">
            <a:avLst/>
          </a:prstGeom>
        </p:spPr>
      </p:pic>
      <p:sp>
        <p:nvSpPr>
          <p:cNvPr id="6" name="TextovéPole 5">
            <a:extLst>
              <a:ext uri="{FF2B5EF4-FFF2-40B4-BE49-F238E27FC236}">
                <a16:creationId xmlns:a16="http://schemas.microsoft.com/office/drawing/2014/main" id="{00A7CC87-5174-4832-8E48-0B3F8419C015}"/>
              </a:ext>
            </a:extLst>
          </p:cNvPr>
          <p:cNvSpPr txBox="1"/>
          <p:nvPr/>
        </p:nvSpPr>
        <p:spPr>
          <a:xfrm>
            <a:off x="6547945" y="0"/>
            <a:ext cx="6096000" cy="1477328"/>
          </a:xfrm>
          <a:prstGeom prst="rect">
            <a:avLst/>
          </a:prstGeom>
          <a:noFill/>
        </p:spPr>
        <p:txBody>
          <a:bodyPr wrap="square">
            <a:spAutoFit/>
          </a:bodyPr>
          <a:lstStyle/>
          <a:p>
            <a:pPr algn="l" fontAlgn="base"/>
            <a:br>
              <a:rPr lang="cs-CZ" b="1" i="0" u="none" strike="noStrike" dirty="0">
                <a:solidFill>
                  <a:srgbClr val="28A6E1"/>
                </a:solidFill>
                <a:effectLst/>
                <a:latin typeface="Roboto" panose="02000000000000000000" pitchFamily="2" charset="0"/>
                <a:hlinkClick r:id="rId3"/>
              </a:rPr>
            </a:br>
            <a:r>
              <a:rPr lang="cs-CZ" b="1" i="0" u="none" strike="noStrike" dirty="0">
                <a:solidFill>
                  <a:srgbClr val="28A6E1"/>
                </a:solidFill>
                <a:effectLst/>
                <a:latin typeface="Roboto" panose="02000000000000000000" pitchFamily="2" charset="0"/>
                <a:hlinkClick r:id="rId3"/>
              </a:rPr>
              <a:t>SLA tiskárny</a:t>
            </a:r>
            <a:endParaRPr lang="cs-CZ" b="0" i="0" dirty="0">
              <a:solidFill>
                <a:srgbClr val="28A6E1"/>
              </a:solidFill>
              <a:effectLst/>
              <a:latin typeface="Roboto" panose="02000000000000000000" pitchFamily="2" charset="0"/>
            </a:endParaRPr>
          </a:p>
          <a:p>
            <a:pPr algn="l" fontAlgn="base">
              <a:buFont typeface="Arial" panose="020B0604020202020204" pitchFamily="34" charset="0"/>
              <a:buChar char="•"/>
            </a:pPr>
            <a:r>
              <a:rPr lang="cs-CZ" b="1" i="0" dirty="0">
                <a:solidFill>
                  <a:srgbClr val="000000"/>
                </a:solidFill>
                <a:effectLst/>
                <a:latin typeface="Roboto" panose="02000000000000000000" pitchFamily="2" charset="0"/>
              </a:rPr>
              <a:t>Tisk vytvrzováním </a:t>
            </a:r>
            <a:r>
              <a:rPr lang="cs-CZ" b="1" i="0" dirty="0" err="1">
                <a:solidFill>
                  <a:srgbClr val="000000"/>
                </a:solidFill>
                <a:effectLst/>
                <a:latin typeface="Roboto" panose="02000000000000000000" pitchFamily="2" charset="0"/>
              </a:rPr>
              <a:t>fotoreaktivní</a:t>
            </a:r>
            <a:r>
              <a:rPr lang="cs-CZ" b="1" i="0" dirty="0">
                <a:solidFill>
                  <a:srgbClr val="000000"/>
                </a:solidFill>
                <a:effectLst/>
                <a:latin typeface="Roboto" panose="02000000000000000000" pitchFamily="2" charset="0"/>
              </a:rPr>
              <a:t> pryskyřice (</a:t>
            </a:r>
            <a:r>
              <a:rPr lang="cs-CZ" b="1" i="0" dirty="0" err="1">
                <a:solidFill>
                  <a:srgbClr val="000000"/>
                </a:solidFill>
                <a:effectLst/>
                <a:latin typeface="Roboto" panose="02000000000000000000" pitchFamily="2" charset="0"/>
              </a:rPr>
              <a:t>resinu</a:t>
            </a:r>
            <a:r>
              <a:rPr lang="cs-CZ" b="1" i="0" dirty="0">
                <a:solidFill>
                  <a:srgbClr val="000000"/>
                </a:solidFill>
                <a:effectLst/>
                <a:latin typeface="Roboto" panose="02000000000000000000" pitchFamily="2" charset="0"/>
              </a:rPr>
              <a:t>)</a:t>
            </a:r>
            <a:endParaRPr lang="cs-CZ" b="0" i="0" dirty="0">
              <a:solidFill>
                <a:srgbClr val="000000"/>
              </a:solidFill>
              <a:effectLst/>
              <a:latin typeface="Roboto" panose="02000000000000000000" pitchFamily="2" charset="0"/>
            </a:endParaRPr>
          </a:p>
          <a:p>
            <a:pPr algn="l" fontAlgn="base">
              <a:buFont typeface="Arial" panose="020B0604020202020204" pitchFamily="34" charset="0"/>
              <a:buChar char="•"/>
            </a:pPr>
            <a:r>
              <a:rPr lang="cs-CZ" b="1" i="0" dirty="0">
                <a:solidFill>
                  <a:srgbClr val="000000"/>
                </a:solidFill>
                <a:effectLst/>
                <a:latin typeface="Roboto" panose="02000000000000000000" pitchFamily="2" charset="0"/>
              </a:rPr>
              <a:t>Kvalitní tisk výrobků s drobnými detaily</a:t>
            </a:r>
            <a:endParaRPr lang="cs-CZ" b="0" i="0" dirty="0">
              <a:solidFill>
                <a:srgbClr val="000000"/>
              </a:solidFill>
              <a:effectLst/>
              <a:latin typeface="Roboto" panose="02000000000000000000" pitchFamily="2" charset="0"/>
            </a:endParaRPr>
          </a:p>
          <a:p>
            <a:pPr algn="l" fontAlgn="base">
              <a:buFont typeface="Arial" panose="020B0604020202020204" pitchFamily="34" charset="0"/>
              <a:buChar char="•"/>
            </a:pPr>
            <a:r>
              <a:rPr lang="cs-CZ" b="1" i="0" dirty="0">
                <a:solidFill>
                  <a:srgbClr val="000000"/>
                </a:solidFill>
                <a:effectLst/>
                <a:latin typeface="Roboto" panose="02000000000000000000" pitchFamily="2" charset="0"/>
              </a:rPr>
              <a:t>Vhodné spíše pro pokročilejší tiskaře</a:t>
            </a:r>
            <a:endParaRPr lang="cs-CZ" b="0" i="0" dirty="0">
              <a:solidFill>
                <a:srgbClr val="000000"/>
              </a:solidFill>
              <a:effectLst/>
              <a:latin typeface="Roboto" panose="02000000000000000000" pitchFamily="2" charset="0"/>
            </a:endParaRPr>
          </a:p>
        </p:txBody>
      </p:sp>
      <p:sp>
        <p:nvSpPr>
          <p:cNvPr id="8" name="TextovéPole 7">
            <a:extLst>
              <a:ext uri="{FF2B5EF4-FFF2-40B4-BE49-F238E27FC236}">
                <a16:creationId xmlns:a16="http://schemas.microsoft.com/office/drawing/2014/main" id="{70839C2B-BD05-4336-AE93-55DF37AEA86C}"/>
              </a:ext>
            </a:extLst>
          </p:cNvPr>
          <p:cNvSpPr txBox="1"/>
          <p:nvPr/>
        </p:nvSpPr>
        <p:spPr>
          <a:xfrm>
            <a:off x="6663559" y="1613962"/>
            <a:ext cx="5528441" cy="4878259"/>
          </a:xfrm>
          <a:prstGeom prst="rect">
            <a:avLst/>
          </a:prstGeom>
          <a:noFill/>
        </p:spPr>
        <p:txBody>
          <a:bodyPr wrap="square">
            <a:spAutoFit/>
          </a:bodyPr>
          <a:lstStyle/>
          <a:p>
            <a:pPr algn="l" fontAlgn="base"/>
            <a:r>
              <a:rPr lang="cs-CZ" b="0" i="0" dirty="0">
                <a:solidFill>
                  <a:srgbClr val="000000"/>
                </a:solidFill>
                <a:effectLst/>
                <a:latin typeface="Roboto" panose="02000000000000000000" pitchFamily="2" charset="0"/>
              </a:rPr>
              <a:t>SLA tiskárny používají k tisku tzv. </a:t>
            </a:r>
            <a:r>
              <a:rPr lang="cs-CZ" b="0" i="0" dirty="0" err="1">
                <a:solidFill>
                  <a:srgbClr val="000000"/>
                </a:solidFill>
                <a:effectLst/>
                <a:latin typeface="Roboto" panose="02000000000000000000" pitchFamily="2" charset="0"/>
              </a:rPr>
              <a:t>resin</a:t>
            </a:r>
            <a:r>
              <a:rPr lang="cs-CZ" b="0" i="0" dirty="0">
                <a:solidFill>
                  <a:srgbClr val="000000"/>
                </a:solidFill>
                <a:effectLst/>
                <a:latin typeface="Roboto" panose="02000000000000000000" pitchFamily="2" charset="0"/>
              </a:rPr>
              <a:t> (pryskyřici), který je </a:t>
            </a:r>
            <a:r>
              <a:rPr lang="cs-CZ" b="0" i="0" dirty="0" err="1">
                <a:solidFill>
                  <a:srgbClr val="000000"/>
                </a:solidFill>
                <a:effectLst/>
                <a:latin typeface="Roboto" panose="02000000000000000000" pitchFamily="2" charset="0"/>
              </a:rPr>
              <a:t>fotoreaktivní</a:t>
            </a:r>
            <a:r>
              <a:rPr lang="cs-CZ" b="0" i="0" dirty="0">
                <a:solidFill>
                  <a:srgbClr val="000000"/>
                </a:solidFill>
                <a:effectLst/>
                <a:latin typeface="Roboto" panose="02000000000000000000" pitchFamily="2" charset="0"/>
              </a:rPr>
              <a:t>. Tisk funguje následovně: tekutá pryskyřice se nalije do nádoby, do níž je ponořena také tisková platforma. Ta se zespoda ozáří řízeným světlem (ve tvaru jedné vrstvy výrobku), na což pryskyřice zareaguje ztvrdnutím. Potom se platforma o nepatrný kousek zvýší a stejným způsobem dochází k vytvrzení další vrstvy. Tímto způsobem je navrstven celý výrobek. Výrobky SLA tiskáren mají potenciál být dokonalejší než výrobky FDM, výběr </a:t>
            </a:r>
            <a:r>
              <a:rPr lang="cs-CZ" b="0" i="0" dirty="0" err="1">
                <a:solidFill>
                  <a:srgbClr val="000000"/>
                </a:solidFill>
                <a:effectLst/>
                <a:latin typeface="Roboto" panose="02000000000000000000" pitchFamily="2" charset="0"/>
              </a:rPr>
              <a:t>resinů</a:t>
            </a:r>
            <a:r>
              <a:rPr lang="cs-CZ" b="0" i="0" dirty="0">
                <a:solidFill>
                  <a:srgbClr val="000000"/>
                </a:solidFill>
                <a:effectLst/>
                <a:latin typeface="Roboto" panose="02000000000000000000" pitchFamily="2" charset="0"/>
              </a:rPr>
              <a:t> ale není tak široký jako výběr filamentů.</a:t>
            </a:r>
          </a:p>
          <a:p>
            <a:pPr algn="l" fontAlgn="base">
              <a:spcBef>
                <a:spcPts val="600"/>
              </a:spcBef>
            </a:pPr>
            <a:r>
              <a:rPr lang="cs-CZ" dirty="0">
                <a:solidFill>
                  <a:srgbClr val="28A6E1"/>
                </a:solidFill>
                <a:latin typeface="Roboto" panose="02000000000000000000" pitchFamily="2" charset="0"/>
              </a:rPr>
              <a:t>Výhody</a:t>
            </a:r>
            <a:r>
              <a:rPr lang="cs-CZ" b="0" i="0" dirty="0">
                <a:solidFill>
                  <a:srgbClr val="28A6E1"/>
                </a:solidFill>
                <a:effectLst/>
                <a:latin typeface="Roboto" panose="02000000000000000000" pitchFamily="2" charset="0"/>
              </a:rPr>
              <a:t> a nevýhody</a:t>
            </a:r>
          </a:p>
          <a:p>
            <a:pPr algn="l" fontAlgn="base">
              <a:buFont typeface="Arial" panose="020B0604020202020204" pitchFamily="34" charset="0"/>
              <a:buChar char="•"/>
            </a:pPr>
            <a:r>
              <a:rPr lang="cs-CZ" b="1" i="0" dirty="0">
                <a:solidFill>
                  <a:srgbClr val="000000"/>
                </a:solidFill>
                <a:effectLst/>
                <a:latin typeface="Roboto" panose="02000000000000000000" pitchFamily="2" charset="0"/>
              </a:rPr>
              <a:t>Přesný tisk jemných detailů</a:t>
            </a:r>
          </a:p>
          <a:p>
            <a:pPr algn="l" fontAlgn="base">
              <a:buFont typeface="Arial" panose="020B0604020202020204" pitchFamily="34" charset="0"/>
              <a:buChar char="•"/>
            </a:pPr>
            <a:r>
              <a:rPr lang="cs-CZ" b="1" i="0" dirty="0">
                <a:solidFill>
                  <a:srgbClr val="000000"/>
                </a:solidFill>
                <a:effectLst/>
                <a:latin typeface="Roboto" panose="02000000000000000000" pitchFamily="2" charset="0"/>
              </a:rPr>
              <a:t>Výrobky mají dokonale hladký povrch</a:t>
            </a:r>
          </a:p>
          <a:p>
            <a:pPr algn="l" fontAlgn="base">
              <a:buFont typeface="Arial" panose="020B0604020202020204" pitchFamily="34" charset="0"/>
              <a:buChar char="•"/>
            </a:pPr>
            <a:r>
              <a:rPr lang="cs-CZ" b="0" i="0" dirty="0">
                <a:solidFill>
                  <a:srgbClr val="FF0000"/>
                </a:solidFill>
                <a:effectLst/>
                <a:latin typeface="Roboto" panose="02000000000000000000" pitchFamily="2" charset="0"/>
              </a:rPr>
              <a:t> </a:t>
            </a:r>
            <a:r>
              <a:rPr lang="cs-CZ" b="1" i="0" dirty="0">
                <a:solidFill>
                  <a:srgbClr val="FF0000"/>
                </a:solidFill>
                <a:effectLst/>
                <a:latin typeface="Roboto" panose="02000000000000000000" pitchFamily="2" charset="0"/>
              </a:rPr>
              <a:t>Pořizovací i provozní náklady jsou vyšší</a:t>
            </a:r>
          </a:p>
          <a:p>
            <a:pPr algn="l" fontAlgn="base">
              <a:buFont typeface="Arial" panose="020B0604020202020204" pitchFamily="34" charset="0"/>
              <a:buChar char="•"/>
            </a:pPr>
            <a:r>
              <a:rPr lang="cs-CZ" b="1" i="0" dirty="0">
                <a:solidFill>
                  <a:srgbClr val="FF0000"/>
                </a:solidFill>
                <a:effectLst/>
                <a:latin typeface="Roboto" panose="02000000000000000000" pitchFamily="2" charset="0"/>
              </a:rPr>
              <a:t>Menší výběr tiskových materiálů</a:t>
            </a:r>
          </a:p>
        </p:txBody>
      </p:sp>
    </p:spTree>
    <p:extLst>
      <p:ext uri="{BB962C8B-B14F-4D97-AF65-F5344CB8AC3E}">
        <p14:creationId xmlns:p14="http://schemas.microsoft.com/office/powerpoint/2010/main" val="3145120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sp>
        <p:nvSpPr>
          <p:cNvPr id="10" name="TextovéPole 9">
            <a:extLst>
              <a:ext uri="{FF2B5EF4-FFF2-40B4-BE49-F238E27FC236}">
                <a16:creationId xmlns:a16="http://schemas.microsoft.com/office/drawing/2014/main" id="{F1BF9B56-D77A-46FA-BCAB-268670896932}"/>
              </a:ext>
            </a:extLst>
          </p:cNvPr>
          <p:cNvSpPr txBox="1"/>
          <p:nvPr/>
        </p:nvSpPr>
        <p:spPr>
          <a:xfrm>
            <a:off x="279027" y="89954"/>
            <a:ext cx="4346761" cy="523220"/>
          </a:xfrm>
          <a:prstGeom prst="rect">
            <a:avLst/>
          </a:prstGeom>
          <a:noFill/>
        </p:spPr>
        <p:txBody>
          <a:bodyPr wrap="square">
            <a:spAutoFit/>
          </a:bodyPr>
          <a:lstStyle/>
          <a:p>
            <a:pPr algn="l"/>
            <a:r>
              <a:rPr lang="cs-CZ" sz="2800" b="0" i="0" dirty="0">
                <a:solidFill>
                  <a:srgbClr val="4C4C4C"/>
                </a:solidFill>
                <a:effectLst/>
                <a:latin typeface="Times New Roman" panose="02020603050405020304" pitchFamily="18" charset="0"/>
                <a:cs typeface="Times New Roman" panose="02020603050405020304" pitchFamily="18" charset="0"/>
              </a:rPr>
              <a:t>Slovník pojmů ve 3D tisku</a:t>
            </a:r>
          </a:p>
        </p:txBody>
      </p:sp>
    </p:spTree>
    <p:extLst>
      <p:ext uri="{BB962C8B-B14F-4D97-AF65-F5344CB8AC3E}">
        <p14:creationId xmlns:p14="http://schemas.microsoft.com/office/powerpoint/2010/main" val="3265925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sp>
        <p:nvSpPr>
          <p:cNvPr id="10" name="TextovéPole 9">
            <a:extLst>
              <a:ext uri="{FF2B5EF4-FFF2-40B4-BE49-F238E27FC236}">
                <a16:creationId xmlns:a16="http://schemas.microsoft.com/office/drawing/2014/main" id="{F1BF9B56-D77A-46FA-BCAB-268670896932}"/>
              </a:ext>
            </a:extLst>
          </p:cNvPr>
          <p:cNvSpPr txBox="1"/>
          <p:nvPr/>
        </p:nvSpPr>
        <p:spPr>
          <a:xfrm>
            <a:off x="279027" y="89954"/>
            <a:ext cx="4346761" cy="523220"/>
          </a:xfrm>
          <a:prstGeom prst="rect">
            <a:avLst/>
          </a:prstGeom>
          <a:noFill/>
        </p:spPr>
        <p:txBody>
          <a:bodyPr wrap="square">
            <a:spAutoFit/>
          </a:bodyPr>
          <a:lstStyle/>
          <a:p>
            <a:pPr algn="l"/>
            <a:r>
              <a:rPr lang="cs-CZ" sz="2800" b="0" i="0" dirty="0">
                <a:solidFill>
                  <a:srgbClr val="4C4C4C"/>
                </a:solidFill>
                <a:effectLst/>
                <a:latin typeface="Times New Roman" panose="02020603050405020304" pitchFamily="18" charset="0"/>
                <a:cs typeface="Times New Roman" panose="02020603050405020304" pitchFamily="18" charset="0"/>
              </a:rPr>
              <a:t>Slovníky pojmů ke 3D tisku</a:t>
            </a:r>
          </a:p>
        </p:txBody>
      </p:sp>
      <p:sp>
        <p:nvSpPr>
          <p:cNvPr id="5" name="TextovéPole 4">
            <a:extLst>
              <a:ext uri="{FF2B5EF4-FFF2-40B4-BE49-F238E27FC236}">
                <a16:creationId xmlns:a16="http://schemas.microsoft.com/office/drawing/2014/main" id="{5B837557-C46A-4FD2-8E3F-0F209CE57A6A}"/>
              </a:ext>
            </a:extLst>
          </p:cNvPr>
          <p:cNvSpPr txBox="1"/>
          <p:nvPr/>
        </p:nvSpPr>
        <p:spPr>
          <a:xfrm>
            <a:off x="261698" y="1150185"/>
            <a:ext cx="5103678" cy="646331"/>
          </a:xfrm>
          <a:prstGeom prst="rect">
            <a:avLst/>
          </a:prstGeom>
          <a:noFill/>
        </p:spPr>
        <p:txBody>
          <a:bodyPr wrap="square">
            <a:spAutoFit/>
          </a:bodyPr>
          <a:lstStyle/>
          <a:p>
            <a:r>
              <a:rPr lang="cs-CZ" dirty="0"/>
              <a:t>https://eu.filament-pm.cz/article/slovnik-pojmu-ve-3d-tisku-51</a:t>
            </a:r>
          </a:p>
        </p:txBody>
      </p:sp>
      <p:sp>
        <p:nvSpPr>
          <p:cNvPr id="7" name="TextovéPole 6">
            <a:extLst>
              <a:ext uri="{FF2B5EF4-FFF2-40B4-BE49-F238E27FC236}">
                <a16:creationId xmlns:a16="http://schemas.microsoft.com/office/drawing/2014/main" id="{D0D26617-63F3-425F-842E-13B419E4AE60}"/>
              </a:ext>
            </a:extLst>
          </p:cNvPr>
          <p:cNvSpPr txBox="1"/>
          <p:nvPr/>
        </p:nvSpPr>
        <p:spPr>
          <a:xfrm>
            <a:off x="279027" y="2142074"/>
            <a:ext cx="5274608" cy="646331"/>
          </a:xfrm>
          <a:prstGeom prst="rect">
            <a:avLst/>
          </a:prstGeom>
          <a:noFill/>
        </p:spPr>
        <p:txBody>
          <a:bodyPr wrap="square">
            <a:spAutoFit/>
          </a:bodyPr>
          <a:lstStyle/>
          <a:p>
            <a:r>
              <a:rPr lang="cs-CZ" dirty="0"/>
              <a:t>https://www.materialpro3d.cz/blog/pojmy-ve-3d-tisku/</a:t>
            </a:r>
          </a:p>
        </p:txBody>
      </p:sp>
      <p:sp>
        <p:nvSpPr>
          <p:cNvPr id="9" name="TextovéPole 8">
            <a:extLst>
              <a:ext uri="{FF2B5EF4-FFF2-40B4-BE49-F238E27FC236}">
                <a16:creationId xmlns:a16="http://schemas.microsoft.com/office/drawing/2014/main" id="{1073979C-05F5-4DE7-B9FB-9367D873DC45}"/>
              </a:ext>
            </a:extLst>
          </p:cNvPr>
          <p:cNvSpPr txBox="1"/>
          <p:nvPr/>
        </p:nvSpPr>
        <p:spPr>
          <a:xfrm>
            <a:off x="279027" y="2991037"/>
            <a:ext cx="5086349" cy="646331"/>
          </a:xfrm>
          <a:prstGeom prst="rect">
            <a:avLst/>
          </a:prstGeom>
          <a:noFill/>
        </p:spPr>
        <p:txBody>
          <a:bodyPr wrap="square">
            <a:spAutoFit/>
          </a:bodyPr>
          <a:lstStyle/>
          <a:p>
            <a:r>
              <a:rPr lang="cs-CZ" dirty="0"/>
              <a:t>https://www.gtfilament.cz/gtfilament/slovnik-3d-tiskare/</a:t>
            </a:r>
          </a:p>
        </p:txBody>
      </p:sp>
      <p:sp>
        <p:nvSpPr>
          <p:cNvPr id="11" name="TextovéPole 10">
            <a:extLst>
              <a:ext uri="{FF2B5EF4-FFF2-40B4-BE49-F238E27FC236}">
                <a16:creationId xmlns:a16="http://schemas.microsoft.com/office/drawing/2014/main" id="{046BF02C-1A75-4069-9117-32C1DE9CF71F}"/>
              </a:ext>
            </a:extLst>
          </p:cNvPr>
          <p:cNvSpPr txBox="1"/>
          <p:nvPr/>
        </p:nvSpPr>
        <p:spPr>
          <a:xfrm>
            <a:off x="279027" y="4143493"/>
            <a:ext cx="5086349" cy="369332"/>
          </a:xfrm>
          <a:prstGeom prst="rect">
            <a:avLst/>
          </a:prstGeom>
          <a:noFill/>
        </p:spPr>
        <p:txBody>
          <a:bodyPr wrap="square">
            <a:spAutoFit/>
          </a:bodyPr>
          <a:lstStyle/>
          <a:p>
            <a:r>
              <a:rPr lang="cs-CZ" dirty="0"/>
              <a:t>https://prokopzeleny.cz/zakladni-slovnik-3d-tiku/</a:t>
            </a:r>
          </a:p>
        </p:txBody>
      </p:sp>
    </p:spTree>
    <p:extLst>
      <p:ext uri="{BB962C8B-B14F-4D97-AF65-F5344CB8AC3E}">
        <p14:creationId xmlns:p14="http://schemas.microsoft.com/office/powerpoint/2010/main" val="2754545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sp>
        <p:nvSpPr>
          <p:cNvPr id="10" name="TextovéPole 9">
            <a:extLst>
              <a:ext uri="{FF2B5EF4-FFF2-40B4-BE49-F238E27FC236}">
                <a16:creationId xmlns:a16="http://schemas.microsoft.com/office/drawing/2014/main" id="{F1BF9B56-D77A-46FA-BCAB-268670896932}"/>
              </a:ext>
            </a:extLst>
          </p:cNvPr>
          <p:cNvSpPr txBox="1"/>
          <p:nvPr/>
        </p:nvSpPr>
        <p:spPr>
          <a:xfrm>
            <a:off x="279027" y="89954"/>
            <a:ext cx="4346761" cy="523220"/>
          </a:xfrm>
          <a:prstGeom prst="rect">
            <a:avLst/>
          </a:prstGeom>
          <a:noFill/>
        </p:spPr>
        <p:txBody>
          <a:bodyPr wrap="square">
            <a:spAutoFit/>
          </a:bodyPr>
          <a:lstStyle/>
          <a:p>
            <a:pPr algn="l"/>
            <a:r>
              <a:rPr lang="cs-CZ" sz="2800" b="0" i="0" dirty="0">
                <a:solidFill>
                  <a:srgbClr val="4C4C4C"/>
                </a:solidFill>
                <a:effectLst/>
                <a:latin typeface="Times New Roman" panose="02020603050405020304" pitchFamily="18" charset="0"/>
                <a:cs typeface="Times New Roman" panose="02020603050405020304" pitchFamily="18" charset="0"/>
              </a:rPr>
              <a:t>Slovník pojmů ve 3D tisku</a:t>
            </a:r>
          </a:p>
        </p:txBody>
      </p:sp>
    </p:spTree>
    <p:extLst>
      <p:ext uri="{BB962C8B-B14F-4D97-AF65-F5344CB8AC3E}">
        <p14:creationId xmlns:p14="http://schemas.microsoft.com/office/powerpoint/2010/main" val="2976952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sp>
        <p:nvSpPr>
          <p:cNvPr id="10" name="TextovéPole 9">
            <a:extLst>
              <a:ext uri="{FF2B5EF4-FFF2-40B4-BE49-F238E27FC236}">
                <a16:creationId xmlns:a16="http://schemas.microsoft.com/office/drawing/2014/main" id="{F1BF9B56-D77A-46FA-BCAB-268670896932}"/>
              </a:ext>
            </a:extLst>
          </p:cNvPr>
          <p:cNvSpPr txBox="1"/>
          <p:nvPr/>
        </p:nvSpPr>
        <p:spPr>
          <a:xfrm>
            <a:off x="279027" y="89954"/>
            <a:ext cx="4346761" cy="523220"/>
          </a:xfrm>
          <a:prstGeom prst="rect">
            <a:avLst/>
          </a:prstGeom>
          <a:noFill/>
        </p:spPr>
        <p:txBody>
          <a:bodyPr wrap="square">
            <a:spAutoFit/>
          </a:bodyPr>
          <a:lstStyle/>
          <a:p>
            <a:pPr algn="l"/>
            <a:r>
              <a:rPr lang="cs-CZ" sz="2800" b="0" i="0" dirty="0">
                <a:solidFill>
                  <a:srgbClr val="4C4C4C"/>
                </a:solidFill>
                <a:effectLst/>
                <a:latin typeface="Times New Roman" panose="02020603050405020304" pitchFamily="18" charset="0"/>
                <a:cs typeface="Times New Roman" panose="02020603050405020304" pitchFamily="18" charset="0"/>
              </a:rPr>
              <a:t>Slovník pojmů ve 3D tisku</a:t>
            </a:r>
          </a:p>
        </p:txBody>
      </p:sp>
    </p:spTree>
    <p:extLst>
      <p:ext uri="{BB962C8B-B14F-4D97-AF65-F5344CB8AC3E}">
        <p14:creationId xmlns:p14="http://schemas.microsoft.com/office/powerpoint/2010/main" val="2581404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sp>
        <p:nvSpPr>
          <p:cNvPr id="10" name="TextovéPole 9">
            <a:extLst>
              <a:ext uri="{FF2B5EF4-FFF2-40B4-BE49-F238E27FC236}">
                <a16:creationId xmlns:a16="http://schemas.microsoft.com/office/drawing/2014/main" id="{F1BF9B56-D77A-46FA-BCAB-268670896932}"/>
              </a:ext>
            </a:extLst>
          </p:cNvPr>
          <p:cNvSpPr txBox="1"/>
          <p:nvPr/>
        </p:nvSpPr>
        <p:spPr>
          <a:xfrm>
            <a:off x="279027" y="89954"/>
            <a:ext cx="4346761" cy="523220"/>
          </a:xfrm>
          <a:prstGeom prst="rect">
            <a:avLst/>
          </a:prstGeom>
          <a:noFill/>
        </p:spPr>
        <p:txBody>
          <a:bodyPr wrap="square">
            <a:spAutoFit/>
          </a:bodyPr>
          <a:lstStyle/>
          <a:p>
            <a:pPr algn="l"/>
            <a:r>
              <a:rPr lang="cs-CZ" sz="2800" b="0" i="0" dirty="0">
                <a:solidFill>
                  <a:srgbClr val="4C4C4C"/>
                </a:solidFill>
                <a:effectLst/>
                <a:latin typeface="Times New Roman" panose="02020603050405020304" pitchFamily="18" charset="0"/>
                <a:cs typeface="Times New Roman" panose="02020603050405020304" pitchFamily="18" charset="0"/>
              </a:rPr>
              <a:t>Slovník pojmů ve 3D tisku</a:t>
            </a:r>
          </a:p>
        </p:txBody>
      </p:sp>
    </p:spTree>
    <p:extLst>
      <p:ext uri="{BB962C8B-B14F-4D97-AF65-F5344CB8AC3E}">
        <p14:creationId xmlns:p14="http://schemas.microsoft.com/office/powerpoint/2010/main" val="2887576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sp>
        <p:nvSpPr>
          <p:cNvPr id="10" name="TextovéPole 9">
            <a:extLst>
              <a:ext uri="{FF2B5EF4-FFF2-40B4-BE49-F238E27FC236}">
                <a16:creationId xmlns:a16="http://schemas.microsoft.com/office/drawing/2014/main" id="{F1BF9B56-D77A-46FA-BCAB-268670896932}"/>
              </a:ext>
            </a:extLst>
          </p:cNvPr>
          <p:cNvSpPr txBox="1"/>
          <p:nvPr/>
        </p:nvSpPr>
        <p:spPr>
          <a:xfrm>
            <a:off x="279027" y="89954"/>
            <a:ext cx="4346761" cy="523220"/>
          </a:xfrm>
          <a:prstGeom prst="rect">
            <a:avLst/>
          </a:prstGeom>
          <a:noFill/>
        </p:spPr>
        <p:txBody>
          <a:bodyPr wrap="square">
            <a:spAutoFit/>
          </a:bodyPr>
          <a:lstStyle/>
          <a:p>
            <a:pPr algn="l"/>
            <a:r>
              <a:rPr lang="cs-CZ" sz="2800" b="0" i="0" dirty="0">
                <a:solidFill>
                  <a:srgbClr val="4C4C4C"/>
                </a:solidFill>
                <a:effectLst/>
                <a:latin typeface="Times New Roman" panose="02020603050405020304" pitchFamily="18" charset="0"/>
                <a:cs typeface="Times New Roman" panose="02020603050405020304" pitchFamily="18" charset="0"/>
              </a:rPr>
              <a:t>Slovník pojmů ve 3D tisku</a:t>
            </a:r>
          </a:p>
        </p:txBody>
      </p:sp>
    </p:spTree>
    <p:extLst>
      <p:ext uri="{BB962C8B-B14F-4D97-AF65-F5344CB8AC3E}">
        <p14:creationId xmlns:p14="http://schemas.microsoft.com/office/powerpoint/2010/main" val="3580305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sp>
        <p:nvSpPr>
          <p:cNvPr id="10" name="TextovéPole 9">
            <a:extLst>
              <a:ext uri="{FF2B5EF4-FFF2-40B4-BE49-F238E27FC236}">
                <a16:creationId xmlns:a16="http://schemas.microsoft.com/office/drawing/2014/main" id="{F1BF9B56-D77A-46FA-BCAB-268670896932}"/>
              </a:ext>
            </a:extLst>
          </p:cNvPr>
          <p:cNvSpPr txBox="1"/>
          <p:nvPr/>
        </p:nvSpPr>
        <p:spPr>
          <a:xfrm>
            <a:off x="279027" y="89954"/>
            <a:ext cx="4346761" cy="523220"/>
          </a:xfrm>
          <a:prstGeom prst="rect">
            <a:avLst/>
          </a:prstGeom>
          <a:noFill/>
        </p:spPr>
        <p:txBody>
          <a:bodyPr wrap="square">
            <a:spAutoFit/>
          </a:bodyPr>
          <a:lstStyle/>
          <a:p>
            <a:pPr algn="l"/>
            <a:r>
              <a:rPr lang="cs-CZ" sz="2800" b="0" i="0" dirty="0">
                <a:solidFill>
                  <a:srgbClr val="4C4C4C"/>
                </a:solidFill>
                <a:effectLst/>
                <a:latin typeface="Times New Roman" panose="02020603050405020304" pitchFamily="18" charset="0"/>
                <a:cs typeface="Times New Roman" panose="02020603050405020304" pitchFamily="18" charset="0"/>
              </a:rPr>
              <a:t>Slovník pojmů ve 3D tisku</a:t>
            </a:r>
          </a:p>
        </p:txBody>
      </p:sp>
    </p:spTree>
    <p:extLst>
      <p:ext uri="{BB962C8B-B14F-4D97-AF65-F5344CB8AC3E}">
        <p14:creationId xmlns:p14="http://schemas.microsoft.com/office/powerpoint/2010/main" val="3845216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2" name="Obrázek 1">
            <a:extLst>
              <a:ext uri="{FF2B5EF4-FFF2-40B4-BE49-F238E27FC236}">
                <a16:creationId xmlns:a16="http://schemas.microsoft.com/office/drawing/2014/main" id="{BB7C26DB-69F7-473C-84EA-15A6B4F7CE0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2910" y="379523"/>
            <a:ext cx="5640083" cy="3814106"/>
          </a:xfrm>
          <a:prstGeom prst="rect">
            <a:avLst/>
          </a:prstGeom>
        </p:spPr>
      </p:pic>
      <p:sp>
        <p:nvSpPr>
          <p:cNvPr id="9" name="TextovéPole 8">
            <a:extLst>
              <a:ext uri="{FF2B5EF4-FFF2-40B4-BE49-F238E27FC236}">
                <a16:creationId xmlns:a16="http://schemas.microsoft.com/office/drawing/2014/main" id="{2766AE9F-CB07-4228-BBD3-34C983F726C0}"/>
              </a:ext>
            </a:extLst>
          </p:cNvPr>
          <p:cNvSpPr txBox="1"/>
          <p:nvPr/>
        </p:nvSpPr>
        <p:spPr>
          <a:xfrm>
            <a:off x="6737131" y="-102788"/>
            <a:ext cx="5291959" cy="1477328"/>
          </a:xfrm>
          <a:prstGeom prst="rect">
            <a:avLst/>
          </a:prstGeom>
          <a:noFill/>
        </p:spPr>
        <p:txBody>
          <a:bodyPr wrap="square">
            <a:spAutoFit/>
          </a:bodyPr>
          <a:lstStyle/>
          <a:p>
            <a:pPr algn="l" fontAlgn="base"/>
            <a:br>
              <a:rPr lang="cs-CZ" b="1" i="0" u="none" strike="noStrike" dirty="0">
                <a:solidFill>
                  <a:srgbClr val="28A6E1"/>
                </a:solidFill>
                <a:effectLst/>
                <a:latin typeface="Roboto" panose="02000000000000000000" pitchFamily="2" charset="0"/>
                <a:hlinkClick r:id="rId3"/>
              </a:rPr>
            </a:br>
            <a:r>
              <a:rPr lang="cs-CZ" b="1" i="0" u="none" strike="noStrike" dirty="0">
                <a:solidFill>
                  <a:srgbClr val="28A6E1"/>
                </a:solidFill>
                <a:effectLst/>
                <a:latin typeface="Roboto" panose="02000000000000000000" pitchFamily="2" charset="0"/>
                <a:hlinkClick r:id="rId3"/>
              </a:rPr>
              <a:t>3D pera</a:t>
            </a:r>
            <a:endParaRPr lang="cs-CZ" b="0" i="0" dirty="0">
              <a:solidFill>
                <a:srgbClr val="28A6E1"/>
              </a:solidFill>
              <a:effectLst/>
              <a:latin typeface="Roboto" panose="02000000000000000000" pitchFamily="2" charset="0"/>
            </a:endParaRPr>
          </a:p>
          <a:p>
            <a:pPr algn="l" fontAlgn="base">
              <a:buFont typeface="Arial" panose="020B0604020202020204" pitchFamily="34" charset="0"/>
              <a:buChar char="•"/>
            </a:pPr>
            <a:r>
              <a:rPr lang="cs-CZ" b="1" i="0" dirty="0">
                <a:solidFill>
                  <a:srgbClr val="000000"/>
                </a:solidFill>
                <a:effectLst/>
                <a:latin typeface="Roboto" panose="02000000000000000000" pitchFamily="2" charset="0"/>
              </a:rPr>
              <a:t>Vhodné (především) pro děti</a:t>
            </a:r>
            <a:endParaRPr lang="cs-CZ" b="0" i="0" dirty="0">
              <a:solidFill>
                <a:srgbClr val="000000"/>
              </a:solidFill>
              <a:effectLst/>
              <a:latin typeface="Roboto" panose="02000000000000000000" pitchFamily="2" charset="0"/>
            </a:endParaRPr>
          </a:p>
          <a:p>
            <a:pPr algn="l" fontAlgn="base">
              <a:buFont typeface="Arial" panose="020B0604020202020204" pitchFamily="34" charset="0"/>
              <a:buChar char="•"/>
            </a:pPr>
            <a:r>
              <a:rPr lang="cs-CZ" b="1" i="0" dirty="0">
                <a:solidFill>
                  <a:srgbClr val="000000"/>
                </a:solidFill>
                <a:effectLst/>
                <a:latin typeface="Roboto" panose="02000000000000000000" pitchFamily="2" charset="0"/>
              </a:rPr>
              <a:t>Technická a kreativní činnost zároveň</a:t>
            </a:r>
            <a:endParaRPr lang="cs-CZ" b="0" i="0" dirty="0">
              <a:solidFill>
                <a:srgbClr val="000000"/>
              </a:solidFill>
              <a:effectLst/>
              <a:latin typeface="Roboto" panose="02000000000000000000" pitchFamily="2" charset="0"/>
            </a:endParaRPr>
          </a:p>
          <a:p>
            <a:pPr algn="l" fontAlgn="base">
              <a:buFont typeface="Arial" panose="020B0604020202020204" pitchFamily="34" charset="0"/>
              <a:buChar char="•"/>
            </a:pPr>
            <a:r>
              <a:rPr lang="cs-CZ" b="1" i="0" dirty="0">
                <a:solidFill>
                  <a:srgbClr val="000000"/>
                </a:solidFill>
                <a:effectLst/>
                <a:latin typeface="Roboto" panose="02000000000000000000" pitchFamily="2" charset="0"/>
              </a:rPr>
              <a:t>Ceny začínající na stokorunách</a:t>
            </a:r>
            <a:endParaRPr lang="cs-CZ" b="0" i="0" dirty="0">
              <a:solidFill>
                <a:srgbClr val="000000"/>
              </a:solidFill>
              <a:effectLst/>
              <a:latin typeface="Roboto" panose="02000000000000000000" pitchFamily="2" charset="0"/>
            </a:endParaRPr>
          </a:p>
        </p:txBody>
      </p:sp>
      <p:sp>
        <p:nvSpPr>
          <p:cNvPr id="11" name="TextovéPole 10">
            <a:extLst>
              <a:ext uri="{FF2B5EF4-FFF2-40B4-BE49-F238E27FC236}">
                <a16:creationId xmlns:a16="http://schemas.microsoft.com/office/drawing/2014/main" id="{4812B5E4-6284-44E0-9E02-D2B1C50DCF9C}"/>
              </a:ext>
            </a:extLst>
          </p:cNvPr>
          <p:cNvSpPr txBox="1"/>
          <p:nvPr/>
        </p:nvSpPr>
        <p:spPr>
          <a:xfrm>
            <a:off x="6642538" y="1720840"/>
            <a:ext cx="5291959" cy="3770263"/>
          </a:xfrm>
          <a:prstGeom prst="rect">
            <a:avLst/>
          </a:prstGeom>
          <a:noFill/>
        </p:spPr>
        <p:txBody>
          <a:bodyPr wrap="square">
            <a:spAutoFit/>
          </a:bodyPr>
          <a:lstStyle/>
          <a:p>
            <a:pPr algn="l" fontAlgn="base"/>
            <a:r>
              <a:rPr lang="cs-CZ" b="0" i="0" dirty="0">
                <a:solidFill>
                  <a:srgbClr val="000000"/>
                </a:solidFill>
                <a:effectLst/>
                <a:latin typeface="Roboto" panose="02000000000000000000" pitchFamily="2" charset="0"/>
              </a:rPr>
              <a:t>není nic jednoduššího a levnějšího než si pořídit 3D pero. O pravý 3D tisk se sice nejedná, neboť výrobky jsou jen tak přesně tvarované a komplexní, jak schopná je vaše ruka. A ani nejcvičenější ruka se nemůže rovnat přesně řízené tiskové hlavě tiskárny. Práce s 3D perem procvičí vaši trpělivost i jemnou motoriku, zároveň ale uvidíte, jak vám výrobek roste před očima.</a:t>
            </a:r>
          </a:p>
          <a:p>
            <a:pPr algn="l" fontAlgn="base">
              <a:spcBef>
                <a:spcPts val="600"/>
              </a:spcBef>
            </a:pPr>
            <a:r>
              <a:rPr lang="cs-CZ" b="0" i="0" dirty="0">
                <a:solidFill>
                  <a:srgbClr val="28A6E1"/>
                </a:solidFill>
                <a:effectLst/>
                <a:latin typeface="Roboto" panose="02000000000000000000" pitchFamily="2" charset="0"/>
              </a:rPr>
              <a:t>Výhody a nevýhody</a:t>
            </a:r>
          </a:p>
          <a:p>
            <a:pPr algn="l" fontAlgn="base">
              <a:buFont typeface="Arial" panose="020B0604020202020204" pitchFamily="34" charset="0"/>
              <a:buChar char="•"/>
            </a:pPr>
            <a:r>
              <a:rPr lang="cs-CZ" b="1" i="0" dirty="0">
                <a:solidFill>
                  <a:srgbClr val="000000"/>
                </a:solidFill>
                <a:effectLst/>
                <a:latin typeface="Roboto" panose="02000000000000000000" pitchFamily="2" charset="0"/>
              </a:rPr>
              <a:t>Velmi nízká pořizovací cena</a:t>
            </a:r>
          </a:p>
          <a:p>
            <a:pPr algn="l" fontAlgn="base">
              <a:buFont typeface="Arial" panose="020B0604020202020204" pitchFamily="34" charset="0"/>
              <a:buChar char="•"/>
            </a:pPr>
            <a:r>
              <a:rPr lang="cs-CZ" b="1" i="0" dirty="0">
                <a:solidFill>
                  <a:srgbClr val="000000"/>
                </a:solidFill>
                <a:effectLst/>
                <a:latin typeface="Roboto" panose="02000000000000000000" pitchFamily="2" charset="0"/>
              </a:rPr>
              <a:t>Skvělá činnost pro děti</a:t>
            </a:r>
          </a:p>
          <a:p>
            <a:pPr algn="l" fontAlgn="base">
              <a:buFont typeface="Arial" panose="020B0604020202020204" pitchFamily="34" charset="0"/>
              <a:buChar char="•"/>
            </a:pPr>
            <a:r>
              <a:rPr lang="cs-CZ" b="1" i="0" dirty="0">
                <a:solidFill>
                  <a:srgbClr val="000000"/>
                </a:solidFill>
                <a:effectLst/>
                <a:latin typeface="Roboto" panose="02000000000000000000" pitchFamily="2" charset="0"/>
              </a:rPr>
              <a:t>Stejné filamenty jako používají FDM tiskárny</a:t>
            </a:r>
          </a:p>
          <a:p>
            <a:pPr algn="l" fontAlgn="base">
              <a:buFont typeface="Arial" panose="020B0604020202020204" pitchFamily="34" charset="0"/>
              <a:buChar char="•"/>
            </a:pPr>
            <a:r>
              <a:rPr lang="cs-CZ" b="0" i="0" dirty="0">
                <a:solidFill>
                  <a:srgbClr val="FF0000"/>
                </a:solidFill>
                <a:effectLst/>
                <a:latin typeface="Roboto" panose="02000000000000000000" pitchFamily="2" charset="0"/>
              </a:rPr>
              <a:t> </a:t>
            </a:r>
            <a:r>
              <a:rPr lang="cs-CZ" b="1" i="0" dirty="0">
                <a:solidFill>
                  <a:srgbClr val="FF0000"/>
                </a:solidFill>
                <a:effectLst/>
                <a:latin typeface="Roboto" panose="02000000000000000000" pitchFamily="2" charset="0"/>
              </a:rPr>
              <a:t>Nevhodné k přesnému tisku</a:t>
            </a:r>
          </a:p>
        </p:txBody>
      </p:sp>
    </p:spTree>
    <p:extLst>
      <p:ext uri="{BB962C8B-B14F-4D97-AF65-F5344CB8AC3E}">
        <p14:creationId xmlns:p14="http://schemas.microsoft.com/office/powerpoint/2010/main" val="1170774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4" name="Obrázek 3">
            <a:extLst>
              <a:ext uri="{FF2B5EF4-FFF2-40B4-BE49-F238E27FC236}">
                <a16:creationId xmlns:a16="http://schemas.microsoft.com/office/drawing/2014/main" id="{6B2CA37F-24F2-4DD7-967A-649C9CE58BA7}"/>
              </a:ext>
            </a:extLst>
          </p:cNvPr>
          <p:cNvPicPr>
            <a:picLocks noChangeAspect="1"/>
          </p:cNvPicPr>
          <p:nvPr/>
        </p:nvPicPr>
        <p:blipFill>
          <a:blip r:embed="rId2"/>
          <a:stretch>
            <a:fillRect/>
          </a:stretch>
        </p:blipFill>
        <p:spPr>
          <a:xfrm>
            <a:off x="275917" y="1699566"/>
            <a:ext cx="5143829" cy="4960121"/>
          </a:xfrm>
          <a:prstGeom prst="rect">
            <a:avLst/>
          </a:prstGeom>
        </p:spPr>
      </p:pic>
      <p:pic>
        <p:nvPicPr>
          <p:cNvPr id="6" name="Obrázek 5">
            <a:extLst>
              <a:ext uri="{FF2B5EF4-FFF2-40B4-BE49-F238E27FC236}">
                <a16:creationId xmlns:a16="http://schemas.microsoft.com/office/drawing/2014/main" id="{53DE38FD-CDE8-43D7-A521-6DD177B8C8B0}"/>
              </a:ext>
            </a:extLst>
          </p:cNvPr>
          <p:cNvPicPr>
            <a:picLocks noChangeAspect="1"/>
          </p:cNvPicPr>
          <p:nvPr/>
        </p:nvPicPr>
        <p:blipFill>
          <a:blip r:embed="rId3"/>
          <a:stretch>
            <a:fillRect/>
          </a:stretch>
        </p:blipFill>
        <p:spPr>
          <a:xfrm>
            <a:off x="275917" y="369929"/>
            <a:ext cx="5157437" cy="986581"/>
          </a:xfrm>
          <a:prstGeom prst="rect">
            <a:avLst/>
          </a:prstGeom>
        </p:spPr>
      </p:pic>
      <p:pic>
        <p:nvPicPr>
          <p:cNvPr id="8" name="Obrázek 7">
            <a:extLst>
              <a:ext uri="{FF2B5EF4-FFF2-40B4-BE49-F238E27FC236}">
                <a16:creationId xmlns:a16="http://schemas.microsoft.com/office/drawing/2014/main" id="{4695E424-F8C4-48F2-BB69-99ABF53448EF}"/>
              </a:ext>
            </a:extLst>
          </p:cNvPr>
          <p:cNvPicPr>
            <a:picLocks noChangeAspect="1"/>
          </p:cNvPicPr>
          <p:nvPr/>
        </p:nvPicPr>
        <p:blipFill>
          <a:blip r:embed="rId4"/>
          <a:stretch>
            <a:fillRect/>
          </a:stretch>
        </p:blipFill>
        <p:spPr>
          <a:xfrm>
            <a:off x="6772256" y="369929"/>
            <a:ext cx="5014553" cy="1796258"/>
          </a:xfrm>
          <a:prstGeom prst="rect">
            <a:avLst/>
          </a:prstGeom>
        </p:spPr>
      </p:pic>
    </p:spTree>
    <p:extLst>
      <p:ext uri="{BB962C8B-B14F-4D97-AF65-F5344CB8AC3E}">
        <p14:creationId xmlns:p14="http://schemas.microsoft.com/office/powerpoint/2010/main" val="888795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4" name="Obrázek 3">
            <a:extLst>
              <a:ext uri="{FF2B5EF4-FFF2-40B4-BE49-F238E27FC236}">
                <a16:creationId xmlns:a16="http://schemas.microsoft.com/office/drawing/2014/main" id="{46CE4C1D-B9FE-4BF0-B63F-1AF7F575CC2E}"/>
              </a:ext>
            </a:extLst>
          </p:cNvPr>
          <p:cNvPicPr>
            <a:picLocks noChangeAspect="1"/>
          </p:cNvPicPr>
          <p:nvPr/>
        </p:nvPicPr>
        <p:blipFill>
          <a:blip r:embed="rId2"/>
          <a:stretch>
            <a:fillRect/>
          </a:stretch>
        </p:blipFill>
        <p:spPr>
          <a:xfrm>
            <a:off x="470231" y="336166"/>
            <a:ext cx="5000945" cy="4626725"/>
          </a:xfrm>
          <a:prstGeom prst="rect">
            <a:avLst/>
          </a:prstGeom>
        </p:spPr>
      </p:pic>
      <p:pic>
        <p:nvPicPr>
          <p:cNvPr id="6" name="Obrázek 5">
            <a:extLst>
              <a:ext uri="{FF2B5EF4-FFF2-40B4-BE49-F238E27FC236}">
                <a16:creationId xmlns:a16="http://schemas.microsoft.com/office/drawing/2014/main" id="{A1331A98-D485-49E1-B6C5-743BC6623332}"/>
              </a:ext>
            </a:extLst>
          </p:cNvPr>
          <p:cNvPicPr>
            <a:picLocks noChangeAspect="1"/>
          </p:cNvPicPr>
          <p:nvPr/>
        </p:nvPicPr>
        <p:blipFill>
          <a:blip r:embed="rId3"/>
          <a:stretch>
            <a:fillRect/>
          </a:stretch>
        </p:blipFill>
        <p:spPr>
          <a:xfrm>
            <a:off x="6693608" y="498388"/>
            <a:ext cx="5028161" cy="2503874"/>
          </a:xfrm>
          <a:prstGeom prst="rect">
            <a:avLst/>
          </a:prstGeom>
        </p:spPr>
      </p:pic>
    </p:spTree>
    <p:extLst>
      <p:ext uri="{BB962C8B-B14F-4D97-AF65-F5344CB8AC3E}">
        <p14:creationId xmlns:p14="http://schemas.microsoft.com/office/powerpoint/2010/main" val="1956472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4" name="Obrázek 3">
            <a:extLst>
              <a:ext uri="{FF2B5EF4-FFF2-40B4-BE49-F238E27FC236}">
                <a16:creationId xmlns:a16="http://schemas.microsoft.com/office/drawing/2014/main" id="{9D8808CD-CA15-4DF7-8509-257585A7B18F}"/>
              </a:ext>
            </a:extLst>
          </p:cNvPr>
          <p:cNvPicPr>
            <a:picLocks noChangeAspect="1"/>
          </p:cNvPicPr>
          <p:nvPr/>
        </p:nvPicPr>
        <p:blipFill>
          <a:blip r:embed="rId2"/>
          <a:stretch>
            <a:fillRect/>
          </a:stretch>
        </p:blipFill>
        <p:spPr>
          <a:xfrm>
            <a:off x="200994" y="342970"/>
            <a:ext cx="5239085" cy="4619921"/>
          </a:xfrm>
          <a:prstGeom prst="rect">
            <a:avLst/>
          </a:prstGeom>
        </p:spPr>
      </p:pic>
      <p:pic>
        <p:nvPicPr>
          <p:cNvPr id="6" name="Obrázek 5">
            <a:extLst>
              <a:ext uri="{FF2B5EF4-FFF2-40B4-BE49-F238E27FC236}">
                <a16:creationId xmlns:a16="http://schemas.microsoft.com/office/drawing/2014/main" id="{EC9C06F0-A993-4495-89B0-CF11EA617B45}"/>
              </a:ext>
            </a:extLst>
          </p:cNvPr>
          <p:cNvPicPr>
            <a:picLocks noChangeAspect="1"/>
          </p:cNvPicPr>
          <p:nvPr/>
        </p:nvPicPr>
        <p:blipFill>
          <a:blip r:embed="rId3"/>
          <a:stretch>
            <a:fillRect/>
          </a:stretch>
        </p:blipFill>
        <p:spPr>
          <a:xfrm>
            <a:off x="6632296" y="342970"/>
            <a:ext cx="5273105" cy="3272727"/>
          </a:xfrm>
          <a:prstGeom prst="rect">
            <a:avLst/>
          </a:prstGeom>
        </p:spPr>
      </p:pic>
    </p:spTree>
    <p:extLst>
      <p:ext uri="{BB962C8B-B14F-4D97-AF65-F5344CB8AC3E}">
        <p14:creationId xmlns:p14="http://schemas.microsoft.com/office/powerpoint/2010/main" val="3731948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4" name="Obrázek 3">
            <a:extLst>
              <a:ext uri="{FF2B5EF4-FFF2-40B4-BE49-F238E27FC236}">
                <a16:creationId xmlns:a16="http://schemas.microsoft.com/office/drawing/2014/main" id="{360EF5A2-C19F-4083-8785-5EF3D74DFD0C}"/>
              </a:ext>
            </a:extLst>
          </p:cNvPr>
          <p:cNvPicPr>
            <a:picLocks noChangeAspect="1"/>
          </p:cNvPicPr>
          <p:nvPr/>
        </p:nvPicPr>
        <p:blipFill>
          <a:blip r:embed="rId2"/>
          <a:stretch>
            <a:fillRect/>
          </a:stretch>
        </p:blipFill>
        <p:spPr>
          <a:xfrm>
            <a:off x="282762" y="515653"/>
            <a:ext cx="5157437" cy="4980533"/>
          </a:xfrm>
          <a:prstGeom prst="rect">
            <a:avLst/>
          </a:prstGeom>
        </p:spPr>
      </p:pic>
      <p:pic>
        <p:nvPicPr>
          <p:cNvPr id="6" name="Obrázek 5">
            <a:extLst>
              <a:ext uri="{FF2B5EF4-FFF2-40B4-BE49-F238E27FC236}">
                <a16:creationId xmlns:a16="http://schemas.microsoft.com/office/drawing/2014/main" id="{87ED1E3C-0928-45EA-98EB-5419FA9BE753}"/>
              </a:ext>
            </a:extLst>
          </p:cNvPr>
          <p:cNvPicPr>
            <a:picLocks noChangeAspect="1"/>
          </p:cNvPicPr>
          <p:nvPr/>
        </p:nvPicPr>
        <p:blipFill>
          <a:blip r:embed="rId3"/>
          <a:stretch>
            <a:fillRect/>
          </a:stretch>
        </p:blipFill>
        <p:spPr>
          <a:xfrm>
            <a:off x="6775614" y="57202"/>
            <a:ext cx="5082593" cy="3197883"/>
          </a:xfrm>
          <a:prstGeom prst="rect">
            <a:avLst/>
          </a:prstGeom>
        </p:spPr>
      </p:pic>
      <p:pic>
        <p:nvPicPr>
          <p:cNvPr id="8" name="Obrázek 7">
            <a:extLst>
              <a:ext uri="{FF2B5EF4-FFF2-40B4-BE49-F238E27FC236}">
                <a16:creationId xmlns:a16="http://schemas.microsoft.com/office/drawing/2014/main" id="{3B7480F7-EDA0-4EB5-B851-446CDDD9B94D}"/>
              </a:ext>
            </a:extLst>
          </p:cNvPr>
          <p:cNvPicPr>
            <a:picLocks noChangeAspect="1"/>
          </p:cNvPicPr>
          <p:nvPr/>
        </p:nvPicPr>
        <p:blipFill>
          <a:blip r:embed="rId4"/>
          <a:stretch>
            <a:fillRect/>
          </a:stretch>
        </p:blipFill>
        <p:spPr>
          <a:xfrm>
            <a:off x="6826645" y="3255085"/>
            <a:ext cx="4980533" cy="3415611"/>
          </a:xfrm>
          <a:prstGeom prst="rect">
            <a:avLst/>
          </a:prstGeom>
        </p:spPr>
      </p:pic>
    </p:spTree>
    <p:extLst>
      <p:ext uri="{BB962C8B-B14F-4D97-AF65-F5344CB8AC3E}">
        <p14:creationId xmlns:p14="http://schemas.microsoft.com/office/powerpoint/2010/main" val="2315907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FA9024C6-F00A-4065-9BBE-CAFFA2C01197}"/>
              </a:ext>
            </a:extLst>
          </p:cNvPr>
          <p:cNvSpPr/>
          <p:nvPr/>
        </p:nvSpPr>
        <p:spPr>
          <a:xfrm>
            <a:off x="1125671" y="4378116"/>
            <a:ext cx="277640" cy="584775"/>
          </a:xfrm>
          <a:prstGeom prst="rect">
            <a:avLst/>
          </a:prstGeom>
        </p:spPr>
        <p:txBody>
          <a:bodyPr wrap="none">
            <a:spAutoFit/>
          </a:bodyPr>
          <a:lstStyle/>
          <a:p>
            <a:r>
              <a:rPr lang="cs-CZ" sz="3200" dirty="0"/>
              <a:t> </a:t>
            </a:r>
          </a:p>
        </p:txBody>
      </p:sp>
      <p:pic>
        <p:nvPicPr>
          <p:cNvPr id="4" name="Obrázek 3">
            <a:extLst>
              <a:ext uri="{FF2B5EF4-FFF2-40B4-BE49-F238E27FC236}">
                <a16:creationId xmlns:a16="http://schemas.microsoft.com/office/drawing/2014/main" id="{7191101C-91B1-4A29-B779-1023052AB8B3}"/>
              </a:ext>
            </a:extLst>
          </p:cNvPr>
          <p:cNvPicPr>
            <a:picLocks noChangeAspect="1"/>
          </p:cNvPicPr>
          <p:nvPr/>
        </p:nvPicPr>
        <p:blipFill>
          <a:blip r:embed="rId2"/>
          <a:stretch>
            <a:fillRect/>
          </a:stretch>
        </p:blipFill>
        <p:spPr>
          <a:xfrm>
            <a:off x="1264491" y="2005667"/>
            <a:ext cx="3646948" cy="4293328"/>
          </a:xfrm>
          <a:prstGeom prst="rect">
            <a:avLst/>
          </a:prstGeom>
        </p:spPr>
      </p:pic>
      <p:pic>
        <p:nvPicPr>
          <p:cNvPr id="6" name="Obrázek 5">
            <a:extLst>
              <a:ext uri="{FF2B5EF4-FFF2-40B4-BE49-F238E27FC236}">
                <a16:creationId xmlns:a16="http://schemas.microsoft.com/office/drawing/2014/main" id="{9D32383C-52DB-4F04-9A85-37D1B37C3A94}"/>
              </a:ext>
            </a:extLst>
          </p:cNvPr>
          <p:cNvPicPr>
            <a:picLocks noChangeAspect="1"/>
          </p:cNvPicPr>
          <p:nvPr/>
        </p:nvPicPr>
        <p:blipFill>
          <a:blip r:embed="rId3"/>
          <a:stretch>
            <a:fillRect/>
          </a:stretch>
        </p:blipFill>
        <p:spPr>
          <a:xfrm>
            <a:off x="563678" y="326152"/>
            <a:ext cx="5048573" cy="986581"/>
          </a:xfrm>
          <a:prstGeom prst="rect">
            <a:avLst/>
          </a:prstGeom>
        </p:spPr>
      </p:pic>
      <p:pic>
        <p:nvPicPr>
          <p:cNvPr id="8" name="Obrázek 7">
            <a:extLst>
              <a:ext uri="{FF2B5EF4-FFF2-40B4-BE49-F238E27FC236}">
                <a16:creationId xmlns:a16="http://schemas.microsoft.com/office/drawing/2014/main" id="{EEE6D826-644F-4E4A-998E-057D7DBD2241}"/>
              </a:ext>
            </a:extLst>
          </p:cNvPr>
          <p:cNvPicPr>
            <a:picLocks noChangeAspect="1"/>
          </p:cNvPicPr>
          <p:nvPr/>
        </p:nvPicPr>
        <p:blipFill>
          <a:blip r:embed="rId4"/>
          <a:stretch>
            <a:fillRect/>
          </a:stretch>
        </p:blipFill>
        <p:spPr>
          <a:xfrm>
            <a:off x="6709025" y="326152"/>
            <a:ext cx="4919297" cy="4572292"/>
          </a:xfrm>
          <a:prstGeom prst="rect">
            <a:avLst/>
          </a:prstGeom>
        </p:spPr>
      </p:pic>
    </p:spTree>
    <p:extLst>
      <p:ext uri="{BB962C8B-B14F-4D97-AF65-F5344CB8AC3E}">
        <p14:creationId xmlns:p14="http://schemas.microsoft.com/office/powerpoint/2010/main" val="3916849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10113</TotalTime>
  <Words>1521</Words>
  <Application>Microsoft Office PowerPoint</Application>
  <PresentationFormat>Širokoúhlá obrazovka</PresentationFormat>
  <Paragraphs>163</Paragraphs>
  <Slides>36</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36</vt:i4>
      </vt:variant>
    </vt:vector>
  </HeadingPairs>
  <TitlesOfParts>
    <vt:vector size="44" baseType="lpstr">
      <vt:lpstr>Arial</vt:lpstr>
      <vt:lpstr>Calibri</vt:lpstr>
      <vt:lpstr>Calibri Light</vt:lpstr>
      <vt:lpstr>Google Sans</vt:lpstr>
      <vt:lpstr>Roboto</vt:lpstr>
      <vt:lpstr>Segoe UI Light</vt:lpstr>
      <vt:lpstr>Times New Roman</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Josef Botlík</dc:creator>
  <cp:lastModifiedBy>autors</cp:lastModifiedBy>
  <cp:revision>235</cp:revision>
  <dcterms:created xsi:type="dcterms:W3CDTF">2020-10-19T15:05:44Z</dcterms:created>
  <dcterms:modified xsi:type="dcterms:W3CDTF">2024-11-14T19:54:38Z</dcterms:modified>
</cp:coreProperties>
</file>