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1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93" r:id="rId33"/>
    <p:sldId id="287" r:id="rId34"/>
    <p:sldId id="295" r:id="rId35"/>
    <p:sldId id="291" r:id="rId36"/>
    <p:sldId id="290" r:id="rId37"/>
    <p:sldId id="288" r:id="rId38"/>
    <p:sldId id="289" r:id="rId39"/>
    <p:sldId id="286" r:id="rId40"/>
    <p:sldId id="294" r:id="rId41"/>
    <p:sldId id="292" r:id="rId42"/>
  </p:sldIdLst>
  <p:sldSz cx="9144000" cy="6858000" type="screen4x3"/>
  <p:notesSz cx="7559675" cy="10691813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3" d="100"/>
          <a:sy n="103" d="100"/>
        </p:scale>
        <p:origin x="1248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slide" Target="slides/slide37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slide" Target="slides/slide40.xml"/><Relationship Id="rId7" Type="http://schemas.openxmlformats.org/officeDocument/2006/relationships/slide" Target="slides/slide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slide" Target="slides/slide38.xml"/><Relationship Id="rId45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4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presProps" Target="presProps.xml"/><Relationship Id="rId8" Type="http://schemas.openxmlformats.org/officeDocument/2006/relationships/slide" Target="slides/slide6.xml"/><Relationship Id="rId3" Type="http://schemas.openxmlformats.org/officeDocument/2006/relationships/slide" Target="slides/slide1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Relationship Id="rId46" Type="http://schemas.openxmlformats.org/officeDocument/2006/relationships/tableStyles" Target="tableStyles.xml"/><Relationship Id="rId20" Type="http://schemas.openxmlformats.org/officeDocument/2006/relationships/slide" Target="slides/slide18.xml"/><Relationship Id="rId41" Type="http://schemas.openxmlformats.org/officeDocument/2006/relationships/slide" Target="slides/slide3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cs-CZ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1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2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2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cs-CZ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4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5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6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7" name="PlaceHolder 5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2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cs-CZ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9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0" name="PlaceHolder 3"/>
          <p:cNvSpPr>
            <a:spLocks noGrp="1"/>
          </p:cNvSpPr>
          <p:nvPr>
            <p:ph type="body"/>
          </p:nvPr>
        </p:nvSpPr>
        <p:spPr>
          <a:xfrm>
            <a:off x="323964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1" name="PlaceHolder 4"/>
          <p:cNvSpPr>
            <a:spLocks noGrp="1"/>
          </p:cNvSpPr>
          <p:nvPr>
            <p:ph type="body"/>
          </p:nvPr>
        </p:nvSpPr>
        <p:spPr>
          <a:xfrm>
            <a:off x="602208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2" name="PlaceHolder 5"/>
          <p:cNvSpPr>
            <a:spLocks noGrp="1"/>
          </p:cNvSpPr>
          <p:nvPr>
            <p:ph type="body"/>
          </p:nvPr>
        </p:nvSpPr>
        <p:spPr>
          <a:xfrm>
            <a:off x="45720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3" name="PlaceHolder 6"/>
          <p:cNvSpPr>
            <a:spLocks noGrp="1"/>
          </p:cNvSpPr>
          <p:nvPr>
            <p:ph type="body"/>
          </p:nvPr>
        </p:nvSpPr>
        <p:spPr>
          <a:xfrm>
            <a:off x="323964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4" name="PlaceHolder 7"/>
          <p:cNvSpPr>
            <a:spLocks noGrp="1"/>
          </p:cNvSpPr>
          <p:nvPr>
            <p:ph type="body"/>
          </p:nvPr>
        </p:nvSpPr>
        <p:spPr>
          <a:xfrm>
            <a:off x="602208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2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cs-CZ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3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cs-CZ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2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cs-CZ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8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2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cs-CZ" sz="1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9240" cy="53078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cs-CZ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3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4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2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cs-CZ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cs-CZ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6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7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8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2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cs-CZ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1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2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2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cs-CZ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4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5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2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cs-CZ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8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9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80" name="PlaceHolder 5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2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cs-CZ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8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83" name="PlaceHolder 3"/>
          <p:cNvSpPr>
            <a:spLocks noGrp="1"/>
          </p:cNvSpPr>
          <p:nvPr>
            <p:ph type="body"/>
          </p:nvPr>
        </p:nvSpPr>
        <p:spPr>
          <a:xfrm>
            <a:off x="323964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84" name="PlaceHolder 4"/>
          <p:cNvSpPr>
            <a:spLocks noGrp="1"/>
          </p:cNvSpPr>
          <p:nvPr>
            <p:ph type="body"/>
          </p:nvPr>
        </p:nvSpPr>
        <p:spPr>
          <a:xfrm>
            <a:off x="602208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85" name="PlaceHolder 5"/>
          <p:cNvSpPr>
            <a:spLocks noGrp="1"/>
          </p:cNvSpPr>
          <p:nvPr>
            <p:ph type="body"/>
          </p:nvPr>
        </p:nvSpPr>
        <p:spPr>
          <a:xfrm>
            <a:off x="45720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86" name="PlaceHolder 6"/>
          <p:cNvSpPr>
            <a:spLocks noGrp="1"/>
          </p:cNvSpPr>
          <p:nvPr>
            <p:ph type="body"/>
          </p:nvPr>
        </p:nvSpPr>
        <p:spPr>
          <a:xfrm>
            <a:off x="323964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87" name="PlaceHolder 7"/>
          <p:cNvSpPr>
            <a:spLocks noGrp="1"/>
          </p:cNvSpPr>
          <p:nvPr>
            <p:ph type="body"/>
          </p:nvPr>
        </p:nvSpPr>
        <p:spPr>
          <a:xfrm>
            <a:off x="602208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2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cs-CZ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2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cs-CZ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2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cs-CZ" sz="1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9240" cy="53078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cs-CZ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2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cs-CZ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2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cs-CZ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2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4"/>
          <a:tile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ustomShape 1"/>
          <p:cNvSpPr/>
          <p:nvPr/>
        </p:nvSpPr>
        <p:spPr>
          <a:xfrm>
            <a:off x="-815760" y="-815760"/>
            <a:ext cx="1635840" cy="1635840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240">
            <a:solidFill>
              <a:schemeClr val="bg2">
                <a:shade val="70000"/>
                <a:satMod val="200000"/>
                <a:alpha val="100000"/>
              </a:schemeClr>
            </a:solidFill>
            <a:round/>
          </a:ln>
          <a:effectLst>
            <a:outerShdw blurRad="63500" dist="25560" dir="5400000" rotWithShape="0">
              <a:srgbClr val="000000">
                <a:alpha val="44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10" name="CustomShape 2"/>
          <p:cNvSpPr/>
          <p:nvPr/>
        </p:nvSpPr>
        <p:spPr>
          <a:xfrm>
            <a:off x="168840" y="21240"/>
            <a:ext cx="1699200" cy="1699200"/>
          </a:xfrm>
          <a:prstGeom prst="ellipse">
            <a:avLst/>
          </a:prstGeom>
          <a:noFill/>
          <a:ln w="27360">
            <a:solidFill>
              <a:schemeClr val="bg2">
                <a:tint val="45000"/>
                <a:satMod val="325000"/>
                <a:alpha val="100000"/>
              </a:schemeClr>
            </a:solidFill>
            <a:round/>
          </a:ln>
          <a:effectLst>
            <a:outerShdw blurRad="25400" dist="2556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2" name="CustomShape 3"/>
          <p:cNvSpPr/>
          <p:nvPr/>
        </p:nvSpPr>
        <p:spPr>
          <a:xfrm rot="2315400">
            <a:off x="182520" y="1053000"/>
            <a:ext cx="1122840" cy="1099800"/>
          </a:xfrm>
          <a:prstGeom prst="donut">
            <a:avLst>
              <a:gd name="adj" fmla="val 11833"/>
            </a:avLst>
          </a:prstGeom>
          <a:gradFill rotWithShape="0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lin ang="2310000"/>
          </a:gradFill>
          <a:ln w="7200">
            <a:solidFill>
              <a:schemeClr val="bg2">
                <a:shade val="60000"/>
                <a:satMod val="220000"/>
                <a:alpha val="100000"/>
              </a:schemeClr>
            </a:solidFill>
            <a:round/>
          </a:ln>
          <a:effectLst>
            <a:outerShdw blurRad="12700" dist="14843" dir="4557825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3" name="CustomShape 4"/>
          <p:cNvSpPr/>
          <p:nvPr/>
        </p:nvSpPr>
        <p:spPr>
          <a:xfrm>
            <a:off x="1013040" y="0"/>
            <a:ext cx="8128080" cy="685512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63500" dist="25560" dir="5400000" rotWithShape="0">
              <a:srgbClr val="000000">
                <a:alpha val="44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4" name="CustomShape 5"/>
          <p:cNvSpPr/>
          <p:nvPr/>
        </p:nvSpPr>
        <p:spPr>
          <a:xfrm>
            <a:off x="1014840" y="0"/>
            <a:ext cx="70200" cy="685512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38550" dist="3816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5" name="CustomShape 6"/>
          <p:cNvSpPr/>
          <p:nvPr/>
        </p:nvSpPr>
        <p:spPr>
          <a:xfrm>
            <a:off x="921600" y="1413720"/>
            <a:ext cx="207360" cy="207360"/>
          </a:xfrm>
          <a:prstGeom prst="ellipse">
            <a:avLst/>
          </a:prstGeom>
          <a:gradFill rotWithShape="0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lin ang="0"/>
          </a:gradFill>
          <a:ln w="2160">
            <a:solidFill>
              <a:schemeClr val="accent1">
                <a:shade val="90000"/>
                <a:satMod val="110000"/>
                <a:alpha val="60000"/>
              </a:schemeClr>
            </a:solidFill>
            <a:round/>
          </a:ln>
          <a:effectLst>
            <a:outerShdw blurRad="63500" dist="25560" dir="5400000" rotWithShape="0">
              <a:srgbClr val="000000">
                <a:alpha val="44000"/>
              </a:srgb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6" name="CustomShape 7"/>
          <p:cNvSpPr/>
          <p:nvPr/>
        </p:nvSpPr>
        <p:spPr>
          <a:xfrm>
            <a:off x="1157040" y="1344960"/>
            <a:ext cx="61200" cy="61200"/>
          </a:xfrm>
          <a:prstGeom prst="ellipse">
            <a:avLst/>
          </a:prstGeom>
          <a:noFill/>
          <a:ln w="12600">
            <a:solidFill>
              <a:schemeClr val="accent1">
                <a:shade val="75000"/>
                <a:alpha val="60000"/>
              </a:schemeClr>
            </a:solidFill>
            <a:round/>
          </a:ln>
          <a:effectLst>
            <a:outerShdw blurRad="63500" dist="25560" dir="5400000" rotWithShape="0">
              <a:srgbClr val="000000">
                <a:alpha val="44000"/>
              </a:srgb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7" name="PlaceHolder 8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r>
              <a:rPr lang="cs-CZ" sz="1800" b="0" strike="noStrike" spc="-1">
                <a:solidFill>
                  <a:srgbClr val="000000"/>
                </a:solidFill>
                <a:latin typeface="Arial"/>
              </a:rPr>
              <a:t>Klikněte pro úpravu formátu textu nadpisu</a:t>
            </a:r>
          </a:p>
        </p:txBody>
      </p:sp>
      <p:sp>
        <p:nvSpPr>
          <p:cNvPr id="8" name="PlaceHolder 9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2800" b="0" strike="noStrike" spc="-1">
                <a:solidFill>
                  <a:srgbClr val="000000"/>
                </a:solidFill>
                <a:latin typeface="Arial"/>
              </a:rPr>
              <a:t>Klikněte pro úpravu formátu textu osnovy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cs-CZ" sz="2000" b="0" strike="noStrike" spc="-1">
                <a:solidFill>
                  <a:srgbClr val="000000"/>
                </a:solidFill>
                <a:latin typeface="Arial"/>
              </a:rPr>
              <a:t>Druhá úroveň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1800" b="0" strike="noStrike" spc="-1">
                <a:solidFill>
                  <a:srgbClr val="000000"/>
                </a:solidFill>
                <a:latin typeface="Arial"/>
              </a:rPr>
              <a:t>Třetí úroveň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cs-CZ" sz="1800" b="0" strike="noStrike" spc="-1">
                <a:solidFill>
                  <a:srgbClr val="000000"/>
                </a:solidFill>
                <a:latin typeface="Arial"/>
              </a:rPr>
              <a:t>Čtvrtá úroveň osnovy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2000" b="0" strike="noStrike" spc="-1">
                <a:solidFill>
                  <a:srgbClr val="000000"/>
                </a:solidFill>
                <a:latin typeface="Arial"/>
              </a:rPr>
              <a:t>Pátá úroveň osnovy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2000" b="0" strike="noStrike" spc="-1">
                <a:solidFill>
                  <a:srgbClr val="000000"/>
                </a:solidFill>
                <a:latin typeface="Arial"/>
              </a:rPr>
              <a:t>Šestá úroveň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2000" b="0" strike="noStrike" spc="-1">
                <a:solidFill>
                  <a:srgbClr val="000000"/>
                </a:solidFill>
                <a:latin typeface="Arial"/>
              </a:rPr>
              <a:t>Sedmá úroveň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4"/>
          <a:tile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CustomShape 1"/>
          <p:cNvSpPr/>
          <p:nvPr/>
        </p:nvSpPr>
        <p:spPr>
          <a:xfrm>
            <a:off x="-815760" y="-815760"/>
            <a:ext cx="1635840" cy="1635840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240">
            <a:solidFill>
              <a:schemeClr val="bg2">
                <a:shade val="70000"/>
                <a:satMod val="200000"/>
                <a:alpha val="100000"/>
              </a:schemeClr>
            </a:solidFill>
            <a:round/>
          </a:ln>
          <a:effectLst>
            <a:outerShdw blurRad="63500" dist="25560" dir="5400000" rotWithShape="0">
              <a:srgbClr val="000000">
                <a:alpha val="44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46" name="CustomShape 2"/>
          <p:cNvSpPr/>
          <p:nvPr/>
        </p:nvSpPr>
        <p:spPr>
          <a:xfrm>
            <a:off x="168840" y="21240"/>
            <a:ext cx="1699200" cy="1699200"/>
          </a:xfrm>
          <a:prstGeom prst="ellipse">
            <a:avLst/>
          </a:prstGeom>
          <a:noFill/>
          <a:ln w="27360">
            <a:solidFill>
              <a:schemeClr val="bg2">
                <a:tint val="45000"/>
                <a:satMod val="325000"/>
                <a:alpha val="100000"/>
              </a:schemeClr>
            </a:solidFill>
            <a:round/>
          </a:ln>
          <a:effectLst>
            <a:outerShdw blurRad="25400" dist="2556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47" name="CustomShape 3"/>
          <p:cNvSpPr/>
          <p:nvPr/>
        </p:nvSpPr>
        <p:spPr>
          <a:xfrm rot="2315400">
            <a:off x="182520" y="1053000"/>
            <a:ext cx="1122840" cy="1099800"/>
          </a:xfrm>
          <a:prstGeom prst="donut">
            <a:avLst>
              <a:gd name="adj" fmla="val 11833"/>
            </a:avLst>
          </a:prstGeom>
          <a:gradFill rotWithShape="0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lin ang="2310000"/>
          </a:gradFill>
          <a:ln w="7200">
            <a:solidFill>
              <a:schemeClr val="bg2">
                <a:shade val="60000"/>
                <a:satMod val="220000"/>
                <a:alpha val="100000"/>
              </a:schemeClr>
            </a:solidFill>
            <a:round/>
          </a:ln>
          <a:effectLst>
            <a:outerShdw blurRad="12700" dist="14843" dir="4557825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48" name="CustomShape 4"/>
          <p:cNvSpPr/>
          <p:nvPr/>
        </p:nvSpPr>
        <p:spPr>
          <a:xfrm>
            <a:off x="1013040" y="0"/>
            <a:ext cx="8128080" cy="685512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63500" dist="25560" dir="5400000" rotWithShape="0">
              <a:srgbClr val="000000">
                <a:alpha val="44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49" name="CustomShape 5"/>
          <p:cNvSpPr/>
          <p:nvPr/>
        </p:nvSpPr>
        <p:spPr>
          <a:xfrm>
            <a:off x="1014840" y="0"/>
            <a:ext cx="70200" cy="685512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38550" dist="3816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50" name="PlaceHolder 6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r>
              <a:rPr lang="cs-CZ" sz="1800" b="0" strike="noStrike" spc="-1">
                <a:solidFill>
                  <a:srgbClr val="000000"/>
                </a:solidFill>
                <a:latin typeface="Arial"/>
              </a:rPr>
              <a:t>Klikněte pro úpravu formátu textu nadpisu</a:t>
            </a:r>
          </a:p>
        </p:txBody>
      </p:sp>
      <p:sp>
        <p:nvSpPr>
          <p:cNvPr id="51" name="PlaceHolder 7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2800" b="0" strike="noStrike" spc="-1">
                <a:solidFill>
                  <a:srgbClr val="000000"/>
                </a:solidFill>
                <a:latin typeface="Arial"/>
              </a:rPr>
              <a:t>Klikněte pro úpravu formátu textu osnovy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cs-CZ" sz="2000" b="0" strike="noStrike" spc="-1">
                <a:solidFill>
                  <a:srgbClr val="000000"/>
                </a:solidFill>
                <a:latin typeface="Arial"/>
              </a:rPr>
              <a:t>Druhá úroveň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1800" b="0" strike="noStrike" spc="-1">
                <a:solidFill>
                  <a:srgbClr val="000000"/>
                </a:solidFill>
                <a:latin typeface="Arial"/>
              </a:rPr>
              <a:t>Třetí úroveň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cs-CZ" sz="1800" b="0" strike="noStrike" spc="-1">
                <a:solidFill>
                  <a:srgbClr val="000000"/>
                </a:solidFill>
                <a:latin typeface="Arial"/>
              </a:rPr>
              <a:t>Čtvrtá úroveň osnovy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2000" b="0" strike="noStrike" spc="-1">
                <a:solidFill>
                  <a:srgbClr val="000000"/>
                </a:solidFill>
                <a:latin typeface="Arial"/>
              </a:rPr>
              <a:t>Pátá úroveň osnovy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2000" b="0" strike="noStrike" spc="-1">
                <a:solidFill>
                  <a:srgbClr val="000000"/>
                </a:solidFill>
                <a:latin typeface="Arial"/>
              </a:rPr>
              <a:t>Šestá úroveň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2000" b="0" strike="noStrike" spc="-1">
                <a:solidFill>
                  <a:srgbClr val="000000"/>
                </a:solidFill>
                <a:latin typeface="Arial"/>
              </a:rPr>
              <a:t>Sedmá úroveň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3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3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3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CustomShape 1"/>
          <p:cNvSpPr/>
          <p:nvPr/>
        </p:nvSpPr>
        <p:spPr>
          <a:xfrm>
            <a:off x="1432440" y="360000"/>
            <a:ext cx="7403760" cy="14691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b">
            <a:noAutofit/>
          </a:bodyPr>
          <a:lstStyle/>
          <a:p>
            <a:pPr>
              <a:lnSpc>
                <a:spcPct val="100000"/>
              </a:lnSpc>
            </a:pPr>
            <a:r>
              <a:rPr lang="cs-CZ" sz="4300" b="0" strike="noStrike" spc="-1">
                <a:solidFill>
                  <a:srgbClr val="572314"/>
                </a:solidFill>
                <a:latin typeface="Gill Sans MT"/>
                <a:ea typeface="DejaVu Sans"/>
              </a:rPr>
              <a:t>Virtualizace a její důsledky. </a:t>
            </a:r>
            <a:endParaRPr lang="cs-CZ" sz="4300" b="0" strike="noStrike" spc="-1">
              <a:latin typeface="Arial"/>
            </a:endParaRPr>
          </a:p>
        </p:txBody>
      </p:sp>
      <p:sp>
        <p:nvSpPr>
          <p:cNvPr id="89" name="CustomShape 2"/>
          <p:cNvSpPr/>
          <p:nvPr/>
        </p:nvSpPr>
        <p:spPr>
          <a:xfrm>
            <a:off x="1432440" y="1850040"/>
            <a:ext cx="7403760" cy="17496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0" rIns="90000" bIns="45000">
            <a:noAutofit/>
          </a:bodyPr>
          <a:lstStyle/>
          <a:p>
            <a:pPr marL="27360">
              <a:lnSpc>
                <a:spcPct val="100000"/>
              </a:lnSpc>
            </a:pPr>
            <a:r>
              <a:rPr lang="cs-CZ" sz="2600" b="0" strike="noStrike" spc="-1">
                <a:solidFill>
                  <a:srgbClr val="361309"/>
                </a:solidFill>
                <a:latin typeface="Gill Sans MT"/>
                <a:ea typeface="DejaVu Sans"/>
              </a:rPr>
              <a:t>Shrnutí problematiky operačních systémů, Nové HW a SW produkty,  virtualizace, vývoj za poslední období, dodavatelé řešení a jejich nové produkty.</a:t>
            </a:r>
            <a:endParaRPr lang="cs-CZ" sz="2600" b="0" strike="noStrike" spc="-1">
              <a:latin typeface="Arial"/>
            </a:endParaRPr>
          </a:p>
        </p:txBody>
      </p:sp>
      <p:sp>
        <p:nvSpPr>
          <p:cNvPr id="90" name="CustomShape 3"/>
          <p:cNvSpPr/>
          <p:nvPr/>
        </p:nvSpPr>
        <p:spPr>
          <a:xfrm>
            <a:off x="5796000" y="4581000"/>
            <a:ext cx="3093480" cy="17496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0" rIns="90000" bIns="45000">
            <a:noAutofit/>
          </a:bodyPr>
          <a:lstStyle/>
          <a:p>
            <a:pPr marL="27360">
              <a:lnSpc>
                <a:spcPct val="100000"/>
              </a:lnSpc>
            </a:pPr>
            <a:r>
              <a:rPr lang="cs-CZ" sz="2600" b="0" strike="noStrike" spc="-1">
                <a:solidFill>
                  <a:srgbClr val="361309"/>
                </a:solidFill>
                <a:latin typeface="Gill Sans MT"/>
                <a:ea typeface="DejaVu Sans"/>
              </a:rPr>
              <a:t>Ing. Jakub </a:t>
            </a:r>
            <a:r>
              <a:rPr lang="cs-CZ" sz="2600" b="0" strike="noStrike" spc="-1" dirty="0">
                <a:solidFill>
                  <a:srgbClr val="361309"/>
                </a:solidFill>
                <a:latin typeface="Gill Sans MT"/>
                <a:ea typeface="DejaVu Sans"/>
              </a:rPr>
              <a:t>Ježíšek</a:t>
            </a:r>
            <a:endParaRPr lang="cs-CZ" sz="2600" b="0" strike="noStrike" spc="-1" dirty="0">
              <a:latin typeface="Arial"/>
            </a:endParaRPr>
          </a:p>
          <a:p>
            <a:pPr marL="27360">
              <a:lnSpc>
                <a:spcPct val="100000"/>
              </a:lnSpc>
            </a:pPr>
            <a:r>
              <a:rPr lang="cs-CZ" sz="2600" b="0" strike="noStrike" spc="-1" dirty="0">
                <a:solidFill>
                  <a:srgbClr val="361309"/>
                </a:solidFill>
                <a:latin typeface="Gill Sans MT"/>
                <a:ea typeface="DejaVu Sans"/>
              </a:rPr>
              <a:t>ÚIT OPF</a:t>
            </a:r>
            <a:endParaRPr lang="cs-CZ" sz="2600" b="0" strike="noStrike" spc="-1" dirty="0">
              <a:latin typeface="Arial"/>
            </a:endParaRPr>
          </a:p>
          <a:p>
            <a:pPr marL="27360">
              <a:lnSpc>
                <a:spcPct val="100000"/>
              </a:lnSpc>
            </a:pPr>
            <a:endParaRPr lang="cs-CZ" sz="2600" b="0" strike="noStrike" spc="-1" dirty="0"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CustomShape 1"/>
          <p:cNvSpPr/>
          <p:nvPr/>
        </p:nvSpPr>
        <p:spPr>
          <a:xfrm>
            <a:off x="1435680" y="274680"/>
            <a:ext cx="7495200" cy="11401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>
              <a:lnSpc>
                <a:spcPct val="100000"/>
              </a:lnSpc>
            </a:pPr>
            <a:r>
              <a:rPr lang="cs-CZ" sz="4300" b="0" strike="noStrike" spc="-1">
                <a:solidFill>
                  <a:srgbClr val="572314"/>
                </a:solidFill>
                <a:latin typeface="Gill Sans MT"/>
                <a:ea typeface="DejaVu Sans"/>
              </a:rPr>
              <a:t>Historie a vývoj</a:t>
            </a:r>
            <a:endParaRPr lang="cs-CZ" sz="4300" b="0" strike="noStrike" spc="-1">
              <a:latin typeface="Arial"/>
            </a:endParaRPr>
          </a:p>
        </p:txBody>
      </p:sp>
      <p:sp>
        <p:nvSpPr>
          <p:cNvPr id="110" name="CustomShape 2"/>
          <p:cNvSpPr/>
          <p:nvPr/>
        </p:nvSpPr>
        <p:spPr>
          <a:xfrm>
            <a:off x="1435680" y="1447920"/>
            <a:ext cx="7495200" cy="47977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 marL="365760" indent="-280440">
              <a:lnSpc>
                <a:spcPct val="100000"/>
              </a:lnSpc>
              <a:buClr>
                <a:srgbClr val="3891A7"/>
              </a:buClr>
              <a:buSzPct val="80000"/>
              <a:buFont typeface="Wingdings 2" charset="2"/>
              <a:buChar char=""/>
            </a:pPr>
            <a:r>
              <a:rPr lang="cs-CZ" sz="3200" b="0" strike="noStrike" spc="-1">
                <a:solidFill>
                  <a:srgbClr val="000000"/>
                </a:solidFill>
                <a:latin typeface="Gill Sans MT"/>
                <a:ea typeface="DejaVu Sans"/>
              </a:rPr>
              <a:t>Objevuje se od roku 1960 na mainframech IBM </a:t>
            </a:r>
            <a:endParaRPr lang="cs-CZ" sz="3200" b="0" strike="noStrike" spc="-1">
              <a:latin typeface="Arial"/>
            </a:endParaRPr>
          </a:p>
          <a:p>
            <a:pPr marL="365760" indent="-280440">
              <a:lnSpc>
                <a:spcPct val="100000"/>
              </a:lnSpc>
              <a:buClr>
                <a:srgbClr val="3891A7"/>
              </a:buClr>
              <a:buSzPct val="80000"/>
              <a:buFont typeface="Wingdings 2" charset="2"/>
              <a:buChar char=""/>
            </a:pPr>
            <a:r>
              <a:rPr lang="cs-CZ" sz="3200" b="0" strike="noStrike" spc="-1">
                <a:solidFill>
                  <a:srgbClr val="000000"/>
                </a:solidFill>
                <a:latin typeface="Gill Sans MT"/>
                <a:ea typeface="DejaVu Sans"/>
              </a:rPr>
              <a:t>S příchodem x86 koncept opuštěn (client server)</a:t>
            </a:r>
            <a:endParaRPr lang="cs-CZ" sz="3200" b="0" strike="noStrike" spc="-1">
              <a:latin typeface="Arial"/>
            </a:endParaRPr>
          </a:p>
          <a:p>
            <a:pPr marL="365760" indent="-280440">
              <a:lnSpc>
                <a:spcPct val="100000"/>
              </a:lnSpc>
              <a:buClr>
                <a:srgbClr val="3891A7"/>
              </a:buClr>
              <a:buSzPct val="80000"/>
              <a:buFont typeface="Wingdings 2" charset="2"/>
              <a:buChar char=""/>
            </a:pPr>
            <a:r>
              <a:rPr lang="cs-CZ" sz="3200" b="0" strike="noStrike" spc="-1">
                <a:solidFill>
                  <a:srgbClr val="000000"/>
                </a:solidFill>
                <a:latin typeface="Gill Sans MT"/>
                <a:ea typeface="DejaVu Sans"/>
              </a:rPr>
              <a:t>Objevuje se znovu na konci 90. let</a:t>
            </a:r>
            <a:endParaRPr lang="cs-CZ" sz="3200" b="0" strike="noStrike" spc="-1">
              <a:latin typeface="Arial"/>
            </a:endParaRPr>
          </a:p>
          <a:p>
            <a:pPr marL="365760" indent="-280440">
              <a:lnSpc>
                <a:spcPct val="100000"/>
              </a:lnSpc>
              <a:buClr>
                <a:srgbClr val="3891A7"/>
              </a:buClr>
              <a:buSzPct val="80000"/>
              <a:buFont typeface="Wingdings 2" charset="2"/>
              <a:buChar char=""/>
            </a:pPr>
            <a:r>
              <a:rPr lang="cs-CZ" sz="3200" b="0" strike="noStrike" spc="-1">
                <a:solidFill>
                  <a:srgbClr val="000000"/>
                </a:solidFill>
                <a:latin typeface="Gill Sans MT"/>
                <a:ea typeface="DejaVu Sans"/>
              </a:rPr>
              <a:t>Výkon serverů je větší – objevuje se znovu nápad využít hardware lépe</a:t>
            </a:r>
            <a:endParaRPr lang="cs-CZ" sz="3200" b="0" strike="noStrike" spc="-1">
              <a:latin typeface="Arial"/>
            </a:endParaRPr>
          </a:p>
          <a:p>
            <a:pPr marL="365760" indent="-280440">
              <a:lnSpc>
                <a:spcPct val="100000"/>
              </a:lnSpc>
              <a:buClr>
                <a:srgbClr val="3891A7"/>
              </a:buClr>
              <a:buSzPct val="80000"/>
              <a:buFont typeface="Wingdings 2" charset="2"/>
              <a:buChar char=""/>
            </a:pPr>
            <a:r>
              <a:rPr lang="cs-CZ" sz="3200" b="0" strike="noStrike" spc="-1">
                <a:solidFill>
                  <a:srgbClr val="000000"/>
                </a:solidFill>
                <a:latin typeface="Gill Sans MT"/>
                <a:ea typeface="DejaVu Sans"/>
              </a:rPr>
              <a:t>Architektura x86 se k tomu příliš nehodí</a:t>
            </a:r>
            <a:endParaRPr lang="cs-CZ" sz="32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endParaRPr lang="cs-CZ" sz="32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endParaRPr lang="cs-CZ" sz="32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CustomShape 1"/>
          <p:cNvSpPr/>
          <p:nvPr/>
        </p:nvSpPr>
        <p:spPr>
          <a:xfrm>
            <a:off x="1435680" y="274680"/>
            <a:ext cx="7495200" cy="11401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>
              <a:lnSpc>
                <a:spcPct val="100000"/>
              </a:lnSpc>
            </a:pPr>
            <a:r>
              <a:rPr lang="cs-CZ" sz="4300" b="0" strike="noStrike" spc="-1">
                <a:solidFill>
                  <a:srgbClr val="572314"/>
                </a:solidFill>
                <a:latin typeface="Gill Sans MT"/>
                <a:ea typeface="DejaVu Sans"/>
              </a:rPr>
              <a:t>Hardware – instrukce CPU</a:t>
            </a:r>
            <a:endParaRPr lang="cs-CZ" sz="4300" b="0" strike="noStrike" spc="-1">
              <a:latin typeface="Arial"/>
            </a:endParaRPr>
          </a:p>
        </p:txBody>
      </p:sp>
      <p:sp>
        <p:nvSpPr>
          <p:cNvPr id="112" name="CustomShape 2"/>
          <p:cNvSpPr/>
          <p:nvPr/>
        </p:nvSpPr>
        <p:spPr>
          <a:xfrm>
            <a:off x="1435680" y="1447920"/>
            <a:ext cx="7495200" cy="47977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 marL="365760" indent="-280440">
              <a:lnSpc>
                <a:spcPct val="100000"/>
              </a:lnSpc>
              <a:buClr>
                <a:srgbClr val="3891A7"/>
              </a:buClr>
              <a:buSzPct val="80000"/>
              <a:buFont typeface="Wingdings 2" charset="2"/>
              <a:buChar char=""/>
            </a:pPr>
            <a:r>
              <a:rPr lang="cs-CZ" sz="3200" b="0" strike="noStrike" spc="-1">
                <a:solidFill>
                  <a:srgbClr val="000000"/>
                </a:solidFill>
                <a:latin typeface="Gill Sans MT"/>
                <a:ea typeface="DejaVu Sans"/>
              </a:rPr>
              <a:t>Od roku 2005-6 rozšíření x86 architektury o instrukce pro plnou virtualizaci - bez nich výkon jako emulace</a:t>
            </a:r>
            <a:endParaRPr lang="cs-CZ" sz="3200" b="0" strike="noStrike" spc="-1">
              <a:latin typeface="Arial"/>
            </a:endParaRPr>
          </a:p>
          <a:p>
            <a:pPr marL="365760" indent="-280440">
              <a:lnSpc>
                <a:spcPct val="100000"/>
              </a:lnSpc>
              <a:buClr>
                <a:srgbClr val="3891A7"/>
              </a:buClr>
              <a:buSzPct val="80000"/>
              <a:buFont typeface="Wingdings 2" charset="2"/>
              <a:buChar char=""/>
            </a:pPr>
            <a:r>
              <a:rPr lang="cs-CZ" sz="3200" b="0" strike="noStrike" spc="-1">
                <a:solidFill>
                  <a:srgbClr val="000000"/>
                </a:solidFill>
                <a:latin typeface="Gill Sans MT"/>
                <a:ea typeface="DejaVu Sans"/>
              </a:rPr>
              <a:t>AMD-V (Pacifica) a Intel-VT-x (Vanderpool)</a:t>
            </a:r>
            <a:endParaRPr lang="cs-CZ" sz="3200" b="0" strike="noStrike" spc="-1">
              <a:latin typeface="Arial"/>
            </a:endParaRPr>
          </a:p>
          <a:p>
            <a:pPr marL="365760" indent="-280440">
              <a:lnSpc>
                <a:spcPct val="100000"/>
              </a:lnSpc>
            </a:pPr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CustomShape 1"/>
          <p:cNvSpPr/>
          <p:nvPr/>
        </p:nvSpPr>
        <p:spPr>
          <a:xfrm>
            <a:off x="1435680" y="274680"/>
            <a:ext cx="7495200" cy="11401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>
              <a:lnSpc>
                <a:spcPct val="100000"/>
              </a:lnSpc>
            </a:pPr>
            <a:r>
              <a:rPr lang="cs-CZ" sz="4300" b="0" strike="noStrike" spc="-1">
                <a:solidFill>
                  <a:srgbClr val="572314"/>
                </a:solidFill>
                <a:latin typeface="Gill Sans MT"/>
                <a:ea typeface="DejaVu Sans"/>
              </a:rPr>
              <a:t>Hardware - IOMMU</a:t>
            </a:r>
            <a:endParaRPr lang="cs-CZ" sz="4300" b="0" strike="noStrike" spc="-1">
              <a:latin typeface="Arial"/>
            </a:endParaRPr>
          </a:p>
        </p:txBody>
      </p:sp>
      <p:sp>
        <p:nvSpPr>
          <p:cNvPr id="114" name="CustomShape 2"/>
          <p:cNvSpPr/>
          <p:nvPr/>
        </p:nvSpPr>
        <p:spPr>
          <a:xfrm>
            <a:off x="1435680" y="1447920"/>
            <a:ext cx="7495200" cy="47977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 marL="365760" indent="-280440">
              <a:lnSpc>
                <a:spcPct val="100000"/>
              </a:lnSpc>
              <a:buClr>
                <a:srgbClr val="3891A7"/>
              </a:buClr>
              <a:buSzPct val="80000"/>
              <a:buFont typeface="Wingdings 2" charset="2"/>
              <a:buChar char=""/>
            </a:pPr>
            <a:r>
              <a:rPr lang="cs-CZ" sz="3200" b="0" strike="noStrike" spc="-1">
                <a:solidFill>
                  <a:srgbClr val="000000"/>
                </a:solidFill>
                <a:latin typeface="Gill Sans MT"/>
                <a:ea typeface="DejaVu Sans"/>
              </a:rPr>
              <a:t>Další instrukce x86</a:t>
            </a:r>
            <a:endParaRPr lang="cs-CZ" sz="3200" b="0" strike="noStrike" spc="-1">
              <a:latin typeface="Arial"/>
            </a:endParaRPr>
          </a:p>
          <a:p>
            <a:pPr marL="365760" indent="-280440">
              <a:lnSpc>
                <a:spcPct val="100000"/>
              </a:lnSpc>
              <a:buClr>
                <a:srgbClr val="3891A7"/>
              </a:buClr>
              <a:buSzPct val="80000"/>
              <a:buFont typeface="Wingdings 2" charset="2"/>
              <a:buChar char=""/>
            </a:pPr>
            <a:r>
              <a:rPr lang="cs-CZ" sz="3200" b="0" strike="noStrike" spc="-1">
                <a:solidFill>
                  <a:srgbClr val="000000"/>
                </a:solidFill>
                <a:latin typeface="Gill Sans MT"/>
                <a:ea typeface="DejaVu Sans"/>
              </a:rPr>
              <a:t>IOMMU - input/output memory management unit</a:t>
            </a:r>
            <a:endParaRPr lang="cs-CZ" sz="3200" b="0" strike="noStrike" spc="-1">
              <a:latin typeface="Arial"/>
            </a:endParaRPr>
          </a:p>
          <a:p>
            <a:pPr marL="365760" indent="-280440">
              <a:lnSpc>
                <a:spcPct val="100000"/>
              </a:lnSpc>
              <a:buClr>
                <a:srgbClr val="3891A7"/>
              </a:buClr>
              <a:buSzPct val="80000"/>
              <a:buFont typeface="Wingdings 2" charset="2"/>
              <a:buChar char=""/>
            </a:pPr>
            <a:r>
              <a:rPr lang="cs-CZ" sz="3200" b="0" strike="noStrike" spc="-1">
                <a:solidFill>
                  <a:srgbClr val="000000"/>
                </a:solidFill>
                <a:latin typeface="Gill Sans MT"/>
                <a:ea typeface="DejaVu Sans"/>
              </a:rPr>
              <a:t>Vylepšuje práci s pamětí</a:t>
            </a:r>
            <a:endParaRPr lang="cs-CZ" sz="3200" b="0" strike="noStrike" spc="-1">
              <a:latin typeface="Arial"/>
            </a:endParaRPr>
          </a:p>
          <a:p>
            <a:pPr marL="365760" indent="-280440">
              <a:lnSpc>
                <a:spcPct val="100000"/>
              </a:lnSpc>
              <a:buClr>
                <a:srgbClr val="3891A7"/>
              </a:buClr>
              <a:buSzPct val="80000"/>
              <a:buFont typeface="Wingdings 2" charset="2"/>
              <a:buChar char=""/>
            </a:pPr>
            <a:r>
              <a:rPr lang="cs-CZ" sz="3200" b="0" strike="noStrike" spc="-1">
                <a:solidFill>
                  <a:srgbClr val="000000"/>
                </a:solidFill>
                <a:latin typeface="Gill Sans MT"/>
                <a:ea typeface="DejaVu Sans"/>
              </a:rPr>
              <a:t>Podpora pro přímý přístup k perifériím (síťové karty, grafické karty,…)</a:t>
            </a:r>
            <a:endParaRPr lang="cs-CZ" sz="3200" b="0" strike="noStrike" spc="-1">
              <a:latin typeface="Arial"/>
            </a:endParaRPr>
          </a:p>
          <a:p>
            <a:pPr marL="365760" indent="-280440">
              <a:lnSpc>
                <a:spcPct val="100000"/>
              </a:lnSpc>
              <a:buClr>
                <a:srgbClr val="3891A7"/>
              </a:buClr>
              <a:buSzPct val="80000"/>
              <a:buFont typeface="Wingdings 2" charset="2"/>
              <a:buChar char=""/>
            </a:pPr>
            <a:r>
              <a:rPr lang="cs-CZ" sz="3200" b="0" strike="noStrike" spc="-1">
                <a:solidFill>
                  <a:srgbClr val="000000"/>
                </a:solidFill>
                <a:latin typeface="Gill Sans MT"/>
                <a:ea typeface="DejaVu Sans"/>
              </a:rPr>
              <a:t>AMD-Vi a Intel VT-d</a:t>
            </a:r>
            <a:endParaRPr lang="cs-CZ" sz="3200" b="0" strike="noStrike" spc="-1">
              <a:latin typeface="Arial"/>
            </a:endParaRPr>
          </a:p>
          <a:p>
            <a:pPr marL="365760" indent="-280440">
              <a:lnSpc>
                <a:spcPct val="100000"/>
              </a:lnSpc>
            </a:pPr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CustomShape 1"/>
          <p:cNvSpPr/>
          <p:nvPr/>
        </p:nvSpPr>
        <p:spPr>
          <a:xfrm>
            <a:off x="1435680" y="274680"/>
            <a:ext cx="7495200" cy="11401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>
              <a:lnSpc>
                <a:spcPct val="100000"/>
              </a:lnSpc>
            </a:pPr>
            <a:r>
              <a:rPr lang="cs-CZ" sz="4300" b="0" strike="noStrike" spc="-1">
                <a:solidFill>
                  <a:srgbClr val="572314"/>
                </a:solidFill>
                <a:latin typeface="Gill Sans MT"/>
                <a:ea typeface="DejaVu Sans"/>
              </a:rPr>
              <a:t>Virtualizační software?</a:t>
            </a:r>
            <a:endParaRPr lang="cs-CZ" sz="4300" b="0" strike="noStrike" spc="-1">
              <a:latin typeface="Arial"/>
            </a:endParaRPr>
          </a:p>
        </p:txBody>
      </p:sp>
      <p:sp>
        <p:nvSpPr>
          <p:cNvPr id="116" name="CustomShape 2"/>
          <p:cNvSpPr/>
          <p:nvPr/>
        </p:nvSpPr>
        <p:spPr>
          <a:xfrm>
            <a:off x="1435680" y="1447920"/>
            <a:ext cx="7495200" cy="47977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 marL="365760" indent="-280440">
              <a:lnSpc>
                <a:spcPct val="100000"/>
              </a:lnSpc>
              <a:buClr>
                <a:srgbClr val="3891A7"/>
              </a:buClr>
              <a:buSzPct val="80000"/>
              <a:buFont typeface="Wingdings 2" charset="2"/>
              <a:buChar char=""/>
            </a:pPr>
            <a:r>
              <a:rPr lang="cs-CZ" sz="3200" b="0" strike="noStrike" spc="-1">
                <a:solidFill>
                  <a:srgbClr val="000000"/>
                </a:solidFill>
                <a:latin typeface="Gill Sans MT"/>
                <a:ea typeface="DejaVu Sans"/>
              </a:rPr>
              <a:t>Na trhu existují desítky možná stovky softwarových produktů</a:t>
            </a:r>
            <a:endParaRPr lang="cs-CZ" sz="32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endParaRPr lang="cs-CZ" sz="3200" b="0" strike="noStrike" spc="-1">
              <a:latin typeface="Arial"/>
            </a:endParaRPr>
          </a:p>
          <a:p>
            <a:pPr marL="365760" indent="-280440">
              <a:lnSpc>
                <a:spcPct val="100000"/>
              </a:lnSpc>
              <a:buClr>
                <a:srgbClr val="3891A7"/>
              </a:buClr>
              <a:buSzPct val="80000"/>
              <a:buFont typeface="Wingdings 2" charset="2"/>
              <a:buChar char=""/>
            </a:pPr>
            <a:r>
              <a:rPr lang="cs-CZ" sz="3200" b="0" strike="noStrike" spc="-1">
                <a:solidFill>
                  <a:srgbClr val="000000"/>
                </a:solidFill>
                <a:latin typeface="Gill Sans MT"/>
                <a:ea typeface="DejaVu Sans"/>
              </a:rPr>
              <a:t>co má být cílem virtualizace</a:t>
            </a:r>
            <a:endParaRPr lang="cs-CZ" sz="3200" b="0" strike="noStrike" spc="-1">
              <a:latin typeface="Arial"/>
            </a:endParaRPr>
          </a:p>
          <a:p>
            <a:pPr marL="365760" indent="-280440">
              <a:lnSpc>
                <a:spcPct val="100000"/>
              </a:lnSpc>
              <a:buClr>
                <a:srgbClr val="3891A7"/>
              </a:buClr>
              <a:buSzPct val="80000"/>
              <a:buFont typeface="Wingdings 2" charset="2"/>
              <a:buChar char=""/>
            </a:pPr>
            <a:r>
              <a:rPr lang="cs-CZ" sz="3200" b="0" strike="noStrike" spc="-1">
                <a:solidFill>
                  <a:srgbClr val="000000"/>
                </a:solidFill>
                <a:latin typeface="Gill Sans MT"/>
                <a:ea typeface="DejaVu Sans"/>
              </a:rPr>
              <a:t>jaký bude použit hardware (stáří a podpora)</a:t>
            </a:r>
            <a:endParaRPr lang="cs-CZ" sz="3200" b="0" strike="noStrike" spc="-1">
              <a:latin typeface="Arial"/>
            </a:endParaRPr>
          </a:p>
          <a:p>
            <a:pPr marL="365760" indent="-280440">
              <a:lnSpc>
                <a:spcPct val="100000"/>
              </a:lnSpc>
              <a:buClr>
                <a:srgbClr val="3891A7"/>
              </a:buClr>
              <a:buSzPct val="80000"/>
              <a:buFont typeface="Wingdings 2" charset="2"/>
              <a:buChar char=""/>
            </a:pPr>
            <a:r>
              <a:rPr lang="cs-CZ" sz="3200" b="0" strike="noStrike" spc="-1">
                <a:solidFill>
                  <a:srgbClr val="000000"/>
                </a:solidFill>
                <a:latin typeface="Gill Sans MT"/>
                <a:ea typeface="DejaVu Sans"/>
              </a:rPr>
              <a:t>je firma ochotná za software platit</a:t>
            </a:r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CustomShape 1"/>
          <p:cNvSpPr/>
          <p:nvPr/>
        </p:nvSpPr>
        <p:spPr>
          <a:xfrm>
            <a:off x="1435680" y="274680"/>
            <a:ext cx="7495200" cy="11401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>
              <a:lnSpc>
                <a:spcPct val="100000"/>
              </a:lnSpc>
            </a:pPr>
            <a:r>
              <a:rPr lang="cs-CZ" sz="4300" b="0" strike="noStrike" spc="-1">
                <a:solidFill>
                  <a:srgbClr val="572314"/>
                </a:solidFill>
                <a:latin typeface="Gill Sans MT"/>
                <a:ea typeface="DejaVu Sans"/>
              </a:rPr>
              <a:t>Serverová řešení - Komerční software</a:t>
            </a:r>
            <a:endParaRPr lang="cs-CZ" sz="4300" b="0" strike="noStrike" spc="-1">
              <a:latin typeface="Arial"/>
            </a:endParaRPr>
          </a:p>
        </p:txBody>
      </p:sp>
      <p:sp>
        <p:nvSpPr>
          <p:cNvPr id="118" name="CustomShape 2"/>
          <p:cNvSpPr/>
          <p:nvPr/>
        </p:nvSpPr>
        <p:spPr>
          <a:xfrm>
            <a:off x="1435680" y="1447920"/>
            <a:ext cx="7495200" cy="47977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 marL="365760" indent="-280440">
              <a:lnSpc>
                <a:spcPct val="100000"/>
              </a:lnSpc>
              <a:buClr>
                <a:srgbClr val="3891A7"/>
              </a:buClr>
              <a:buSzPct val="80000"/>
              <a:buFont typeface="Wingdings 2" charset="2"/>
              <a:buChar char=""/>
            </a:pPr>
            <a:r>
              <a:rPr lang="cs-CZ" sz="3200" b="0" strike="noStrike" spc="-1" dirty="0">
                <a:solidFill>
                  <a:srgbClr val="000000"/>
                </a:solidFill>
                <a:latin typeface="Gill Sans MT"/>
                <a:ea typeface="DejaVu Sans"/>
              </a:rPr>
              <a:t>VMware </a:t>
            </a:r>
            <a:r>
              <a:rPr lang="cs-CZ" sz="3200" b="0" strike="noStrike" spc="-1" dirty="0" err="1">
                <a:solidFill>
                  <a:srgbClr val="000000"/>
                </a:solidFill>
                <a:latin typeface="Gill Sans MT"/>
                <a:ea typeface="DejaVu Sans"/>
              </a:rPr>
              <a:t>vSphere</a:t>
            </a:r>
            <a:r>
              <a:rPr lang="cs-CZ" sz="3200" b="0" strike="noStrike" spc="-1" dirty="0">
                <a:solidFill>
                  <a:srgbClr val="000000"/>
                </a:solidFill>
                <a:latin typeface="Gill Sans MT"/>
                <a:ea typeface="DejaVu Sans"/>
              </a:rPr>
              <a:t> (</a:t>
            </a:r>
            <a:r>
              <a:rPr lang="cs-CZ" sz="3200" b="0" strike="noStrike" spc="-1" dirty="0" err="1">
                <a:solidFill>
                  <a:srgbClr val="000000"/>
                </a:solidFill>
                <a:latin typeface="Gill Sans MT"/>
                <a:ea typeface="DejaVu Sans"/>
              </a:rPr>
              <a:t>ESXi</a:t>
            </a:r>
            <a:r>
              <a:rPr lang="cs-CZ" sz="3200" b="0" strike="noStrike" spc="-1" dirty="0">
                <a:solidFill>
                  <a:srgbClr val="000000"/>
                </a:solidFill>
                <a:latin typeface="Gill Sans MT"/>
                <a:ea typeface="DejaVu Sans"/>
              </a:rPr>
              <a:t>)</a:t>
            </a:r>
            <a:endParaRPr lang="cs-CZ" sz="3200" b="0" strike="noStrike" spc="-1" dirty="0">
              <a:latin typeface="Arial"/>
            </a:endParaRPr>
          </a:p>
          <a:p>
            <a:pPr marL="365760" indent="-280440">
              <a:lnSpc>
                <a:spcPct val="100000"/>
              </a:lnSpc>
              <a:buClr>
                <a:srgbClr val="3891A7"/>
              </a:buClr>
              <a:buSzPct val="80000"/>
              <a:buFont typeface="Wingdings 2" charset="2"/>
              <a:buChar char=""/>
            </a:pPr>
            <a:r>
              <a:rPr lang="cs-CZ" sz="3200" b="0" strike="noStrike" spc="-1" dirty="0">
                <a:solidFill>
                  <a:srgbClr val="000000"/>
                </a:solidFill>
                <a:latin typeface="Gill Sans MT"/>
                <a:ea typeface="DejaVu Sans"/>
              </a:rPr>
              <a:t>Microsoft Hyper-V</a:t>
            </a:r>
          </a:p>
          <a:p>
            <a:pPr marL="365760" indent="-280440">
              <a:lnSpc>
                <a:spcPct val="100000"/>
              </a:lnSpc>
              <a:buClr>
                <a:srgbClr val="3891A7"/>
              </a:buClr>
              <a:buSzPct val="80000"/>
              <a:buFont typeface="Wingdings 2" charset="2"/>
              <a:buChar char=""/>
            </a:pPr>
            <a:endParaRPr lang="cs-CZ" sz="3200" b="0" strike="noStrike" spc="-1" dirty="0">
              <a:latin typeface="Arial"/>
            </a:endParaRPr>
          </a:p>
          <a:p>
            <a:pPr marL="365760" indent="-280440">
              <a:lnSpc>
                <a:spcPct val="100000"/>
              </a:lnSpc>
              <a:buClr>
                <a:srgbClr val="3891A7"/>
              </a:buClr>
              <a:buSzPct val="80000"/>
              <a:buFont typeface="Wingdings 2" charset="2"/>
              <a:buChar char=""/>
            </a:pPr>
            <a:r>
              <a:rPr lang="cs-CZ" sz="3200" b="0" strike="noStrike" spc="-1" dirty="0" err="1">
                <a:solidFill>
                  <a:srgbClr val="000000"/>
                </a:solidFill>
                <a:latin typeface="Gill Sans MT"/>
                <a:ea typeface="DejaVu Sans"/>
              </a:rPr>
              <a:t>Citrix</a:t>
            </a:r>
            <a:r>
              <a:rPr lang="cs-CZ" sz="3200" b="0" strike="noStrike" spc="-1" dirty="0">
                <a:solidFill>
                  <a:srgbClr val="000000"/>
                </a:solidFill>
                <a:latin typeface="Gill Sans MT"/>
                <a:ea typeface="DejaVu Sans"/>
              </a:rPr>
              <a:t> </a:t>
            </a:r>
            <a:r>
              <a:rPr lang="cs-CZ" sz="3200" b="0" strike="noStrike" spc="-1" dirty="0" err="1">
                <a:solidFill>
                  <a:srgbClr val="000000"/>
                </a:solidFill>
                <a:latin typeface="Gill Sans MT"/>
                <a:ea typeface="DejaVu Sans"/>
              </a:rPr>
              <a:t>XenServer</a:t>
            </a:r>
            <a:r>
              <a:rPr lang="cs-CZ" sz="3200" b="0" strike="noStrike" spc="-1" dirty="0">
                <a:solidFill>
                  <a:srgbClr val="000000"/>
                </a:solidFill>
                <a:latin typeface="Gill Sans MT"/>
                <a:ea typeface="DejaVu Sans"/>
              </a:rPr>
              <a:t> </a:t>
            </a:r>
            <a:endParaRPr lang="cs-CZ" sz="3200" b="0" strike="noStrike" spc="-1" dirty="0">
              <a:latin typeface="Arial"/>
            </a:endParaRPr>
          </a:p>
          <a:p>
            <a:pPr marL="365760" indent="-280440">
              <a:lnSpc>
                <a:spcPct val="100000"/>
              </a:lnSpc>
              <a:buClr>
                <a:srgbClr val="3891A7"/>
              </a:buClr>
              <a:buSzPct val="80000"/>
              <a:buFont typeface="Wingdings 2" charset="2"/>
              <a:buChar char=""/>
            </a:pPr>
            <a:r>
              <a:rPr lang="cs-CZ" sz="3200" b="0" strike="noStrike" spc="-1" dirty="0" err="1">
                <a:solidFill>
                  <a:srgbClr val="000000"/>
                </a:solidFill>
                <a:latin typeface="Gill Sans MT"/>
                <a:ea typeface="DejaVu Sans"/>
              </a:rPr>
              <a:t>Redhat</a:t>
            </a:r>
            <a:r>
              <a:rPr lang="cs-CZ" sz="3200" b="0" strike="noStrike" spc="-1" dirty="0">
                <a:solidFill>
                  <a:srgbClr val="000000"/>
                </a:solidFill>
                <a:latin typeface="Gill Sans MT"/>
                <a:ea typeface="DejaVu Sans"/>
              </a:rPr>
              <a:t> RHEV (</a:t>
            </a:r>
            <a:r>
              <a:rPr lang="cs-CZ" sz="3200" b="0" strike="noStrike" spc="-1" dirty="0" err="1">
                <a:solidFill>
                  <a:srgbClr val="000000"/>
                </a:solidFill>
                <a:latin typeface="Gill Sans MT"/>
                <a:ea typeface="DejaVu Sans"/>
              </a:rPr>
              <a:t>Ovirt</a:t>
            </a:r>
            <a:r>
              <a:rPr lang="cs-CZ" sz="3200" b="0" strike="noStrike" spc="-1" dirty="0">
                <a:solidFill>
                  <a:srgbClr val="000000"/>
                </a:solidFill>
                <a:latin typeface="Gill Sans MT"/>
                <a:ea typeface="DejaVu Sans"/>
              </a:rPr>
              <a:t>) – KVM</a:t>
            </a:r>
          </a:p>
          <a:p>
            <a:pPr marL="365760" indent="-280440">
              <a:lnSpc>
                <a:spcPct val="100000"/>
              </a:lnSpc>
              <a:buClr>
                <a:srgbClr val="3891A7"/>
              </a:buClr>
              <a:buSzPct val="80000"/>
              <a:buFont typeface="Wingdings 2" charset="2"/>
              <a:buChar char=""/>
            </a:pPr>
            <a:endParaRPr lang="cs-CZ" sz="3200" b="0" strike="noStrike" spc="-1" dirty="0">
              <a:latin typeface="Arial"/>
            </a:endParaRPr>
          </a:p>
          <a:p>
            <a:pPr marL="365760" indent="-280440">
              <a:lnSpc>
                <a:spcPct val="100000"/>
              </a:lnSpc>
              <a:buClr>
                <a:srgbClr val="3891A7"/>
              </a:buClr>
              <a:buSzPct val="80000"/>
              <a:buFont typeface="Wingdings 2" charset="2"/>
              <a:buChar char=""/>
            </a:pPr>
            <a:r>
              <a:rPr lang="cs-CZ" sz="3200" b="0" strike="noStrike" spc="-1" dirty="0" err="1">
                <a:solidFill>
                  <a:srgbClr val="000000"/>
                </a:solidFill>
                <a:latin typeface="Gill Sans MT"/>
                <a:ea typeface="DejaVu Sans"/>
              </a:rPr>
              <a:t>Proxmox</a:t>
            </a:r>
            <a:r>
              <a:rPr lang="cs-CZ" sz="3200" b="0" strike="noStrike" spc="-1" dirty="0">
                <a:solidFill>
                  <a:srgbClr val="000000"/>
                </a:solidFill>
                <a:latin typeface="Gill Sans MT"/>
                <a:ea typeface="DejaVu Sans"/>
              </a:rPr>
              <a:t> - KVM</a:t>
            </a:r>
            <a:endParaRPr lang="cs-CZ" sz="3200" b="0" strike="noStrike" spc="-1" dirty="0">
              <a:latin typeface="Arial"/>
            </a:endParaRPr>
          </a:p>
          <a:p>
            <a:pPr>
              <a:lnSpc>
                <a:spcPct val="100000"/>
              </a:lnSpc>
            </a:pPr>
            <a:endParaRPr lang="cs-CZ" sz="3200" b="0" strike="noStrike" spc="-1" dirty="0">
              <a:latin typeface="Arial"/>
            </a:endParaRPr>
          </a:p>
          <a:p>
            <a:pPr marL="365760" indent="-280440">
              <a:lnSpc>
                <a:spcPct val="100000"/>
              </a:lnSpc>
            </a:pPr>
            <a:endParaRPr lang="cs-CZ" sz="3200" b="0" strike="noStrike" spc="-1" dirty="0"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CustomShape 1"/>
          <p:cNvSpPr/>
          <p:nvPr/>
        </p:nvSpPr>
        <p:spPr>
          <a:xfrm>
            <a:off x="1435680" y="274680"/>
            <a:ext cx="7495200" cy="11401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>
              <a:lnSpc>
                <a:spcPct val="100000"/>
              </a:lnSpc>
            </a:pPr>
            <a:r>
              <a:rPr lang="cs-CZ" sz="4300" b="0" strike="noStrike" spc="-1">
                <a:solidFill>
                  <a:srgbClr val="572314"/>
                </a:solidFill>
                <a:latin typeface="Gill Sans MT"/>
                <a:ea typeface="DejaVu Sans"/>
              </a:rPr>
              <a:t>VMware vSphere</a:t>
            </a:r>
            <a:endParaRPr lang="cs-CZ" sz="4300" b="0" strike="noStrike" spc="-1">
              <a:latin typeface="Arial"/>
            </a:endParaRPr>
          </a:p>
        </p:txBody>
      </p:sp>
      <p:sp>
        <p:nvSpPr>
          <p:cNvPr id="120" name="CustomShape 2"/>
          <p:cNvSpPr/>
          <p:nvPr/>
        </p:nvSpPr>
        <p:spPr>
          <a:xfrm>
            <a:off x="1435680" y="1447920"/>
            <a:ext cx="7495200" cy="47977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 marL="365760" indent="-280440">
              <a:lnSpc>
                <a:spcPct val="100000"/>
              </a:lnSpc>
              <a:buClr>
                <a:srgbClr val="3891A7"/>
              </a:buClr>
              <a:buSzPct val="80000"/>
              <a:buFont typeface="Wingdings 2" charset="2"/>
              <a:buChar char=""/>
            </a:pPr>
            <a:r>
              <a:rPr lang="cs-CZ" sz="3200" b="1" strike="noStrike" spc="-1">
                <a:solidFill>
                  <a:srgbClr val="000000"/>
                </a:solidFill>
                <a:latin typeface="Gill Sans MT"/>
                <a:ea typeface="DejaVu Sans"/>
              </a:rPr>
              <a:t>VMware</a:t>
            </a:r>
            <a:r>
              <a:rPr lang="cs-CZ" sz="3200" b="0" strike="noStrike" spc="-1">
                <a:solidFill>
                  <a:srgbClr val="000000"/>
                </a:solidFill>
                <a:latin typeface="Gill Sans MT"/>
                <a:ea typeface="DejaVu Sans"/>
              </a:rPr>
              <a:t> od roku 1998</a:t>
            </a:r>
            <a:endParaRPr lang="cs-CZ" sz="3200" b="0" strike="noStrike" spc="-1">
              <a:latin typeface="Arial"/>
            </a:endParaRPr>
          </a:p>
          <a:p>
            <a:pPr marL="365760" indent="-280440">
              <a:lnSpc>
                <a:spcPct val="100000"/>
              </a:lnSpc>
              <a:buClr>
                <a:srgbClr val="3891A7"/>
              </a:buClr>
              <a:buSzPct val="80000"/>
              <a:buFont typeface="Wingdings 2" charset="2"/>
              <a:buChar char=""/>
            </a:pPr>
            <a:r>
              <a:rPr lang="cs-CZ" sz="3200" b="0" strike="noStrike" spc="-1">
                <a:solidFill>
                  <a:srgbClr val="000000"/>
                </a:solidFill>
                <a:latin typeface="Gill Sans MT"/>
                <a:ea typeface="DejaVu Sans"/>
              </a:rPr>
              <a:t>Největší hráč na poli virtualizace</a:t>
            </a:r>
            <a:endParaRPr lang="cs-CZ" sz="3200" b="0" strike="noStrike" spc="-1">
              <a:latin typeface="Arial"/>
            </a:endParaRPr>
          </a:p>
          <a:p>
            <a:pPr marL="365760" indent="-280440">
              <a:lnSpc>
                <a:spcPct val="100000"/>
              </a:lnSpc>
              <a:buClr>
                <a:srgbClr val="3891A7"/>
              </a:buClr>
              <a:buSzPct val="80000"/>
              <a:buFont typeface="Wingdings 2" charset="2"/>
              <a:buChar char=""/>
            </a:pPr>
            <a:r>
              <a:rPr lang="cs-CZ" sz="3200" b="0" strike="noStrike" spc="-1">
                <a:solidFill>
                  <a:srgbClr val="000000"/>
                </a:solidFill>
                <a:latin typeface="Gill Sans MT"/>
                <a:ea typeface="DejaVu Sans"/>
              </a:rPr>
              <a:t>Na poli serverové virtualizace se skládá s hypervisoru a managementu</a:t>
            </a:r>
            <a:endParaRPr lang="cs-CZ" sz="32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endParaRPr lang="cs-CZ" sz="32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CustomShape 1"/>
          <p:cNvSpPr/>
          <p:nvPr/>
        </p:nvSpPr>
        <p:spPr>
          <a:xfrm>
            <a:off x="1435680" y="274680"/>
            <a:ext cx="7495200" cy="11401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>
              <a:lnSpc>
                <a:spcPct val="100000"/>
              </a:lnSpc>
            </a:pPr>
            <a:r>
              <a:rPr lang="cs-CZ" sz="4300" b="0" strike="noStrike" spc="-1">
                <a:solidFill>
                  <a:srgbClr val="572314"/>
                </a:solidFill>
                <a:latin typeface="Gill Sans MT"/>
                <a:ea typeface="DejaVu Sans"/>
              </a:rPr>
              <a:t>VMware vSphere</a:t>
            </a:r>
            <a:endParaRPr lang="cs-CZ" sz="4300" b="0" strike="noStrike" spc="-1">
              <a:latin typeface="Arial"/>
            </a:endParaRPr>
          </a:p>
        </p:txBody>
      </p:sp>
      <p:sp>
        <p:nvSpPr>
          <p:cNvPr id="122" name="CustomShape 2"/>
          <p:cNvSpPr/>
          <p:nvPr/>
        </p:nvSpPr>
        <p:spPr>
          <a:xfrm>
            <a:off x="1435680" y="1447920"/>
            <a:ext cx="7495200" cy="47977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 marL="365760" indent="-280440">
              <a:lnSpc>
                <a:spcPct val="100000"/>
              </a:lnSpc>
              <a:buClr>
                <a:srgbClr val="3891A7"/>
              </a:buClr>
              <a:buSzPct val="80000"/>
              <a:buFont typeface="Wingdings 2" charset="2"/>
              <a:buChar char=""/>
            </a:pPr>
            <a:r>
              <a:rPr lang="cs-CZ" sz="3200" b="0" strike="noStrike" spc="-1" dirty="0" err="1">
                <a:solidFill>
                  <a:srgbClr val="000000"/>
                </a:solidFill>
                <a:latin typeface="Gill Sans MT"/>
                <a:ea typeface="DejaVu Sans"/>
              </a:rPr>
              <a:t>Hypervisor</a:t>
            </a:r>
            <a:r>
              <a:rPr lang="cs-CZ" sz="3200" b="0" strike="noStrike" spc="-1" dirty="0">
                <a:solidFill>
                  <a:srgbClr val="000000"/>
                </a:solidFill>
                <a:latin typeface="Gill Sans MT"/>
                <a:ea typeface="DejaVu Sans"/>
              </a:rPr>
              <a:t> </a:t>
            </a:r>
            <a:r>
              <a:rPr lang="cs-CZ" sz="3200" b="0" strike="noStrike" spc="-1" dirty="0" err="1">
                <a:solidFill>
                  <a:srgbClr val="000000"/>
                </a:solidFill>
                <a:latin typeface="Gill Sans MT"/>
                <a:ea typeface="DejaVu Sans"/>
              </a:rPr>
              <a:t>ESXi</a:t>
            </a:r>
            <a:endParaRPr lang="cs-CZ" sz="3200" b="0" strike="noStrike" spc="-1" dirty="0">
              <a:latin typeface="Arial"/>
            </a:endParaRPr>
          </a:p>
          <a:p>
            <a:pPr marL="365760" indent="-280440">
              <a:lnSpc>
                <a:spcPct val="100000"/>
              </a:lnSpc>
              <a:buClr>
                <a:srgbClr val="3891A7"/>
              </a:buClr>
              <a:buSzPct val="80000"/>
              <a:buFont typeface="Wingdings 2" charset="2"/>
              <a:buChar char=""/>
            </a:pPr>
            <a:r>
              <a:rPr lang="cs-CZ" sz="3200" b="0" strike="noStrike" spc="-1" dirty="0" err="1">
                <a:solidFill>
                  <a:srgbClr val="000000"/>
                </a:solidFill>
                <a:latin typeface="Gill Sans MT"/>
                <a:ea typeface="DejaVu Sans"/>
              </a:rPr>
              <a:t>ESXi</a:t>
            </a:r>
            <a:r>
              <a:rPr lang="cs-CZ" sz="3200" b="0" strike="noStrike" spc="-1" dirty="0">
                <a:solidFill>
                  <a:srgbClr val="000000"/>
                </a:solidFill>
                <a:latin typeface="Gill Sans MT"/>
                <a:ea typeface="DejaVu Sans"/>
              </a:rPr>
              <a:t> je "bare metal". Neběží nad jiným OS (na rozdíl od jiných produktů VMware) – výhodou je malá velikost </a:t>
            </a:r>
            <a:endParaRPr lang="cs-CZ" sz="3200" b="0" strike="noStrike" spc="-1" dirty="0">
              <a:latin typeface="Arial"/>
            </a:endParaRPr>
          </a:p>
          <a:p>
            <a:pPr marL="365760" indent="-280440">
              <a:lnSpc>
                <a:spcPct val="100000"/>
              </a:lnSpc>
              <a:buClr>
                <a:srgbClr val="3891A7"/>
              </a:buClr>
              <a:buSzPct val="80000"/>
              <a:buFont typeface="Wingdings 2" charset="2"/>
              <a:buChar char=""/>
            </a:pPr>
            <a:r>
              <a:rPr lang="cs-CZ" sz="3200" b="0" strike="noStrike" spc="-1" dirty="0">
                <a:solidFill>
                  <a:srgbClr val="000000"/>
                </a:solidFill>
                <a:latin typeface="Gill Sans MT"/>
                <a:ea typeface="DejaVu Sans"/>
              </a:rPr>
              <a:t>V základu je </a:t>
            </a:r>
            <a:r>
              <a:rPr lang="cs-CZ" sz="3200" b="0" strike="noStrike" spc="-1" dirty="0" err="1">
                <a:solidFill>
                  <a:srgbClr val="000000"/>
                </a:solidFill>
                <a:latin typeface="Gill Sans MT"/>
                <a:ea typeface="DejaVu Sans"/>
              </a:rPr>
              <a:t>ESXi</a:t>
            </a:r>
            <a:r>
              <a:rPr lang="cs-CZ" sz="3200" b="0" strike="noStrike" spc="-1" dirty="0">
                <a:solidFill>
                  <a:srgbClr val="000000"/>
                </a:solidFill>
                <a:latin typeface="Gill Sans MT"/>
                <a:ea typeface="DejaVu Sans"/>
              </a:rPr>
              <a:t> zdarma</a:t>
            </a:r>
            <a:endParaRPr lang="cs-CZ" sz="3200" b="0" strike="noStrike" spc="-1" dirty="0">
              <a:latin typeface="Arial"/>
            </a:endParaRPr>
          </a:p>
          <a:p>
            <a:pPr marL="365760" indent="-280440">
              <a:lnSpc>
                <a:spcPct val="100000"/>
              </a:lnSpc>
              <a:buClr>
                <a:srgbClr val="3891A7"/>
              </a:buClr>
              <a:buSzPct val="80000"/>
              <a:buFont typeface="Wingdings 2" charset="2"/>
              <a:buChar char=""/>
            </a:pPr>
            <a:r>
              <a:rPr lang="cs-CZ" sz="3200" b="0" strike="noStrike" spc="-1" dirty="0">
                <a:solidFill>
                  <a:srgbClr val="000000"/>
                </a:solidFill>
                <a:latin typeface="Gill Sans MT"/>
                <a:ea typeface="DejaVu Sans"/>
              </a:rPr>
              <a:t>Poslední je verze 7 </a:t>
            </a:r>
            <a:endParaRPr lang="cs-CZ" sz="3200" b="0" strike="noStrike" spc="-1" dirty="0">
              <a:latin typeface="Arial"/>
            </a:endParaRPr>
          </a:p>
          <a:p>
            <a:pPr marL="365760" indent="-280440">
              <a:lnSpc>
                <a:spcPct val="100000"/>
              </a:lnSpc>
              <a:buClr>
                <a:srgbClr val="3891A7"/>
              </a:buClr>
              <a:buSzPct val="80000"/>
              <a:buFont typeface="Wingdings 2" charset="2"/>
              <a:buChar char=""/>
            </a:pPr>
            <a:r>
              <a:rPr lang="cs-CZ" sz="3200" b="0" strike="noStrike" spc="-1" dirty="0">
                <a:solidFill>
                  <a:srgbClr val="000000"/>
                </a:solidFill>
                <a:latin typeface="Gill Sans MT"/>
                <a:ea typeface="DejaVu Sans"/>
              </a:rPr>
              <a:t>Od 2011 už jen </a:t>
            </a:r>
            <a:r>
              <a:rPr lang="cs-CZ" sz="3200" b="0" strike="noStrike" spc="-1" dirty="0" err="1">
                <a:solidFill>
                  <a:srgbClr val="000000"/>
                </a:solidFill>
                <a:latin typeface="Gill Sans MT"/>
                <a:ea typeface="DejaVu Sans"/>
              </a:rPr>
              <a:t>ESXi</a:t>
            </a:r>
            <a:r>
              <a:rPr lang="cs-CZ" sz="3200" b="0" strike="noStrike" spc="-1" dirty="0">
                <a:solidFill>
                  <a:srgbClr val="000000"/>
                </a:solidFill>
                <a:latin typeface="Gill Sans MT"/>
                <a:ea typeface="DejaVu Sans"/>
              </a:rPr>
              <a:t> (bez </a:t>
            </a:r>
            <a:r>
              <a:rPr lang="cs-CZ" sz="3200" b="0" strike="noStrike" spc="-1" dirty="0" err="1">
                <a:solidFill>
                  <a:srgbClr val="000000"/>
                </a:solidFill>
                <a:latin typeface="Gill Sans MT"/>
                <a:ea typeface="DejaVu Sans"/>
              </a:rPr>
              <a:t>redhatu</a:t>
            </a:r>
            <a:r>
              <a:rPr lang="cs-CZ" sz="3200" b="0" strike="noStrike" spc="-1" dirty="0">
                <a:solidFill>
                  <a:srgbClr val="000000"/>
                </a:solidFill>
                <a:latin typeface="Gill Sans MT"/>
                <a:ea typeface="DejaVu Sans"/>
              </a:rPr>
              <a:t>)</a:t>
            </a:r>
            <a:endParaRPr lang="cs-CZ" sz="3200" b="0" strike="noStrike" spc="-1" dirty="0">
              <a:latin typeface="Arial"/>
            </a:endParaRPr>
          </a:p>
          <a:p>
            <a:pPr>
              <a:lnSpc>
                <a:spcPct val="100000"/>
              </a:lnSpc>
            </a:pPr>
            <a:endParaRPr lang="cs-CZ" sz="3200" b="0" strike="noStrike" spc="-1" dirty="0"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CustomShape 1"/>
          <p:cNvSpPr/>
          <p:nvPr/>
        </p:nvSpPr>
        <p:spPr>
          <a:xfrm>
            <a:off x="1435680" y="274680"/>
            <a:ext cx="7495200" cy="11401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>
              <a:lnSpc>
                <a:spcPct val="100000"/>
              </a:lnSpc>
            </a:pPr>
            <a:r>
              <a:rPr lang="cs-CZ" sz="4300" b="0" strike="noStrike" spc="-1">
                <a:solidFill>
                  <a:srgbClr val="572314"/>
                </a:solidFill>
                <a:latin typeface="Gill Sans MT"/>
                <a:ea typeface="DejaVu Sans"/>
              </a:rPr>
              <a:t>VMware vCenter</a:t>
            </a:r>
            <a:endParaRPr lang="cs-CZ" sz="4300" b="0" strike="noStrike" spc="-1">
              <a:latin typeface="Arial"/>
            </a:endParaRPr>
          </a:p>
        </p:txBody>
      </p:sp>
      <p:sp>
        <p:nvSpPr>
          <p:cNvPr id="124" name="CustomShape 2"/>
          <p:cNvSpPr/>
          <p:nvPr/>
        </p:nvSpPr>
        <p:spPr>
          <a:xfrm>
            <a:off x="1435680" y="1447920"/>
            <a:ext cx="7495200" cy="47977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 marL="365760" indent="-280440">
              <a:lnSpc>
                <a:spcPct val="100000"/>
              </a:lnSpc>
              <a:buClr>
                <a:srgbClr val="3891A7"/>
              </a:buClr>
              <a:buSzPct val="80000"/>
              <a:buFont typeface="Wingdings 2" charset="2"/>
              <a:buChar char=""/>
            </a:pPr>
            <a:r>
              <a:rPr lang="cs-CZ" sz="3200" b="0" strike="noStrike" spc="-1">
                <a:solidFill>
                  <a:srgbClr val="000000"/>
                </a:solidFill>
                <a:latin typeface="Gill Sans MT"/>
                <a:ea typeface="DejaVu Sans"/>
              </a:rPr>
              <a:t>Slouží pro správu více ESXi</a:t>
            </a:r>
            <a:endParaRPr lang="cs-CZ" sz="3200" b="0" strike="noStrike" spc="-1">
              <a:latin typeface="Arial"/>
            </a:endParaRPr>
          </a:p>
          <a:p>
            <a:pPr marL="365760" indent="-280440">
              <a:lnSpc>
                <a:spcPct val="100000"/>
              </a:lnSpc>
              <a:buClr>
                <a:srgbClr val="3891A7"/>
              </a:buClr>
              <a:buSzPct val="80000"/>
              <a:buFont typeface="Wingdings 2" charset="2"/>
              <a:buChar char=""/>
            </a:pPr>
            <a:r>
              <a:rPr lang="cs-CZ" sz="3200" b="0" strike="noStrike" spc="-1">
                <a:solidFill>
                  <a:srgbClr val="000000"/>
                </a:solidFill>
                <a:latin typeface="Gill Sans MT"/>
                <a:ea typeface="DejaVu Sans"/>
              </a:rPr>
              <a:t>Není nutný pro chod</a:t>
            </a:r>
            <a:endParaRPr lang="cs-CZ" sz="3200" b="0" strike="noStrike" spc="-1">
              <a:latin typeface="Arial"/>
            </a:endParaRPr>
          </a:p>
          <a:p>
            <a:pPr marL="365760" indent="-280440">
              <a:lnSpc>
                <a:spcPct val="100000"/>
              </a:lnSpc>
              <a:buClr>
                <a:srgbClr val="3891A7"/>
              </a:buClr>
              <a:buSzPct val="80000"/>
              <a:buFont typeface="Wingdings 2" charset="2"/>
              <a:buChar char=""/>
            </a:pPr>
            <a:r>
              <a:rPr lang="cs-CZ" sz="3200" b="0" strike="noStrike" spc="-1">
                <a:solidFill>
                  <a:srgbClr val="000000"/>
                </a:solidFill>
                <a:latin typeface="Gill Sans MT"/>
                <a:ea typeface="DejaVu Sans"/>
              </a:rPr>
              <a:t>Instalace na Windows nebo Redhat Linux</a:t>
            </a:r>
            <a:endParaRPr lang="cs-CZ" sz="3200" b="0" strike="noStrike" spc="-1">
              <a:latin typeface="Arial"/>
            </a:endParaRPr>
          </a:p>
          <a:p>
            <a:pPr marL="365760" indent="-280440">
              <a:lnSpc>
                <a:spcPct val="100000"/>
              </a:lnSpc>
              <a:buClr>
                <a:srgbClr val="3891A7"/>
              </a:buClr>
              <a:buSzPct val="80000"/>
              <a:buFont typeface="Wingdings 2" charset="2"/>
              <a:buChar char=""/>
            </a:pPr>
            <a:r>
              <a:rPr lang="cs-CZ" sz="3200" b="0" strike="noStrike" spc="-1">
                <a:solidFill>
                  <a:srgbClr val="000000"/>
                </a:solidFill>
                <a:latin typeface="Gill Sans MT"/>
                <a:ea typeface="DejaVu Sans"/>
              </a:rPr>
              <a:t>Management a správa produktů Vmware</a:t>
            </a:r>
            <a:endParaRPr lang="cs-CZ" sz="3200" b="0" strike="noStrike" spc="-1">
              <a:latin typeface="Arial"/>
            </a:endParaRPr>
          </a:p>
          <a:p>
            <a:pPr marL="365760" indent="-280440">
              <a:lnSpc>
                <a:spcPct val="100000"/>
              </a:lnSpc>
              <a:buClr>
                <a:srgbClr val="3891A7"/>
              </a:buClr>
              <a:buSzPct val="80000"/>
              <a:buFont typeface="Wingdings 2" charset="2"/>
              <a:buChar char=""/>
            </a:pPr>
            <a:r>
              <a:rPr lang="cs-CZ" sz="3200" b="0" strike="noStrike" spc="-1">
                <a:solidFill>
                  <a:srgbClr val="000000"/>
                </a:solidFill>
                <a:latin typeface="Gill Sans MT"/>
                <a:ea typeface="DejaVu Sans"/>
              </a:rPr>
              <a:t>Umožnuje pokročilejší zprávu a přidává nástroje</a:t>
            </a:r>
            <a:endParaRPr lang="cs-CZ" sz="3200" b="0" strike="noStrike" spc="-1">
              <a:latin typeface="Arial"/>
            </a:endParaRPr>
          </a:p>
          <a:p>
            <a:pPr marL="365760" indent="-280440">
              <a:lnSpc>
                <a:spcPct val="100000"/>
              </a:lnSpc>
              <a:buClr>
                <a:srgbClr val="3891A7"/>
              </a:buClr>
              <a:buSzPct val="80000"/>
              <a:buFont typeface="Wingdings 2" charset="2"/>
              <a:buChar char=""/>
            </a:pPr>
            <a:r>
              <a:rPr lang="cs-CZ" sz="3200" b="0" strike="noStrike" spc="-1">
                <a:solidFill>
                  <a:srgbClr val="000000"/>
                </a:solidFill>
                <a:latin typeface="Gill Sans MT"/>
                <a:ea typeface="DejaVu Sans"/>
              </a:rPr>
              <a:t>Private Cloud</a:t>
            </a:r>
            <a:endParaRPr lang="cs-CZ" sz="3200" b="0" strike="noStrike" spc="-1">
              <a:latin typeface="Arial"/>
            </a:endParaRPr>
          </a:p>
          <a:p>
            <a:pPr marL="365760" indent="-280440">
              <a:lnSpc>
                <a:spcPct val="100000"/>
              </a:lnSpc>
            </a:pPr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CustomShape 1"/>
          <p:cNvSpPr/>
          <p:nvPr/>
        </p:nvSpPr>
        <p:spPr>
          <a:xfrm>
            <a:off x="1435680" y="274680"/>
            <a:ext cx="7495200" cy="11401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>
              <a:lnSpc>
                <a:spcPct val="100000"/>
              </a:lnSpc>
            </a:pPr>
            <a:r>
              <a:rPr lang="cs-CZ" sz="4300" b="0" strike="noStrike" spc="-1">
                <a:solidFill>
                  <a:srgbClr val="572314"/>
                </a:solidFill>
                <a:latin typeface="Gill Sans MT"/>
                <a:ea typeface="DejaVu Sans"/>
              </a:rPr>
              <a:t>Microsoft Hyper-V</a:t>
            </a:r>
            <a:endParaRPr lang="cs-CZ" sz="4300" b="0" strike="noStrike" spc="-1">
              <a:latin typeface="Arial"/>
            </a:endParaRPr>
          </a:p>
        </p:txBody>
      </p:sp>
      <p:sp>
        <p:nvSpPr>
          <p:cNvPr id="126" name="CustomShape 2"/>
          <p:cNvSpPr/>
          <p:nvPr/>
        </p:nvSpPr>
        <p:spPr>
          <a:xfrm>
            <a:off x="1435680" y="1447920"/>
            <a:ext cx="7495200" cy="47977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 marL="365760" indent="-280440">
              <a:lnSpc>
                <a:spcPct val="100000"/>
              </a:lnSpc>
              <a:buClr>
                <a:srgbClr val="3891A7"/>
              </a:buClr>
              <a:buSzPct val="80000"/>
              <a:buFont typeface="Wingdings 2" charset="2"/>
              <a:buChar char=""/>
            </a:pPr>
            <a:r>
              <a:rPr lang="cs-CZ" sz="3200" b="0" strike="noStrike" spc="-1">
                <a:solidFill>
                  <a:srgbClr val="000000"/>
                </a:solidFill>
                <a:latin typeface="Gill Sans MT"/>
                <a:ea typeface="DejaVu Sans"/>
              </a:rPr>
              <a:t>Původně Windows Server Virtualization</a:t>
            </a:r>
            <a:endParaRPr lang="cs-CZ" sz="3200" b="0" strike="noStrike" spc="-1">
              <a:latin typeface="Arial"/>
            </a:endParaRPr>
          </a:p>
          <a:p>
            <a:pPr marL="365760" indent="-280440">
              <a:lnSpc>
                <a:spcPct val="100000"/>
              </a:lnSpc>
              <a:buClr>
                <a:srgbClr val="3891A7"/>
              </a:buClr>
              <a:buSzPct val="80000"/>
              <a:buFont typeface="Wingdings 2" charset="2"/>
              <a:buChar char=""/>
            </a:pPr>
            <a:r>
              <a:rPr lang="cs-CZ" sz="3200" b="0" strike="noStrike" spc="-1">
                <a:solidFill>
                  <a:srgbClr val="000000"/>
                </a:solidFill>
                <a:latin typeface="Gill Sans MT"/>
                <a:ea typeface="DejaVu Sans"/>
              </a:rPr>
              <a:t>Reakce MS na Vmware</a:t>
            </a:r>
            <a:endParaRPr lang="cs-CZ" sz="3200" b="0" strike="noStrike" spc="-1">
              <a:latin typeface="Arial"/>
            </a:endParaRPr>
          </a:p>
          <a:p>
            <a:pPr marL="365760" indent="-280440">
              <a:lnSpc>
                <a:spcPct val="100000"/>
              </a:lnSpc>
              <a:buClr>
                <a:srgbClr val="3891A7"/>
              </a:buClr>
              <a:buSzPct val="80000"/>
              <a:buFont typeface="Wingdings 2" charset="2"/>
              <a:buChar char=""/>
            </a:pPr>
            <a:r>
              <a:rPr lang="cs-CZ" sz="3200" b="0" strike="noStrike" spc="-1">
                <a:solidFill>
                  <a:srgbClr val="000000"/>
                </a:solidFill>
                <a:latin typeface="Gill Sans MT"/>
                <a:ea typeface="DejaVu Sans"/>
              </a:rPr>
              <a:t>2 rozdílné verze</a:t>
            </a:r>
            <a:endParaRPr lang="cs-CZ" sz="3200" b="0" strike="noStrike" spc="-1">
              <a:latin typeface="Arial"/>
            </a:endParaRPr>
          </a:p>
          <a:p>
            <a:pPr marL="640080" lvl="1" indent="-234720">
              <a:lnSpc>
                <a:spcPct val="100000"/>
              </a:lnSpc>
              <a:buClr>
                <a:srgbClr val="3891A7"/>
              </a:buClr>
              <a:buFont typeface="Verdana"/>
              <a:buChar char="◦"/>
            </a:pPr>
            <a:r>
              <a:rPr lang="cs-CZ" sz="2800" b="0" strike="noStrike" spc="-1">
                <a:solidFill>
                  <a:srgbClr val="000000"/>
                </a:solidFill>
                <a:latin typeface="Gill Sans MT"/>
                <a:ea typeface="DejaVu Sans"/>
              </a:rPr>
              <a:t>stand-alone Microsoft Hyper-V</a:t>
            </a:r>
            <a:endParaRPr lang="cs-CZ" sz="2800" b="0" strike="noStrike" spc="-1">
              <a:latin typeface="Arial"/>
            </a:endParaRPr>
          </a:p>
          <a:p>
            <a:pPr marL="640080" lvl="1" indent="-234720">
              <a:lnSpc>
                <a:spcPct val="100000"/>
              </a:lnSpc>
              <a:buClr>
                <a:srgbClr val="3891A7"/>
              </a:buClr>
              <a:buFont typeface="Verdana"/>
              <a:buChar char="◦"/>
            </a:pPr>
            <a:r>
              <a:rPr lang="cs-CZ" sz="2800" b="0" strike="noStrike" spc="-1">
                <a:solidFill>
                  <a:srgbClr val="000000"/>
                </a:solidFill>
                <a:latin typeface="Gill Sans MT"/>
                <a:ea typeface="DejaVu Sans"/>
              </a:rPr>
              <a:t>součást Microsoft Windows.</a:t>
            </a:r>
            <a:endParaRPr lang="cs-CZ" sz="2800" b="0" strike="noStrike" spc="-1">
              <a:latin typeface="Arial"/>
            </a:endParaRPr>
          </a:p>
          <a:p>
            <a:pPr marL="365760" indent="-280440">
              <a:lnSpc>
                <a:spcPct val="100000"/>
              </a:lnSpc>
              <a:buClr>
                <a:srgbClr val="3891A7"/>
              </a:buClr>
              <a:buSzPct val="80000"/>
              <a:buFont typeface="Wingdings 2" charset="2"/>
              <a:buChar char=""/>
            </a:pPr>
            <a:r>
              <a:rPr lang="cs-CZ" sz="3200" b="0" strike="noStrike" spc="-1">
                <a:solidFill>
                  <a:srgbClr val="000000"/>
                </a:solidFill>
                <a:latin typeface="Gill Sans MT"/>
                <a:ea typeface="DejaVu Sans"/>
              </a:rPr>
              <a:t>Hypervisor vždy běží na Windows Server</a:t>
            </a:r>
            <a:endParaRPr lang="cs-CZ" sz="3200" b="0" strike="noStrike" spc="-1">
              <a:latin typeface="Arial"/>
            </a:endParaRPr>
          </a:p>
          <a:p>
            <a:pPr marL="365760" indent="-280440">
              <a:lnSpc>
                <a:spcPct val="100000"/>
              </a:lnSpc>
              <a:buClr>
                <a:srgbClr val="3891A7"/>
              </a:buClr>
              <a:buSzPct val="80000"/>
              <a:buFont typeface="Wingdings 2" charset="2"/>
              <a:buChar char=""/>
            </a:pPr>
            <a:r>
              <a:rPr lang="cs-CZ" sz="3200" b="0" strike="noStrike" spc="-1">
                <a:solidFill>
                  <a:srgbClr val="000000"/>
                </a:solidFill>
                <a:latin typeface="Gill Sans MT"/>
                <a:ea typeface="DejaVu Sans"/>
              </a:rPr>
              <a:t>Podporuje i Linux</a:t>
            </a:r>
            <a:endParaRPr lang="cs-CZ" sz="3200" b="0" strike="noStrike" spc="-1">
              <a:latin typeface="Arial"/>
            </a:endParaRPr>
          </a:p>
          <a:p>
            <a:pPr marL="365760" indent="-280440">
              <a:lnSpc>
                <a:spcPct val="100000"/>
              </a:lnSpc>
              <a:buClr>
                <a:srgbClr val="3891A7"/>
              </a:buClr>
              <a:buSzPct val="80000"/>
              <a:buFont typeface="Wingdings 2" charset="2"/>
              <a:buChar char=""/>
            </a:pPr>
            <a:r>
              <a:rPr lang="cs-CZ" sz="3200" b="0" strike="noStrike" spc="-1">
                <a:solidFill>
                  <a:srgbClr val="000000"/>
                </a:solidFill>
                <a:latin typeface="Gill Sans MT"/>
                <a:ea typeface="DejaVu Sans"/>
              </a:rPr>
              <a:t>Server 2012 přinesl nové vlastnosti – přiblížení k Vmware</a:t>
            </a:r>
            <a:endParaRPr lang="cs-CZ" sz="32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endParaRPr lang="cs-CZ" sz="32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endParaRPr lang="cs-CZ" sz="32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endParaRPr lang="cs-CZ" sz="32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CustomShape 1"/>
          <p:cNvSpPr/>
          <p:nvPr/>
        </p:nvSpPr>
        <p:spPr>
          <a:xfrm>
            <a:off x="1435680" y="274680"/>
            <a:ext cx="7495200" cy="11401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>
              <a:lnSpc>
                <a:spcPct val="100000"/>
              </a:lnSpc>
            </a:pPr>
            <a:r>
              <a:rPr lang="cs-CZ" sz="4300" b="0" strike="noStrike" spc="-1">
                <a:solidFill>
                  <a:srgbClr val="572314"/>
                </a:solidFill>
                <a:latin typeface="Gill Sans MT"/>
                <a:ea typeface="DejaVu Sans"/>
              </a:rPr>
              <a:t>Redhat RHEV</a:t>
            </a:r>
            <a:endParaRPr lang="cs-CZ" sz="4300" b="0" strike="noStrike" spc="-1">
              <a:latin typeface="Arial"/>
            </a:endParaRPr>
          </a:p>
        </p:txBody>
      </p:sp>
      <p:sp>
        <p:nvSpPr>
          <p:cNvPr id="128" name="CustomShape 2"/>
          <p:cNvSpPr/>
          <p:nvPr/>
        </p:nvSpPr>
        <p:spPr>
          <a:xfrm>
            <a:off x="1435680" y="1447920"/>
            <a:ext cx="7495200" cy="47977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 marL="365760" indent="-280440">
              <a:lnSpc>
                <a:spcPct val="100000"/>
              </a:lnSpc>
              <a:buClr>
                <a:srgbClr val="3891A7"/>
              </a:buClr>
              <a:buSzPct val="80000"/>
              <a:buFont typeface="Wingdings 2" charset="2"/>
              <a:buChar char=""/>
            </a:pPr>
            <a:r>
              <a:rPr lang="cs-CZ" sz="3200" b="0" strike="noStrike" spc="-1" dirty="0">
                <a:solidFill>
                  <a:srgbClr val="000000"/>
                </a:solidFill>
                <a:latin typeface="Gill Sans MT"/>
                <a:ea typeface="DejaVu Sans"/>
              </a:rPr>
              <a:t>Od roku 2010</a:t>
            </a:r>
            <a:endParaRPr lang="cs-CZ" sz="3200" b="0" strike="noStrike" spc="-1" dirty="0">
              <a:latin typeface="Arial"/>
            </a:endParaRPr>
          </a:p>
          <a:p>
            <a:pPr marL="365760" indent="-280440">
              <a:lnSpc>
                <a:spcPct val="100000"/>
              </a:lnSpc>
              <a:buClr>
                <a:srgbClr val="3891A7"/>
              </a:buClr>
              <a:buSzPct val="80000"/>
              <a:buFont typeface="Wingdings 2" charset="2"/>
              <a:buChar char=""/>
            </a:pPr>
            <a:r>
              <a:rPr lang="cs-CZ" sz="3200" b="0" strike="noStrike" spc="-1" dirty="0">
                <a:solidFill>
                  <a:srgbClr val="000000"/>
                </a:solidFill>
                <a:latin typeface="Gill Sans MT"/>
                <a:ea typeface="DejaVu Sans"/>
              </a:rPr>
              <a:t>Současná verze 4.4</a:t>
            </a:r>
            <a:endParaRPr lang="cs-CZ" sz="3200" b="0" strike="noStrike" spc="-1" dirty="0">
              <a:latin typeface="Arial"/>
            </a:endParaRPr>
          </a:p>
          <a:p>
            <a:pPr marL="365760" indent="-280440">
              <a:lnSpc>
                <a:spcPct val="100000"/>
              </a:lnSpc>
              <a:buClr>
                <a:srgbClr val="3891A7"/>
              </a:buClr>
              <a:buSzPct val="80000"/>
              <a:buFont typeface="Wingdings 2" charset="2"/>
              <a:buChar char=""/>
            </a:pPr>
            <a:r>
              <a:rPr lang="cs-CZ" sz="3200" b="0" strike="noStrike" spc="-1" dirty="0">
                <a:solidFill>
                  <a:srgbClr val="000000"/>
                </a:solidFill>
                <a:latin typeface="Gill Sans MT"/>
                <a:ea typeface="DejaVu Sans"/>
              </a:rPr>
              <a:t>Založeno na </a:t>
            </a:r>
            <a:r>
              <a:rPr lang="cs-CZ" sz="3200" b="0" strike="noStrike" spc="-1" dirty="0" err="1">
                <a:solidFill>
                  <a:srgbClr val="000000"/>
                </a:solidFill>
                <a:latin typeface="Gill Sans MT"/>
                <a:ea typeface="DejaVu Sans"/>
              </a:rPr>
              <a:t>opensource</a:t>
            </a:r>
            <a:r>
              <a:rPr lang="cs-CZ" sz="3200" b="0" strike="noStrike" spc="-1" dirty="0">
                <a:solidFill>
                  <a:srgbClr val="000000"/>
                </a:solidFill>
                <a:latin typeface="Gill Sans MT"/>
                <a:ea typeface="DejaVu Sans"/>
              </a:rPr>
              <a:t> </a:t>
            </a:r>
            <a:endParaRPr lang="cs-CZ" sz="3200" b="0" strike="noStrike" spc="-1" dirty="0">
              <a:latin typeface="Arial"/>
            </a:endParaRPr>
          </a:p>
          <a:p>
            <a:pPr marL="365760" indent="-280440">
              <a:lnSpc>
                <a:spcPct val="100000"/>
              </a:lnSpc>
              <a:buClr>
                <a:srgbClr val="3891A7"/>
              </a:buClr>
              <a:buSzPct val="80000"/>
              <a:buFont typeface="Wingdings 2" charset="2"/>
              <a:buChar char=""/>
            </a:pPr>
            <a:r>
              <a:rPr lang="cs-CZ" sz="3200" b="0" strike="noStrike" spc="-1" dirty="0" err="1">
                <a:solidFill>
                  <a:srgbClr val="000000"/>
                </a:solidFill>
                <a:latin typeface="Gill Sans MT"/>
                <a:ea typeface="DejaVu Sans"/>
              </a:rPr>
              <a:t>Hypervisor</a:t>
            </a:r>
            <a:r>
              <a:rPr lang="cs-CZ" sz="3200" b="0" strike="noStrike" spc="-1" dirty="0">
                <a:solidFill>
                  <a:srgbClr val="000000"/>
                </a:solidFill>
                <a:latin typeface="Gill Sans MT"/>
                <a:ea typeface="DejaVu Sans"/>
              </a:rPr>
              <a:t> je KVM</a:t>
            </a:r>
            <a:endParaRPr lang="cs-CZ" sz="3200" b="0" strike="noStrike" spc="-1" dirty="0">
              <a:latin typeface="Arial"/>
            </a:endParaRPr>
          </a:p>
          <a:p>
            <a:pPr marL="365760" indent="-280440">
              <a:lnSpc>
                <a:spcPct val="100000"/>
              </a:lnSpc>
              <a:buClr>
                <a:srgbClr val="3891A7"/>
              </a:buClr>
              <a:buSzPct val="80000"/>
              <a:buFont typeface="Wingdings 2" charset="2"/>
              <a:buChar char=""/>
            </a:pPr>
            <a:r>
              <a:rPr lang="cs-CZ" sz="3200" b="0" strike="noStrike" spc="-1" dirty="0">
                <a:solidFill>
                  <a:srgbClr val="000000"/>
                </a:solidFill>
                <a:latin typeface="Gill Sans MT"/>
                <a:ea typeface="DejaVu Sans"/>
              </a:rPr>
              <a:t>SPICE protokol pro desktopy</a:t>
            </a:r>
            <a:endParaRPr lang="cs-CZ" sz="3200" b="0" strike="noStrike" spc="-1" dirty="0">
              <a:latin typeface="Arial"/>
            </a:endParaRPr>
          </a:p>
          <a:p>
            <a:pPr marL="365760" indent="-280440">
              <a:lnSpc>
                <a:spcPct val="100000"/>
              </a:lnSpc>
              <a:buClr>
                <a:srgbClr val="3891A7"/>
              </a:buClr>
              <a:buSzPct val="80000"/>
              <a:buFont typeface="Wingdings 2" charset="2"/>
              <a:buChar char=""/>
            </a:pPr>
            <a:r>
              <a:rPr lang="cs-CZ" sz="3200" b="0" strike="noStrike" spc="-1" dirty="0">
                <a:solidFill>
                  <a:srgbClr val="000000"/>
                </a:solidFill>
                <a:latin typeface="Gill Sans MT"/>
                <a:ea typeface="DejaVu Sans"/>
              </a:rPr>
              <a:t>Výhodná cena oproti konkurenci</a:t>
            </a:r>
            <a:endParaRPr lang="cs-CZ" sz="3200" b="0" strike="noStrike" spc="-1" dirty="0">
              <a:latin typeface="Arial"/>
            </a:endParaRPr>
          </a:p>
          <a:p>
            <a:pPr>
              <a:lnSpc>
                <a:spcPct val="100000"/>
              </a:lnSpc>
            </a:pPr>
            <a:endParaRPr lang="cs-CZ" sz="3200" b="0" strike="noStrike" spc="-1" dirty="0">
              <a:latin typeface="Arial"/>
            </a:endParaRPr>
          </a:p>
          <a:p>
            <a:pPr>
              <a:lnSpc>
                <a:spcPct val="100000"/>
              </a:lnSpc>
            </a:pPr>
            <a:endParaRPr lang="cs-CZ" sz="3200" b="0" strike="noStrike" spc="-1" dirty="0">
              <a:latin typeface="Arial"/>
            </a:endParaRPr>
          </a:p>
          <a:p>
            <a:pPr>
              <a:lnSpc>
                <a:spcPct val="100000"/>
              </a:lnSpc>
            </a:pPr>
            <a:endParaRPr lang="cs-CZ" sz="3200" b="0" strike="noStrike" spc="-1" dirty="0"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CustomShape 1"/>
          <p:cNvSpPr/>
          <p:nvPr/>
        </p:nvSpPr>
        <p:spPr>
          <a:xfrm>
            <a:off x="1435680" y="274680"/>
            <a:ext cx="7495200" cy="11401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>
              <a:lnSpc>
                <a:spcPct val="100000"/>
              </a:lnSpc>
            </a:pPr>
            <a:r>
              <a:rPr lang="cs-CZ" sz="4300" b="0" strike="noStrike" spc="-1">
                <a:solidFill>
                  <a:srgbClr val="572314"/>
                </a:solidFill>
                <a:latin typeface="Gill Sans MT"/>
                <a:ea typeface="DejaVu Sans"/>
              </a:rPr>
              <a:t>Co je virtualizace?</a:t>
            </a:r>
            <a:endParaRPr lang="cs-CZ" sz="4300" b="0" strike="noStrike" spc="-1">
              <a:latin typeface="Arial"/>
            </a:endParaRPr>
          </a:p>
        </p:txBody>
      </p:sp>
      <p:sp>
        <p:nvSpPr>
          <p:cNvPr id="92" name="CustomShape 2"/>
          <p:cNvSpPr/>
          <p:nvPr/>
        </p:nvSpPr>
        <p:spPr>
          <a:xfrm>
            <a:off x="1435680" y="1447920"/>
            <a:ext cx="7495200" cy="47977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 marL="365760" indent="-280440">
              <a:lnSpc>
                <a:spcPct val="100000"/>
              </a:lnSpc>
              <a:buClr>
                <a:srgbClr val="3891A7"/>
              </a:buClr>
              <a:buSzPct val="80000"/>
              <a:buFont typeface="Wingdings 2" charset="2"/>
              <a:buChar char=""/>
            </a:pPr>
            <a:r>
              <a:rPr lang="cs-CZ" sz="3200" b="0" strike="noStrike" spc="-1">
                <a:solidFill>
                  <a:srgbClr val="000000"/>
                </a:solidFill>
                <a:latin typeface="Gill Sans MT"/>
                <a:ea typeface="DejaVu Sans"/>
              </a:rPr>
              <a:t>virtualizace  = abstrakce výpočetních zdrojů</a:t>
            </a:r>
            <a:endParaRPr lang="cs-CZ" sz="3200" b="0" strike="noStrike" spc="-1">
              <a:latin typeface="Arial"/>
            </a:endParaRPr>
          </a:p>
          <a:p>
            <a:pPr marL="365760" indent="-280440">
              <a:lnSpc>
                <a:spcPct val="100000"/>
              </a:lnSpc>
              <a:buClr>
                <a:srgbClr val="3891A7"/>
              </a:buClr>
              <a:buSzPct val="80000"/>
              <a:buFont typeface="Wingdings 2" charset="2"/>
              <a:buChar char=""/>
            </a:pPr>
            <a:r>
              <a:rPr lang="cs-CZ" sz="3200" b="0" strike="noStrike" spc="-1">
                <a:solidFill>
                  <a:srgbClr val="000000"/>
                </a:solidFill>
                <a:latin typeface="Gill Sans MT"/>
                <a:ea typeface="DejaVu Sans"/>
              </a:rPr>
              <a:t>cílem virtualizace je schovat technické detaily systému pod virtualizační vrstvu, prostřednictvím které je pak k dispozici pouze "výkon"</a:t>
            </a:r>
            <a:endParaRPr lang="cs-CZ" sz="3200" b="0" strike="noStrike" spc="-1">
              <a:latin typeface="Arial"/>
            </a:endParaRPr>
          </a:p>
          <a:p>
            <a:pPr marL="365760" indent="-280440">
              <a:lnSpc>
                <a:spcPct val="100000"/>
              </a:lnSpc>
              <a:buClr>
                <a:srgbClr val="3891A7"/>
              </a:buClr>
              <a:buSzPct val="80000"/>
              <a:buFont typeface="Wingdings 2" charset="2"/>
              <a:buChar char=""/>
            </a:pPr>
            <a:r>
              <a:rPr lang="cs-CZ" sz="3200" b="0" strike="noStrike" spc="-1">
                <a:solidFill>
                  <a:srgbClr val="000000"/>
                </a:solidFill>
                <a:latin typeface="Gill Sans MT"/>
                <a:ea typeface="DejaVu Sans"/>
              </a:rPr>
              <a:t>jeden zdroj můžeme využít pro více než jeden operační systém</a:t>
            </a:r>
            <a:endParaRPr lang="cs-CZ" sz="3200" b="0" strike="noStrike" spc="-1">
              <a:latin typeface="Arial"/>
            </a:endParaRPr>
          </a:p>
          <a:p>
            <a:pPr marL="365760" indent="-280440">
              <a:lnSpc>
                <a:spcPct val="100000"/>
              </a:lnSpc>
            </a:pPr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CustomShape 1"/>
          <p:cNvSpPr/>
          <p:nvPr/>
        </p:nvSpPr>
        <p:spPr>
          <a:xfrm>
            <a:off x="1435680" y="274680"/>
            <a:ext cx="7495200" cy="11401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>
              <a:lnSpc>
                <a:spcPct val="100000"/>
              </a:lnSpc>
            </a:pPr>
            <a:r>
              <a:rPr lang="cs-CZ" sz="4300" b="0" strike="noStrike" spc="-1">
                <a:solidFill>
                  <a:srgbClr val="572314"/>
                </a:solidFill>
                <a:latin typeface="Gill Sans MT"/>
                <a:ea typeface="DejaVu Sans"/>
              </a:rPr>
              <a:t>Citrix XenServer </a:t>
            </a:r>
            <a:endParaRPr lang="cs-CZ" sz="4300" b="0" strike="noStrike" spc="-1">
              <a:latin typeface="Arial"/>
            </a:endParaRPr>
          </a:p>
        </p:txBody>
      </p:sp>
      <p:sp>
        <p:nvSpPr>
          <p:cNvPr id="130" name="CustomShape 2"/>
          <p:cNvSpPr/>
          <p:nvPr/>
        </p:nvSpPr>
        <p:spPr>
          <a:xfrm>
            <a:off x="1435680" y="1447920"/>
            <a:ext cx="7495200" cy="47977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 marL="365760" indent="-280440">
              <a:lnSpc>
                <a:spcPct val="100000"/>
              </a:lnSpc>
              <a:buClr>
                <a:srgbClr val="3891A7"/>
              </a:buClr>
              <a:buSzPct val="80000"/>
              <a:buFont typeface="Wingdings 2" charset="2"/>
              <a:buChar char=""/>
            </a:pPr>
            <a:r>
              <a:rPr lang="cs-CZ" sz="3200" b="0" strike="noStrike" spc="-1">
                <a:solidFill>
                  <a:srgbClr val="000000"/>
                </a:solidFill>
                <a:latin typeface="Gill Sans MT"/>
                <a:ea typeface="DejaVu Sans"/>
              </a:rPr>
              <a:t>Komerční verze XENu</a:t>
            </a:r>
            <a:endParaRPr lang="cs-CZ" sz="3200" b="0" strike="noStrike" spc="-1">
              <a:latin typeface="Arial"/>
            </a:endParaRPr>
          </a:p>
          <a:p>
            <a:pPr marL="365760" indent="-280440">
              <a:lnSpc>
                <a:spcPct val="100000"/>
              </a:lnSpc>
              <a:buClr>
                <a:srgbClr val="3891A7"/>
              </a:buClr>
              <a:buSzPct val="80000"/>
              <a:buFont typeface="Wingdings 2" charset="2"/>
              <a:buChar char=""/>
            </a:pPr>
            <a:r>
              <a:rPr lang="cs-CZ" sz="3200" b="0" strike="noStrike" spc="-1">
                <a:solidFill>
                  <a:srgbClr val="000000"/>
                </a:solidFill>
                <a:latin typeface="Gill Sans MT"/>
                <a:ea typeface="DejaVu Sans"/>
              </a:rPr>
              <a:t>Citrix = terminalové servery</a:t>
            </a:r>
            <a:endParaRPr lang="cs-CZ" sz="3200" b="0" strike="noStrike" spc="-1">
              <a:latin typeface="Arial"/>
            </a:endParaRPr>
          </a:p>
          <a:p>
            <a:pPr marL="365760" indent="-280440">
              <a:lnSpc>
                <a:spcPct val="100000"/>
              </a:lnSpc>
              <a:buClr>
                <a:srgbClr val="3891A7"/>
              </a:buClr>
              <a:buSzPct val="80000"/>
              <a:buFont typeface="Wingdings 2" charset="2"/>
              <a:buChar char=""/>
            </a:pPr>
            <a:r>
              <a:rPr lang="cs-CZ" sz="3200" b="0" strike="noStrike" spc="-1">
                <a:solidFill>
                  <a:srgbClr val="000000"/>
                </a:solidFill>
                <a:latin typeface="Gill Sans MT"/>
                <a:ea typeface="DejaVu Sans"/>
              </a:rPr>
              <a:t>Microsoft vydal podobné řešení zdarma</a:t>
            </a:r>
            <a:endParaRPr lang="cs-CZ" sz="3200" b="0" strike="noStrike" spc="-1">
              <a:latin typeface="Arial"/>
            </a:endParaRPr>
          </a:p>
          <a:p>
            <a:pPr marL="365760" indent="-280440">
              <a:lnSpc>
                <a:spcPct val="100000"/>
              </a:lnSpc>
              <a:buClr>
                <a:srgbClr val="3891A7"/>
              </a:buClr>
              <a:buSzPct val="80000"/>
              <a:buFont typeface="Wingdings 2" charset="2"/>
              <a:buChar char=""/>
            </a:pPr>
            <a:r>
              <a:rPr lang="cs-CZ" sz="3200" b="0" strike="noStrike" spc="-1">
                <a:solidFill>
                  <a:srgbClr val="000000"/>
                </a:solidFill>
                <a:latin typeface="Gill Sans MT"/>
                <a:ea typeface="DejaVu Sans"/>
              </a:rPr>
              <a:t>Reakce Citrixu nákup XENu</a:t>
            </a:r>
            <a:endParaRPr lang="cs-CZ" sz="3200" b="0" strike="noStrike" spc="-1">
              <a:latin typeface="Arial"/>
            </a:endParaRPr>
          </a:p>
          <a:p>
            <a:pPr marL="365760" indent="-280440">
              <a:lnSpc>
                <a:spcPct val="100000"/>
              </a:lnSpc>
              <a:buClr>
                <a:srgbClr val="3891A7"/>
              </a:buClr>
              <a:buSzPct val="80000"/>
              <a:buFont typeface="Wingdings 2" charset="2"/>
              <a:buChar char=""/>
            </a:pPr>
            <a:r>
              <a:rPr lang="cs-CZ" sz="3200" b="0" strike="noStrike" spc="-1">
                <a:solidFill>
                  <a:srgbClr val="000000"/>
                </a:solidFill>
                <a:latin typeface="Gill Sans MT"/>
                <a:ea typeface="DejaVu Sans"/>
              </a:rPr>
              <a:t>Od 2009 je i free verze (reakce na ESXi?)</a:t>
            </a:r>
            <a:endParaRPr lang="cs-CZ" sz="3200" b="0" strike="noStrike" spc="-1">
              <a:latin typeface="Arial"/>
            </a:endParaRPr>
          </a:p>
          <a:p>
            <a:pPr marL="365760" indent="-280440">
              <a:lnSpc>
                <a:spcPct val="100000"/>
              </a:lnSpc>
              <a:buClr>
                <a:srgbClr val="3891A7"/>
              </a:buClr>
              <a:buSzPct val="80000"/>
              <a:buFont typeface="Wingdings 2" charset="2"/>
              <a:buChar char=""/>
            </a:pPr>
            <a:r>
              <a:rPr lang="cs-CZ" sz="3200" b="0" strike="noStrike" spc="-1">
                <a:solidFill>
                  <a:srgbClr val="000000"/>
                </a:solidFill>
                <a:latin typeface="Gill Sans MT"/>
                <a:ea typeface="DejaVu Sans"/>
              </a:rPr>
              <a:t>Možnost  administrace i Hyper-V (dohoda s MS)</a:t>
            </a:r>
            <a:endParaRPr lang="cs-CZ" sz="32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endParaRPr lang="cs-CZ" sz="3200" b="0" strike="noStrike" spc="-1">
              <a:latin typeface="Arial"/>
            </a:endParaRPr>
          </a:p>
          <a:p>
            <a:pPr marL="365760" indent="-280440">
              <a:lnSpc>
                <a:spcPct val="100000"/>
              </a:lnSpc>
            </a:pPr>
            <a:endParaRPr lang="cs-CZ" sz="3200" b="0" strike="noStrike" spc="-1">
              <a:latin typeface="Arial"/>
            </a:endParaRPr>
          </a:p>
          <a:p>
            <a:pPr marL="365760" indent="-280440">
              <a:lnSpc>
                <a:spcPct val="100000"/>
              </a:lnSpc>
            </a:pPr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CustomShape 1"/>
          <p:cNvSpPr/>
          <p:nvPr/>
        </p:nvSpPr>
        <p:spPr>
          <a:xfrm>
            <a:off x="1435680" y="274680"/>
            <a:ext cx="7495200" cy="11401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>
              <a:lnSpc>
                <a:spcPct val="100000"/>
              </a:lnSpc>
            </a:pPr>
            <a:r>
              <a:rPr lang="cs-CZ" sz="4300" b="0" strike="noStrike" spc="-1">
                <a:solidFill>
                  <a:srgbClr val="572314"/>
                </a:solidFill>
                <a:latin typeface="Gill Sans MT"/>
                <a:ea typeface="DejaVu Sans"/>
              </a:rPr>
              <a:t>Řešení virtualizace serverů - Nekomerční software</a:t>
            </a:r>
            <a:endParaRPr lang="cs-CZ" sz="4300" b="0" strike="noStrike" spc="-1">
              <a:latin typeface="Arial"/>
            </a:endParaRPr>
          </a:p>
        </p:txBody>
      </p:sp>
      <p:sp>
        <p:nvSpPr>
          <p:cNvPr id="132" name="CustomShape 2"/>
          <p:cNvSpPr/>
          <p:nvPr/>
        </p:nvSpPr>
        <p:spPr>
          <a:xfrm>
            <a:off x="1435680" y="1447920"/>
            <a:ext cx="7495200" cy="47977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 marL="365760" indent="-280440">
              <a:lnSpc>
                <a:spcPct val="100000"/>
              </a:lnSpc>
              <a:buClr>
                <a:srgbClr val="3891A7"/>
              </a:buClr>
              <a:buSzPct val="80000"/>
              <a:buFont typeface="Wingdings 2" charset="2"/>
              <a:buChar char=""/>
            </a:pPr>
            <a:r>
              <a:rPr lang="cs-CZ" sz="3200" b="0" strike="noStrike" spc="-1" dirty="0">
                <a:solidFill>
                  <a:srgbClr val="000000"/>
                </a:solidFill>
                <a:latin typeface="Gill Sans MT"/>
                <a:ea typeface="DejaVu Sans"/>
              </a:rPr>
              <a:t>XEN</a:t>
            </a:r>
            <a:endParaRPr lang="cs-CZ" sz="3200" b="0" strike="noStrike" spc="-1" dirty="0">
              <a:latin typeface="Arial"/>
            </a:endParaRPr>
          </a:p>
          <a:p>
            <a:pPr marL="365760" indent="-280440">
              <a:lnSpc>
                <a:spcPct val="100000"/>
              </a:lnSpc>
              <a:buClr>
                <a:srgbClr val="3891A7"/>
              </a:buClr>
              <a:buSzPct val="80000"/>
              <a:buFont typeface="Wingdings 2" charset="2"/>
              <a:buChar char=""/>
            </a:pPr>
            <a:r>
              <a:rPr lang="cs-CZ" sz="3200" b="0" strike="noStrike" spc="-1" dirty="0">
                <a:solidFill>
                  <a:srgbClr val="000000"/>
                </a:solidFill>
                <a:latin typeface="Gill Sans MT"/>
                <a:ea typeface="DejaVu Sans"/>
              </a:rPr>
              <a:t>KVM</a:t>
            </a:r>
            <a:endParaRPr lang="cs-CZ" sz="3200" b="0" strike="noStrike" spc="-1" dirty="0">
              <a:latin typeface="Arial"/>
            </a:endParaRPr>
          </a:p>
          <a:p>
            <a:pPr marL="648000" lvl="2" indent="-215280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3200" b="0" strike="noStrike" spc="-1" dirty="0" err="1">
                <a:solidFill>
                  <a:srgbClr val="000000"/>
                </a:solidFill>
                <a:latin typeface="Gill Sans MT"/>
                <a:ea typeface="DejaVu Sans"/>
              </a:rPr>
              <a:t>Ovirt</a:t>
            </a:r>
            <a:endParaRPr lang="cs-CZ" sz="3200" b="0" strike="noStrike" spc="-1" dirty="0">
              <a:latin typeface="Arial"/>
            </a:endParaRPr>
          </a:p>
          <a:p>
            <a:pPr marL="648000" lvl="2" indent="-215280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3200" b="0" strike="noStrike" spc="-1" dirty="0" err="1">
                <a:solidFill>
                  <a:srgbClr val="000000"/>
                </a:solidFill>
                <a:latin typeface="Gill Sans MT"/>
                <a:ea typeface="DejaVu Sans"/>
              </a:rPr>
              <a:t>Proxmox</a:t>
            </a:r>
            <a:r>
              <a:rPr lang="cs-CZ" sz="3200" b="0" strike="noStrike" spc="-1" dirty="0">
                <a:solidFill>
                  <a:srgbClr val="000000"/>
                </a:solidFill>
                <a:latin typeface="Gill Sans MT"/>
                <a:ea typeface="DejaVu Sans"/>
              </a:rPr>
              <a:t> pro menší nasazení – pěkný management</a:t>
            </a:r>
            <a:endParaRPr lang="cs-CZ" sz="3200" b="0" strike="noStrike" spc="-1" dirty="0"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CustomShape 1"/>
          <p:cNvSpPr/>
          <p:nvPr/>
        </p:nvSpPr>
        <p:spPr>
          <a:xfrm>
            <a:off x="1435680" y="274680"/>
            <a:ext cx="7495200" cy="11401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>
              <a:lnSpc>
                <a:spcPct val="100000"/>
              </a:lnSpc>
            </a:pPr>
            <a:r>
              <a:rPr lang="cs-CZ" sz="4300" b="0" strike="noStrike" spc="-1">
                <a:solidFill>
                  <a:srgbClr val="572314"/>
                </a:solidFill>
                <a:latin typeface="Gill Sans MT"/>
                <a:ea typeface="DejaVu Sans"/>
              </a:rPr>
              <a:t>XEN</a:t>
            </a:r>
            <a:endParaRPr lang="cs-CZ" sz="4300" b="0" strike="noStrike" spc="-1">
              <a:latin typeface="Arial"/>
            </a:endParaRPr>
          </a:p>
        </p:txBody>
      </p:sp>
      <p:sp>
        <p:nvSpPr>
          <p:cNvPr id="134" name="CustomShape 2"/>
          <p:cNvSpPr/>
          <p:nvPr/>
        </p:nvSpPr>
        <p:spPr>
          <a:xfrm>
            <a:off x="1435680" y="1447920"/>
            <a:ext cx="7495200" cy="47977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 marL="365760" indent="-280440">
              <a:lnSpc>
                <a:spcPct val="100000"/>
              </a:lnSpc>
              <a:buClr>
                <a:srgbClr val="3891A7"/>
              </a:buClr>
              <a:buSzPct val="80000"/>
              <a:buFont typeface="Wingdings 2" charset="2"/>
              <a:buChar char=""/>
            </a:pPr>
            <a:r>
              <a:rPr lang="cs-CZ" sz="3200" b="0" strike="noStrike" spc="-1">
                <a:solidFill>
                  <a:srgbClr val="000000"/>
                </a:solidFill>
                <a:latin typeface="Gill Sans MT"/>
                <a:ea typeface="DejaVu Sans"/>
              </a:rPr>
              <a:t>2003 projekt Cambridge a XenSource</a:t>
            </a:r>
            <a:endParaRPr lang="cs-CZ" sz="3200" b="0" strike="noStrike" spc="-1">
              <a:latin typeface="Arial"/>
            </a:endParaRPr>
          </a:p>
          <a:p>
            <a:pPr marL="365760" indent="-280440">
              <a:lnSpc>
                <a:spcPct val="100000"/>
              </a:lnSpc>
              <a:buClr>
                <a:srgbClr val="3891A7"/>
              </a:buClr>
              <a:buSzPct val="80000"/>
              <a:buFont typeface="Wingdings 2" charset="2"/>
              <a:buChar char=""/>
            </a:pPr>
            <a:r>
              <a:rPr lang="cs-CZ" sz="3200" b="0" strike="noStrike" spc="-1">
                <a:solidFill>
                  <a:srgbClr val="000000"/>
                </a:solidFill>
                <a:latin typeface="Gill Sans MT"/>
                <a:ea typeface="DejaVu Sans"/>
              </a:rPr>
              <a:t>open source</a:t>
            </a:r>
            <a:endParaRPr lang="cs-CZ" sz="3200" b="0" strike="noStrike" spc="-1">
              <a:latin typeface="Arial"/>
            </a:endParaRPr>
          </a:p>
          <a:p>
            <a:pPr marL="365760" indent="-280440">
              <a:lnSpc>
                <a:spcPct val="100000"/>
              </a:lnSpc>
              <a:buClr>
                <a:srgbClr val="3891A7"/>
              </a:buClr>
              <a:buSzPct val="80000"/>
              <a:buFont typeface="Wingdings 2" charset="2"/>
              <a:buChar char=""/>
            </a:pPr>
            <a:r>
              <a:rPr lang="cs-CZ" sz="3200" b="0" strike="noStrike" spc="-1">
                <a:solidFill>
                  <a:srgbClr val="000000"/>
                </a:solidFill>
                <a:latin typeface="Gill Sans MT"/>
                <a:ea typeface="DejaVu Sans"/>
              </a:rPr>
              <a:t>2007 koupeno firmou Citrix</a:t>
            </a:r>
            <a:endParaRPr lang="cs-CZ" sz="3200" b="0" strike="noStrike" spc="-1">
              <a:latin typeface="Arial"/>
            </a:endParaRPr>
          </a:p>
          <a:p>
            <a:pPr marL="365760" indent="-280440">
              <a:lnSpc>
                <a:spcPct val="100000"/>
              </a:lnSpc>
              <a:buClr>
                <a:srgbClr val="3891A7"/>
              </a:buClr>
              <a:buSzPct val="80000"/>
              <a:buFont typeface="Wingdings 2" charset="2"/>
              <a:buChar char=""/>
            </a:pPr>
            <a:r>
              <a:rPr lang="cs-CZ" sz="3200" b="0" strike="noStrike" spc="-1">
                <a:solidFill>
                  <a:srgbClr val="000000"/>
                </a:solidFill>
                <a:latin typeface="Gill Sans MT"/>
                <a:ea typeface="DejaVu Sans"/>
              </a:rPr>
              <a:t>Původně jen </a:t>
            </a:r>
            <a:r>
              <a:rPr lang="cs-CZ" sz="3200" b="0" u="sng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Gill Sans MT"/>
                <a:ea typeface="DejaVu Sans"/>
              </a:rPr>
              <a:t>paravirtulizace</a:t>
            </a:r>
            <a:endParaRPr lang="cs-CZ" sz="3200" b="0" strike="noStrike" spc="-1">
              <a:latin typeface="Arial"/>
            </a:endParaRPr>
          </a:p>
          <a:p>
            <a:pPr marL="365760" indent="-280440">
              <a:lnSpc>
                <a:spcPct val="100000"/>
              </a:lnSpc>
              <a:buClr>
                <a:srgbClr val="3891A7"/>
              </a:buClr>
              <a:buSzPct val="80000"/>
              <a:buFont typeface="Wingdings 2" charset="2"/>
              <a:buChar char=""/>
            </a:pPr>
            <a:r>
              <a:rPr lang="cs-CZ" sz="3200" b="0" strike="noStrike" spc="-1">
                <a:solidFill>
                  <a:srgbClr val="000000"/>
                </a:solidFill>
                <a:latin typeface="Gill Sans MT"/>
                <a:ea typeface="DejaVu Sans"/>
              </a:rPr>
              <a:t>Později i plná virtualizace</a:t>
            </a:r>
            <a:endParaRPr lang="cs-CZ" sz="3200" b="0" strike="noStrike" spc="-1">
              <a:latin typeface="Arial"/>
            </a:endParaRPr>
          </a:p>
          <a:p>
            <a:pPr marL="365760" indent="-280440">
              <a:lnSpc>
                <a:spcPct val="100000"/>
              </a:lnSpc>
              <a:buClr>
                <a:srgbClr val="3891A7"/>
              </a:buClr>
              <a:buSzPct val="80000"/>
              <a:buFont typeface="Wingdings 2" charset="2"/>
              <a:buChar char=""/>
            </a:pPr>
            <a:r>
              <a:rPr lang="cs-CZ" sz="3200" b="0" strike="noStrike" spc="-1">
                <a:solidFill>
                  <a:srgbClr val="000000"/>
                </a:solidFill>
                <a:latin typeface="Gill Sans MT"/>
                <a:ea typeface="DejaVu Sans"/>
              </a:rPr>
              <a:t>Obrovský boom a podpora linuxových firem</a:t>
            </a:r>
            <a:endParaRPr lang="cs-CZ" sz="3200" b="0" strike="noStrike" spc="-1">
              <a:latin typeface="Arial"/>
            </a:endParaRPr>
          </a:p>
          <a:p>
            <a:pPr marL="365760" indent="-280440">
              <a:lnSpc>
                <a:spcPct val="100000"/>
              </a:lnSpc>
              <a:buClr>
                <a:srgbClr val="3891A7"/>
              </a:buClr>
              <a:buSzPct val="80000"/>
              <a:buFont typeface="Wingdings 2" charset="2"/>
              <a:buChar char=""/>
            </a:pPr>
            <a:r>
              <a:rPr lang="cs-CZ" sz="3200" b="0" strike="noStrike" spc="-1">
                <a:solidFill>
                  <a:srgbClr val="000000"/>
                </a:solidFill>
                <a:latin typeface="Gill Sans MT"/>
                <a:ea typeface="DejaVu Sans"/>
              </a:rPr>
              <a:t>Po „uzavření“ projektu horší podpora a vývoj a odchod partnerů</a:t>
            </a:r>
            <a:endParaRPr lang="cs-CZ" sz="32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CustomShape 1"/>
          <p:cNvSpPr/>
          <p:nvPr/>
        </p:nvSpPr>
        <p:spPr>
          <a:xfrm>
            <a:off x="1435680" y="274680"/>
            <a:ext cx="7495200" cy="11401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>
              <a:lnSpc>
                <a:spcPct val="100000"/>
              </a:lnSpc>
            </a:pPr>
            <a:r>
              <a:rPr lang="cs-CZ" sz="4300" b="0" strike="noStrike" spc="-1">
                <a:solidFill>
                  <a:srgbClr val="572314"/>
                </a:solidFill>
                <a:latin typeface="Gill Sans MT"/>
                <a:ea typeface="DejaVu Sans"/>
              </a:rPr>
              <a:t>XEN</a:t>
            </a:r>
            <a:endParaRPr lang="cs-CZ" sz="4300" b="0" strike="noStrike" spc="-1">
              <a:latin typeface="Arial"/>
            </a:endParaRPr>
          </a:p>
        </p:txBody>
      </p:sp>
      <p:sp>
        <p:nvSpPr>
          <p:cNvPr id="136" name="CustomShape 2"/>
          <p:cNvSpPr/>
          <p:nvPr/>
        </p:nvSpPr>
        <p:spPr>
          <a:xfrm>
            <a:off x="1435680" y="1078560"/>
            <a:ext cx="7495200" cy="47977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 marL="365760" indent="-280440">
              <a:lnSpc>
                <a:spcPct val="100000"/>
              </a:lnSpc>
              <a:buClr>
                <a:srgbClr val="3891A7"/>
              </a:buClr>
              <a:buSzPct val="80000"/>
              <a:buFont typeface="Wingdings 2" charset="2"/>
              <a:buChar char=""/>
            </a:pPr>
            <a:r>
              <a:rPr lang="cs-CZ" sz="3200" b="0" strike="noStrike" spc="-1">
                <a:solidFill>
                  <a:srgbClr val="000000"/>
                </a:solidFill>
                <a:latin typeface="Gill Sans MT"/>
                <a:ea typeface="DejaVu Sans"/>
              </a:rPr>
              <a:t>Na hardware běží hypervisor, který se stará o přidělování prostředků. </a:t>
            </a:r>
            <a:endParaRPr lang="cs-CZ" sz="3200" b="0" strike="noStrike" spc="-1">
              <a:latin typeface="Arial"/>
            </a:endParaRPr>
          </a:p>
          <a:p>
            <a:pPr marL="365760" indent="-280440">
              <a:lnSpc>
                <a:spcPct val="100000"/>
              </a:lnSpc>
              <a:buClr>
                <a:srgbClr val="3891A7"/>
              </a:buClr>
              <a:buSzPct val="80000"/>
              <a:buFont typeface="Wingdings 2" charset="2"/>
              <a:buChar char=""/>
            </a:pPr>
            <a:r>
              <a:rPr lang="cs-CZ" sz="3200" b="0" strike="noStrike" spc="-1">
                <a:solidFill>
                  <a:srgbClr val="000000"/>
                </a:solidFill>
                <a:latin typeface="Gill Sans MT"/>
                <a:ea typeface="DejaVu Sans"/>
              </a:rPr>
              <a:t>Nad hypervisorem běží virtualizované systémy (nazývané domény), </a:t>
            </a:r>
            <a:endParaRPr lang="cs-CZ" sz="3200" b="0" strike="noStrike" spc="-1">
              <a:latin typeface="Arial"/>
            </a:endParaRPr>
          </a:p>
          <a:p>
            <a:pPr marL="365760" indent="-280440">
              <a:lnSpc>
                <a:spcPct val="100000"/>
              </a:lnSpc>
              <a:buClr>
                <a:srgbClr val="3891A7"/>
              </a:buClr>
              <a:buSzPct val="80000"/>
              <a:buFont typeface="Wingdings 2" charset="2"/>
              <a:buChar char=""/>
            </a:pPr>
            <a:r>
              <a:rPr lang="cs-CZ" sz="3200" b="0" strike="noStrike" spc="-1">
                <a:solidFill>
                  <a:srgbClr val="000000"/>
                </a:solidFill>
                <a:latin typeface="Gill Sans MT"/>
                <a:ea typeface="DejaVu Sans"/>
              </a:rPr>
              <a:t>jedna z domén bývá privilegovaná (Domain-0, má přímý přístup k fyzickému HW), </a:t>
            </a:r>
            <a:endParaRPr lang="cs-CZ" sz="3200" b="0" strike="noStrike" spc="-1">
              <a:latin typeface="Arial"/>
            </a:endParaRPr>
          </a:p>
          <a:p>
            <a:pPr marL="365760" indent="-280440">
              <a:lnSpc>
                <a:spcPct val="100000"/>
              </a:lnSpc>
              <a:buClr>
                <a:srgbClr val="3891A7"/>
              </a:buClr>
              <a:buSzPct val="80000"/>
              <a:buFont typeface="Wingdings 2" charset="2"/>
              <a:buChar char=""/>
            </a:pPr>
            <a:r>
              <a:rPr lang="cs-CZ" sz="3200" b="0" strike="noStrike" spc="-1">
                <a:solidFill>
                  <a:srgbClr val="000000"/>
                </a:solidFill>
                <a:latin typeface="Gill Sans MT"/>
                <a:ea typeface="DejaVu Sans"/>
              </a:rPr>
              <a:t>ostatní představují virtualizované stroje (Domain-U). </a:t>
            </a:r>
            <a:endParaRPr lang="cs-CZ" sz="3200" b="0" strike="noStrike" spc="-1">
              <a:latin typeface="Arial"/>
            </a:endParaRPr>
          </a:p>
          <a:p>
            <a:pPr marL="365760" indent="-280440">
              <a:lnSpc>
                <a:spcPct val="100000"/>
              </a:lnSpc>
              <a:buClr>
                <a:srgbClr val="3891A7"/>
              </a:buClr>
              <a:buSzPct val="80000"/>
              <a:buFont typeface="Wingdings 2" charset="2"/>
              <a:buChar char=""/>
            </a:pPr>
            <a:r>
              <a:rPr lang="cs-CZ" sz="3200" b="0" strike="noStrike" spc="-1">
                <a:solidFill>
                  <a:srgbClr val="000000"/>
                </a:solidFill>
                <a:latin typeface="Gill Sans MT"/>
                <a:ea typeface="DejaVu Sans"/>
              </a:rPr>
              <a:t>Správa guest OS probíhá z Dom-0 pomocí démona xend a nástroje xm</a:t>
            </a:r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CustomShape 1"/>
          <p:cNvSpPr/>
          <p:nvPr/>
        </p:nvSpPr>
        <p:spPr>
          <a:xfrm>
            <a:off x="1435680" y="274680"/>
            <a:ext cx="7495200" cy="11401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>
              <a:lnSpc>
                <a:spcPct val="100000"/>
              </a:lnSpc>
            </a:pPr>
            <a:r>
              <a:rPr lang="cs-CZ" sz="4300" b="0" strike="noStrike" spc="-1">
                <a:solidFill>
                  <a:srgbClr val="572314"/>
                </a:solidFill>
                <a:latin typeface="Gill Sans MT"/>
                <a:ea typeface="DejaVu Sans"/>
              </a:rPr>
              <a:t>KVM - Kernel-based Virtual Machine</a:t>
            </a:r>
            <a:endParaRPr lang="cs-CZ" sz="4300" b="0" strike="noStrike" spc="-1">
              <a:latin typeface="Arial"/>
            </a:endParaRPr>
          </a:p>
        </p:txBody>
      </p:sp>
      <p:sp>
        <p:nvSpPr>
          <p:cNvPr id="138" name="CustomShape 2"/>
          <p:cNvSpPr/>
          <p:nvPr/>
        </p:nvSpPr>
        <p:spPr>
          <a:xfrm>
            <a:off x="1435680" y="1447920"/>
            <a:ext cx="7495200" cy="47977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 marL="365760" indent="-280440">
              <a:lnSpc>
                <a:spcPct val="100000"/>
              </a:lnSpc>
              <a:buClr>
                <a:srgbClr val="3891A7"/>
              </a:buClr>
              <a:buSzPct val="80000"/>
              <a:buFont typeface="Wingdings 2" charset="2"/>
              <a:buChar char=""/>
            </a:pPr>
            <a:r>
              <a:rPr lang="cs-CZ" sz="3200" b="0" strike="noStrike" spc="-1">
                <a:solidFill>
                  <a:srgbClr val="000000"/>
                </a:solidFill>
                <a:latin typeface="Gill Sans MT"/>
                <a:ea typeface="DejaVu Sans"/>
              </a:rPr>
              <a:t>Novější projekt – od 2007</a:t>
            </a:r>
            <a:endParaRPr lang="cs-CZ" sz="3200" b="0" strike="noStrike" spc="-1">
              <a:latin typeface="Arial"/>
            </a:endParaRPr>
          </a:p>
          <a:p>
            <a:pPr marL="365760" indent="-280440">
              <a:lnSpc>
                <a:spcPct val="100000"/>
              </a:lnSpc>
              <a:buClr>
                <a:srgbClr val="3891A7"/>
              </a:buClr>
              <a:buSzPct val="80000"/>
              <a:buFont typeface="Wingdings 2" charset="2"/>
              <a:buChar char=""/>
            </a:pPr>
            <a:r>
              <a:rPr lang="cs-CZ" sz="3200" b="0" strike="noStrike" spc="-1">
                <a:solidFill>
                  <a:srgbClr val="000000"/>
                </a:solidFill>
                <a:latin typeface="Gill Sans MT"/>
                <a:ea typeface="DejaVu Sans"/>
              </a:rPr>
              <a:t>pouze s Intel VT nebo AMD-V.</a:t>
            </a:r>
            <a:endParaRPr lang="cs-CZ" sz="3200" b="0" strike="noStrike" spc="-1">
              <a:latin typeface="Arial"/>
            </a:endParaRPr>
          </a:p>
          <a:p>
            <a:pPr marL="365760" indent="-280440">
              <a:lnSpc>
                <a:spcPct val="100000"/>
              </a:lnSpc>
              <a:buClr>
                <a:srgbClr val="3891A7"/>
              </a:buClr>
              <a:buSzPct val="80000"/>
              <a:buFont typeface="Wingdings 2" charset="2"/>
              <a:buChar char=""/>
            </a:pPr>
            <a:r>
              <a:rPr lang="cs-CZ" sz="3200" b="0" strike="noStrike" spc="-1">
                <a:solidFill>
                  <a:srgbClr val="000000"/>
                </a:solidFill>
                <a:latin typeface="Gill Sans MT"/>
                <a:ea typeface="DejaVu Sans"/>
              </a:rPr>
              <a:t>Nepřímo „patří“ Redhatu</a:t>
            </a:r>
            <a:endParaRPr lang="cs-CZ" sz="3200" b="0" strike="noStrike" spc="-1">
              <a:latin typeface="Arial"/>
            </a:endParaRPr>
          </a:p>
          <a:p>
            <a:pPr marL="365760" indent="-280440">
              <a:lnSpc>
                <a:spcPct val="100000"/>
              </a:lnSpc>
              <a:buClr>
                <a:srgbClr val="3891A7"/>
              </a:buClr>
              <a:buSzPct val="80000"/>
              <a:buFont typeface="Wingdings 2" charset="2"/>
              <a:buChar char=""/>
            </a:pPr>
            <a:r>
              <a:rPr lang="cs-CZ" sz="3200" b="0" strike="noStrike" spc="-1">
                <a:solidFill>
                  <a:srgbClr val="000000"/>
                </a:solidFill>
                <a:latin typeface="Gill Sans MT"/>
                <a:ea typeface="DejaVu Sans"/>
              </a:rPr>
              <a:t>„Předchod“ Redhatu, Novellu, ale i Ubuntu ke KVM</a:t>
            </a:r>
            <a:endParaRPr lang="cs-CZ" sz="3200" b="0" strike="noStrike" spc="-1">
              <a:latin typeface="Arial"/>
            </a:endParaRPr>
          </a:p>
          <a:p>
            <a:pPr marL="365760" indent="-280440">
              <a:lnSpc>
                <a:spcPct val="100000"/>
              </a:lnSpc>
              <a:buClr>
                <a:srgbClr val="3891A7"/>
              </a:buClr>
              <a:buSzPct val="80000"/>
              <a:buFont typeface="Wingdings 2" charset="2"/>
              <a:buChar char=""/>
            </a:pPr>
            <a:r>
              <a:rPr lang="cs-CZ" sz="3200" b="0" strike="noStrike" spc="-1">
                <a:solidFill>
                  <a:srgbClr val="000000"/>
                </a:solidFill>
                <a:latin typeface="Gill Sans MT"/>
                <a:ea typeface="DejaVu Sans"/>
              </a:rPr>
              <a:t>Jde vidět masivní vývoj poslední doby</a:t>
            </a:r>
            <a:endParaRPr lang="cs-CZ" sz="3200" b="0" strike="noStrike" spc="-1">
              <a:latin typeface="Arial"/>
            </a:endParaRPr>
          </a:p>
          <a:p>
            <a:pPr marL="365760" indent="-280440">
              <a:lnSpc>
                <a:spcPct val="100000"/>
              </a:lnSpc>
              <a:buClr>
                <a:srgbClr val="3891A7"/>
              </a:buClr>
              <a:buSzPct val="80000"/>
              <a:buFont typeface="Wingdings 2" charset="2"/>
              <a:buChar char=""/>
            </a:pPr>
            <a:r>
              <a:rPr lang="cs-CZ" sz="3200" b="0" strike="noStrike" spc="-1">
                <a:solidFill>
                  <a:srgbClr val="000000"/>
                </a:solidFill>
                <a:latin typeface="Gill Sans MT"/>
                <a:ea typeface="DejaVu Sans"/>
              </a:rPr>
              <a:t>Podpora i v Cloud computing (IBM)</a:t>
            </a:r>
            <a:endParaRPr lang="cs-CZ" sz="32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endParaRPr lang="cs-CZ" sz="3200" b="0" strike="noStrike" spc="-1">
              <a:latin typeface="Arial"/>
            </a:endParaRPr>
          </a:p>
          <a:p>
            <a:pPr marL="365760" indent="-280440">
              <a:lnSpc>
                <a:spcPct val="100000"/>
              </a:lnSpc>
            </a:pPr>
            <a:endParaRPr lang="cs-CZ" sz="3200" b="0" strike="noStrike" spc="-1">
              <a:latin typeface="Arial"/>
            </a:endParaRPr>
          </a:p>
          <a:p>
            <a:pPr marL="365760" indent="-280440">
              <a:lnSpc>
                <a:spcPct val="100000"/>
              </a:lnSpc>
            </a:pPr>
            <a:endParaRPr lang="cs-CZ" sz="3200" b="0" strike="noStrike" spc="-1">
              <a:latin typeface="Arial"/>
            </a:endParaRPr>
          </a:p>
          <a:p>
            <a:pPr marL="365760" indent="-280440">
              <a:lnSpc>
                <a:spcPct val="100000"/>
              </a:lnSpc>
            </a:pPr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CustomShape 1"/>
          <p:cNvSpPr/>
          <p:nvPr/>
        </p:nvSpPr>
        <p:spPr>
          <a:xfrm>
            <a:off x="1435680" y="274680"/>
            <a:ext cx="7495200" cy="11401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>
              <a:lnSpc>
                <a:spcPct val="100000"/>
              </a:lnSpc>
            </a:pPr>
            <a:r>
              <a:rPr lang="cs-CZ" sz="4300" b="0" strike="noStrike" spc="-1">
                <a:solidFill>
                  <a:srgbClr val="572314"/>
                </a:solidFill>
                <a:latin typeface="Gill Sans MT"/>
                <a:ea typeface="DejaVu Sans"/>
              </a:rPr>
              <a:t>KVM - Kernel-based Virtual Machine</a:t>
            </a:r>
            <a:endParaRPr lang="cs-CZ" sz="4300" b="0" strike="noStrike" spc="-1">
              <a:latin typeface="Arial"/>
            </a:endParaRPr>
          </a:p>
        </p:txBody>
      </p:sp>
      <p:sp>
        <p:nvSpPr>
          <p:cNvPr id="140" name="CustomShape 2"/>
          <p:cNvSpPr/>
          <p:nvPr/>
        </p:nvSpPr>
        <p:spPr>
          <a:xfrm>
            <a:off x="1435680" y="1447920"/>
            <a:ext cx="7495200" cy="47977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 marL="365760" indent="-280440">
              <a:lnSpc>
                <a:spcPct val="100000"/>
              </a:lnSpc>
              <a:buClr>
                <a:srgbClr val="3891A7"/>
              </a:buClr>
              <a:buSzPct val="80000"/>
              <a:buFont typeface="Wingdings 2" charset="2"/>
              <a:buChar char=""/>
            </a:pPr>
            <a:r>
              <a:rPr lang="cs-CZ" sz="3200" b="0" strike="noStrike" spc="-1">
                <a:solidFill>
                  <a:srgbClr val="000000"/>
                </a:solidFill>
                <a:latin typeface="Gill Sans MT"/>
                <a:ea typeface="DejaVu Sans"/>
              </a:rPr>
              <a:t>KVM je implementováno jako modul jádra, kvůli odlišnostem v instrukčních sadách AMD a Intelu existují dva moduly</a:t>
            </a:r>
            <a:endParaRPr lang="cs-CZ" sz="3200" b="0" strike="noStrike" spc="-1">
              <a:latin typeface="Arial"/>
            </a:endParaRPr>
          </a:p>
          <a:p>
            <a:pPr marL="365760" indent="-280440">
              <a:lnSpc>
                <a:spcPct val="100000"/>
              </a:lnSpc>
              <a:buClr>
                <a:srgbClr val="3891A7"/>
              </a:buClr>
              <a:buSzPct val="80000"/>
              <a:buFont typeface="Wingdings 2" charset="2"/>
              <a:buChar char=""/>
            </a:pPr>
            <a:r>
              <a:rPr lang="cs-CZ" sz="3200" b="0" strike="noStrike" spc="-1">
                <a:solidFill>
                  <a:srgbClr val="000000"/>
                </a:solidFill>
                <a:latin typeface="Gill Sans MT"/>
                <a:ea typeface="DejaVu Sans"/>
              </a:rPr>
              <a:t>Ty pak poskytují zařízení /dev/kvm, se kterým je možné komunikovat pomocí volání </a:t>
            </a:r>
            <a:endParaRPr lang="cs-CZ" sz="3200" b="0" strike="noStrike" spc="-1">
              <a:latin typeface="Arial"/>
            </a:endParaRPr>
          </a:p>
          <a:p>
            <a:pPr marL="365760" indent="-280440">
              <a:lnSpc>
                <a:spcPct val="100000"/>
              </a:lnSpc>
              <a:buClr>
                <a:srgbClr val="3891A7"/>
              </a:buClr>
              <a:buSzPct val="80000"/>
              <a:buFont typeface="Wingdings 2" charset="2"/>
              <a:buChar char=""/>
            </a:pPr>
            <a:r>
              <a:rPr lang="cs-CZ" sz="3200" b="0" strike="noStrike" spc="-1">
                <a:solidFill>
                  <a:srgbClr val="000000"/>
                </a:solidFill>
                <a:latin typeface="Gill Sans MT"/>
                <a:ea typeface="DejaVu Sans"/>
              </a:rPr>
              <a:t>těmito se virtuální stroje vytvářejí, ovládají</a:t>
            </a:r>
            <a:endParaRPr lang="cs-CZ" sz="3200" b="0" strike="noStrike" spc="-1">
              <a:latin typeface="Arial"/>
            </a:endParaRPr>
          </a:p>
          <a:p>
            <a:pPr marL="365760" indent="-280440">
              <a:lnSpc>
                <a:spcPct val="100000"/>
              </a:lnSpc>
              <a:buClr>
                <a:srgbClr val="3891A7"/>
              </a:buClr>
              <a:buSzPct val="80000"/>
              <a:buFont typeface="Wingdings 2" charset="2"/>
              <a:buChar char=""/>
            </a:pPr>
            <a:r>
              <a:rPr lang="cs-CZ" sz="3200" b="0" strike="noStrike" spc="-1">
                <a:solidFill>
                  <a:srgbClr val="000000"/>
                </a:solidFill>
                <a:latin typeface="Gill Sans MT"/>
                <a:ea typeface="DejaVu Sans"/>
              </a:rPr>
              <a:t>Pro emulaci zařízení v guest OS KVM používá Qemu. </a:t>
            </a:r>
            <a:endParaRPr lang="cs-CZ" sz="32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endParaRPr lang="cs-CZ" sz="3200" b="0" strike="noStrike" spc="-1">
              <a:latin typeface="Arial"/>
            </a:endParaRPr>
          </a:p>
          <a:p>
            <a:pPr marL="365760" indent="-280440">
              <a:lnSpc>
                <a:spcPct val="100000"/>
              </a:lnSpc>
            </a:pPr>
            <a:endParaRPr lang="cs-CZ" sz="3200" b="0" strike="noStrike" spc="-1">
              <a:latin typeface="Arial"/>
            </a:endParaRPr>
          </a:p>
          <a:p>
            <a:pPr marL="365760" indent="-280440">
              <a:lnSpc>
                <a:spcPct val="100000"/>
              </a:lnSpc>
            </a:pPr>
            <a:endParaRPr lang="cs-CZ" sz="3200" b="0" strike="noStrike" spc="-1">
              <a:latin typeface="Arial"/>
            </a:endParaRPr>
          </a:p>
          <a:p>
            <a:pPr marL="365760" indent="-280440">
              <a:lnSpc>
                <a:spcPct val="100000"/>
              </a:lnSpc>
            </a:pPr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CustomShape 1"/>
          <p:cNvSpPr/>
          <p:nvPr/>
        </p:nvSpPr>
        <p:spPr>
          <a:xfrm>
            <a:off x="1435680" y="274680"/>
            <a:ext cx="7495200" cy="11401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>
              <a:lnSpc>
                <a:spcPct val="100000"/>
              </a:lnSpc>
            </a:pPr>
            <a:r>
              <a:rPr lang="cs-CZ" sz="4300" b="0" strike="noStrike" spc="-1" dirty="0" err="1">
                <a:solidFill>
                  <a:srgbClr val="572314"/>
                </a:solidFill>
                <a:latin typeface="Gill Sans MT"/>
                <a:ea typeface="DejaVu Sans"/>
              </a:rPr>
              <a:t>Proxmox</a:t>
            </a:r>
            <a:endParaRPr lang="cs-CZ" sz="4300" b="0" strike="noStrike" spc="-1" dirty="0">
              <a:latin typeface="Arial"/>
            </a:endParaRPr>
          </a:p>
        </p:txBody>
      </p:sp>
      <p:sp>
        <p:nvSpPr>
          <p:cNvPr id="142" name="CustomShape 2"/>
          <p:cNvSpPr/>
          <p:nvPr/>
        </p:nvSpPr>
        <p:spPr>
          <a:xfrm>
            <a:off x="1435680" y="1447920"/>
            <a:ext cx="7495200" cy="47977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 marL="365760" indent="-280440">
              <a:lnSpc>
                <a:spcPct val="100000"/>
              </a:lnSpc>
              <a:buClr>
                <a:srgbClr val="3891A7"/>
              </a:buClr>
              <a:buSzPct val="80000"/>
              <a:buFont typeface="Wingdings 2" charset="2"/>
              <a:buChar char=""/>
            </a:pPr>
            <a:r>
              <a:rPr lang="cs-CZ" sz="3200" dirty="0"/>
              <a:t>open-source, zdarma - postaven na otevřených technologiích </a:t>
            </a:r>
          </a:p>
          <a:p>
            <a:pPr marL="365760" indent="-280440">
              <a:lnSpc>
                <a:spcPct val="100000"/>
              </a:lnSpc>
              <a:buClr>
                <a:srgbClr val="3891A7"/>
              </a:buClr>
              <a:buSzPct val="80000"/>
              <a:buFont typeface="Wingdings 2" charset="2"/>
              <a:buChar char=""/>
            </a:pPr>
            <a:r>
              <a:rPr lang="cs-CZ" sz="3200" dirty="0"/>
              <a:t>KVM, LXC, CEPH</a:t>
            </a:r>
          </a:p>
          <a:p>
            <a:pPr marL="365760" indent="-280440">
              <a:lnSpc>
                <a:spcPct val="100000"/>
              </a:lnSpc>
              <a:buClr>
                <a:srgbClr val="3891A7"/>
              </a:buClr>
              <a:buSzPct val="80000"/>
              <a:buFont typeface="Wingdings 2" charset="2"/>
              <a:buChar char=""/>
            </a:pPr>
            <a:r>
              <a:rPr lang="cs-CZ" sz="3200" b="0" strike="noStrike" spc="-1" dirty="0">
                <a:solidFill>
                  <a:srgbClr val="000000"/>
                </a:solidFill>
                <a:latin typeface="Gill Sans MT"/>
                <a:ea typeface="DejaVu Sans"/>
              </a:rPr>
              <a:t>Založeno na </a:t>
            </a:r>
            <a:r>
              <a:rPr lang="cs-CZ" sz="3200" b="0" strike="noStrike" spc="-1" dirty="0" err="1">
                <a:solidFill>
                  <a:srgbClr val="000000"/>
                </a:solidFill>
                <a:latin typeface="Gill Sans MT"/>
                <a:ea typeface="DejaVu Sans"/>
              </a:rPr>
              <a:t>debian</a:t>
            </a:r>
            <a:r>
              <a:rPr lang="cs-CZ" sz="3200" b="0" strike="noStrike" spc="-1" dirty="0">
                <a:solidFill>
                  <a:srgbClr val="000000"/>
                </a:solidFill>
                <a:latin typeface="Gill Sans MT"/>
                <a:ea typeface="DejaVu Sans"/>
              </a:rPr>
              <a:t> </a:t>
            </a:r>
            <a:r>
              <a:rPr lang="cs-CZ" sz="3200" b="0" strike="noStrike" spc="-1" dirty="0" err="1">
                <a:solidFill>
                  <a:srgbClr val="000000"/>
                </a:solidFill>
                <a:latin typeface="Gill Sans MT"/>
                <a:ea typeface="DejaVu Sans"/>
              </a:rPr>
              <a:t>linux</a:t>
            </a:r>
            <a:endParaRPr lang="cs-CZ" sz="3200" b="0" strike="noStrike" spc="-1" dirty="0">
              <a:solidFill>
                <a:srgbClr val="000000"/>
              </a:solidFill>
              <a:latin typeface="Gill Sans MT"/>
              <a:ea typeface="DejaVu Sans"/>
            </a:endParaRPr>
          </a:p>
          <a:p>
            <a:pPr marL="365760" indent="-280440">
              <a:lnSpc>
                <a:spcPct val="100000"/>
              </a:lnSpc>
              <a:buClr>
                <a:srgbClr val="3891A7"/>
              </a:buClr>
              <a:buSzPct val="80000"/>
              <a:buFont typeface="Wingdings 2" charset="2"/>
              <a:buChar char=""/>
            </a:pPr>
            <a:r>
              <a:rPr lang="cs-CZ" sz="3200" spc="-1" dirty="0">
                <a:solidFill>
                  <a:srgbClr val="000000"/>
                </a:solidFill>
                <a:latin typeface="Gill Sans MT"/>
                <a:ea typeface="DejaVu Sans"/>
              </a:rPr>
              <a:t>Ideální pro menší instalace</a:t>
            </a:r>
          </a:p>
          <a:p>
            <a:pPr marL="365760" indent="-280440">
              <a:lnSpc>
                <a:spcPct val="100000"/>
              </a:lnSpc>
              <a:buClr>
                <a:srgbClr val="3891A7"/>
              </a:buClr>
              <a:buSzPct val="80000"/>
              <a:buFont typeface="Wingdings 2" charset="2"/>
              <a:buChar char=""/>
            </a:pPr>
            <a:r>
              <a:rPr lang="cs-CZ" sz="3200" b="0" strike="noStrike" spc="-1" dirty="0">
                <a:solidFill>
                  <a:srgbClr val="000000"/>
                </a:solidFill>
                <a:latin typeface="Gill Sans MT"/>
                <a:ea typeface="DejaVu Sans"/>
              </a:rPr>
              <a:t>Od roku 2008 – má funkcionality jako komerční řešení </a:t>
            </a:r>
            <a:endParaRPr lang="cs-CZ" sz="2800" b="0" strike="noStrike" spc="-1" dirty="0">
              <a:latin typeface="Arial"/>
            </a:endParaRPr>
          </a:p>
          <a:p>
            <a:pPr marL="405000">
              <a:lnSpc>
                <a:spcPct val="100000"/>
              </a:lnSpc>
            </a:pPr>
            <a:endParaRPr lang="cs-CZ" sz="2800" b="0" strike="noStrike" spc="-1" dirty="0">
              <a:latin typeface="Arial"/>
            </a:endParaRPr>
          </a:p>
          <a:p>
            <a:pPr>
              <a:lnSpc>
                <a:spcPct val="100000"/>
              </a:lnSpc>
            </a:pPr>
            <a:endParaRPr lang="cs-CZ" sz="2800" b="0" strike="noStrike" spc="-1" dirty="0">
              <a:latin typeface="Arial"/>
            </a:endParaRPr>
          </a:p>
          <a:p>
            <a:pPr marL="365760" indent="-280440">
              <a:lnSpc>
                <a:spcPct val="100000"/>
              </a:lnSpc>
            </a:pPr>
            <a:endParaRPr lang="cs-CZ" sz="2800" b="0" strike="noStrike" spc="-1" dirty="0">
              <a:latin typeface="Arial"/>
            </a:endParaRPr>
          </a:p>
          <a:p>
            <a:pPr marL="365760" indent="-280440">
              <a:lnSpc>
                <a:spcPct val="100000"/>
              </a:lnSpc>
            </a:pPr>
            <a:endParaRPr lang="cs-CZ" sz="2800" b="0" strike="noStrike" spc="-1" dirty="0">
              <a:latin typeface="Arial"/>
            </a:endParaRPr>
          </a:p>
          <a:p>
            <a:pPr marL="365760" indent="-280440">
              <a:lnSpc>
                <a:spcPct val="100000"/>
              </a:lnSpc>
            </a:pPr>
            <a:endParaRPr lang="cs-CZ" sz="2800" b="0" strike="noStrike" spc="-1" dirty="0"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CustomShape 1"/>
          <p:cNvSpPr/>
          <p:nvPr/>
        </p:nvSpPr>
        <p:spPr>
          <a:xfrm>
            <a:off x="1435680" y="274680"/>
            <a:ext cx="7495200" cy="11401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>
              <a:lnSpc>
                <a:spcPct val="100000"/>
              </a:lnSpc>
            </a:pPr>
            <a:r>
              <a:rPr lang="cs-CZ" sz="4300" b="0" strike="noStrike" spc="-1" dirty="0">
                <a:solidFill>
                  <a:srgbClr val="572314"/>
                </a:solidFill>
                <a:latin typeface="Gill Sans MT"/>
                <a:ea typeface="DejaVu Sans"/>
              </a:rPr>
              <a:t>Open Nebula</a:t>
            </a:r>
            <a:endParaRPr lang="cs-CZ" sz="4300" b="0" strike="noStrike" spc="-1" dirty="0">
              <a:latin typeface="Arial"/>
            </a:endParaRPr>
          </a:p>
        </p:txBody>
      </p:sp>
      <p:sp>
        <p:nvSpPr>
          <p:cNvPr id="144" name="CustomShape 2"/>
          <p:cNvSpPr/>
          <p:nvPr/>
        </p:nvSpPr>
        <p:spPr>
          <a:xfrm>
            <a:off x="1435680" y="1447920"/>
            <a:ext cx="7495200" cy="47977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 marL="365760" indent="-280440">
              <a:lnSpc>
                <a:spcPct val="100000"/>
              </a:lnSpc>
              <a:buClr>
                <a:srgbClr val="3891A7"/>
              </a:buClr>
              <a:buSzPct val="80000"/>
              <a:buFont typeface="Wingdings 2" charset="2"/>
              <a:buChar char=""/>
            </a:pPr>
            <a:r>
              <a:rPr lang="cs-CZ" sz="3200" b="0" strike="noStrike" spc="-1">
                <a:solidFill>
                  <a:srgbClr val="000000"/>
                </a:solidFill>
                <a:latin typeface="Gill Sans MT"/>
                <a:ea typeface="DejaVu Sans"/>
              </a:rPr>
              <a:t>Řešení pro privátní cloudy</a:t>
            </a:r>
            <a:endParaRPr lang="cs-CZ" sz="3200" b="0" strike="noStrike" spc="-1">
              <a:latin typeface="Arial"/>
            </a:endParaRPr>
          </a:p>
          <a:p>
            <a:pPr marL="365760" indent="-280440">
              <a:lnSpc>
                <a:spcPct val="100000"/>
              </a:lnSpc>
              <a:buClr>
                <a:srgbClr val="3891A7"/>
              </a:buClr>
              <a:buSzPct val="80000"/>
              <a:buFont typeface="Wingdings 2" charset="2"/>
              <a:buChar char=""/>
            </a:pPr>
            <a:r>
              <a:rPr lang="cs-CZ" sz="3200" b="0" strike="noStrike" spc="-1">
                <a:solidFill>
                  <a:srgbClr val="000000"/>
                </a:solidFill>
                <a:latin typeface="Gill Sans MT"/>
                <a:ea typeface="DejaVu Sans"/>
              </a:rPr>
              <a:t>snaží napodobit modely poskytování výpočetních služeb od dodavatelů veřejných cloud</a:t>
            </a:r>
            <a:endParaRPr lang="cs-CZ" sz="32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CustomShape 1"/>
          <p:cNvSpPr/>
          <p:nvPr/>
        </p:nvSpPr>
        <p:spPr>
          <a:xfrm>
            <a:off x="1435680" y="274680"/>
            <a:ext cx="7495200" cy="11401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>
              <a:lnSpc>
                <a:spcPct val="100000"/>
              </a:lnSpc>
            </a:pPr>
            <a:r>
              <a:rPr lang="cs-CZ" sz="4300" b="0" strike="noStrike" spc="-1">
                <a:solidFill>
                  <a:srgbClr val="572314"/>
                </a:solidFill>
                <a:latin typeface="Gill Sans MT"/>
                <a:ea typeface="DejaVu Sans"/>
              </a:rPr>
              <a:t>Podíl na trhu komerčních SW</a:t>
            </a:r>
            <a:endParaRPr lang="cs-CZ" sz="4300" b="0" strike="noStrike" spc="-1">
              <a:latin typeface="Arial"/>
            </a:endParaRPr>
          </a:p>
        </p:txBody>
      </p:sp>
      <p:sp>
        <p:nvSpPr>
          <p:cNvPr id="146" name="CustomShape 2"/>
          <p:cNvSpPr/>
          <p:nvPr/>
        </p:nvSpPr>
        <p:spPr>
          <a:xfrm>
            <a:off x="1435680" y="1447920"/>
            <a:ext cx="7495200" cy="47977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 marL="365760" indent="-280440">
              <a:lnSpc>
                <a:spcPct val="100000"/>
              </a:lnSpc>
              <a:buClr>
                <a:srgbClr val="3891A7"/>
              </a:buClr>
              <a:buSzPct val="80000"/>
              <a:buFont typeface="Wingdings 2" charset="2"/>
              <a:buChar char=""/>
            </a:pPr>
            <a:r>
              <a:rPr lang="cs-CZ" sz="3200" b="0" strike="noStrike" spc="-1">
                <a:solidFill>
                  <a:srgbClr val="000000"/>
                </a:solidFill>
                <a:latin typeface="Gill Sans MT"/>
                <a:ea typeface="DejaVu Sans"/>
              </a:rPr>
              <a:t>2009</a:t>
            </a:r>
            <a:endParaRPr lang="cs-CZ" sz="3200" b="0" strike="noStrike" spc="-1">
              <a:latin typeface="Arial"/>
            </a:endParaRPr>
          </a:p>
          <a:p>
            <a:pPr marL="640080" lvl="1" indent="-234720">
              <a:lnSpc>
                <a:spcPct val="100000"/>
              </a:lnSpc>
              <a:buClr>
                <a:srgbClr val="3891A7"/>
              </a:buClr>
              <a:buFont typeface="Verdana"/>
              <a:buChar char="◦"/>
            </a:pPr>
            <a:r>
              <a:rPr lang="cs-CZ" sz="2800" b="0" strike="noStrike" spc="-1">
                <a:solidFill>
                  <a:srgbClr val="000000"/>
                </a:solidFill>
                <a:latin typeface="Gill Sans MT"/>
                <a:ea typeface="DejaVu Sans"/>
              </a:rPr>
              <a:t>Microsoft market share: IDC (23%) – Gartner (7%)</a:t>
            </a:r>
            <a:endParaRPr lang="cs-CZ" sz="2800" b="0" strike="noStrike" spc="-1">
              <a:latin typeface="Arial"/>
            </a:endParaRPr>
          </a:p>
          <a:p>
            <a:pPr marL="640080" lvl="1" indent="-234720">
              <a:lnSpc>
                <a:spcPct val="100000"/>
              </a:lnSpc>
              <a:buClr>
                <a:srgbClr val="3891A7"/>
              </a:buClr>
              <a:buFont typeface="Verdana"/>
              <a:buChar char="◦"/>
            </a:pPr>
            <a:r>
              <a:rPr lang="cs-CZ" sz="2800" b="0" strike="noStrike" spc="-1">
                <a:solidFill>
                  <a:srgbClr val="000000"/>
                </a:solidFill>
                <a:latin typeface="Gill Sans MT"/>
                <a:ea typeface="DejaVu Sans"/>
              </a:rPr>
              <a:t>VMware: IDC (44%) – Gartner (89%)</a:t>
            </a:r>
            <a:endParaRPr lang="cs-CZ" sz="2800" b="0" strike="noStrike" spc="-1">
              <a:latin typeface="Arial"/>
            </a:endParaRPr>
          </a:p>
          <a:p>
            <a:pPr marL="640080" lvl="1" indent="-234720">
              <a:lnSpc>
                <a:spcPct val="100000"/>
              </a:lnSpc>
              <a:buClr>
                <a:srgbClr val="3891A7"/>
              </a:buClr>
              <a:buFont typeface="Verdana"/>
              <a:buChar char="◦"/>
            </a:pPr>
            <a:r>
              <a:rPr lang="cs-CZ" sz="2800" b="0" strike="noStrike" spc="-1">
                <a:solidFill>
                  <a:srgbClr val="000000"/>
                </a:solidFill>
                <a:latin typeface="Gill Sans MT"/>
                <a:ea typeface="DejaVu Sans"/>
              </a:rPr>
              <a:t>Citrix (10%) ?</a:t>
            </a:r>
            <a:endParaRPr lang="cs-CZ" sz="2800" b="0" strike="noStrike" spc="-1">
              <a:latin typeface="Arial"/>
            </a:endParaRPr>
          </a:p>
          <a:p>
            <a:pPr marL="365760" indent="-280440">
              <a:lnSpc>
                <a:spcPct val="100000"/>
              </a:lnSpc>
              <a:buClr>
                <a:srgbClr val="3891A7"/>
              </a:buClr>
              <a:buSzPct val="80000"/>
              <a:buFont typeface="Wingdings 2" charset="2"/>
              <a:buChar char=""/>
            </a:pPr>
            <a:r>
              <a:rPr lang="cs-CZ" sz="3200" b="0" strike="noStrike" spc="-1">
                <a:solidFill>
                  <a:srgbClr val="000000"/>
                </a:solidFill>
                <a:latin typeface="Gill Sans MT"/>
                <a:ea typeface="DejaVu Sans"/>
              </a:rPr>
              <a:t>2012</a:t>
            </a:r>
            <a:endParaRPr lang="cs-CZ" sz="3200" b="0" strike="noStrike" spc="-1">
              <a:latin typeface="Arial"/>
            </a:endParaRPr>
          </a:p>
          <a:p>
            <a:pPr marL="640080" lvl="1" indent="-234720">
              <a:lnSpc>
                <a:spcPct val="100000"/>
              </a:lnSpc>
              <a:buClr>
                <a:srgbClr val="3891A7"/>
              </a:buClr>
              <a:buFont typeface="Verdana"/>
              <a:buChar char="◦"/>
            </a:pPr>
            <a:r>
              <a:rPr lang="cs-CZ" sz="2800" b="0" strike="noStrike" spc="-1">
                <a:solidFill>
                  <a:srgbClr val="000000"/>
                </a:solidFill>
                <a:latin typeface="Gill Sans MT"/>
                <a:ea typeface="DejaVu Sans"/>
              </a:rPr>
              <a:t>Microsoft market share: IDC (26%) - Gartner (27%)</a:t>
            </a:r>
            <a:endParaRPr lang="cs-CZ" sz="2800" b="0" strike="noStrike" spc="-1">
              <a:latin typeface="Arial"/>
            </a:endParaRPr>
          </a:p>
          <a:p>
            <a:pPr marL="640080" lvl="1" indent="-234720">
              <a:lnSpc>
                <a:spcPct val="100000"/>
              </a:lnSpc>
              <a:buClr>
                <a:srgbClr val="3891A7"/>
              </a:buClr>
              <a:buFont typeface="Verdana"/>
              <a:buChar char="◦"/>
            </a:pPr>
            <a:r>
              <a:rPr lang="cs-CZ" sz="2800" b="0" strike="noStrike" spc="-1">
                <a:solidFill>
                  <a:srgbClr val="000000"/>
                </a:solidFill>
                <a:latin typeface="Gill Sans MT"/>
                <a:ea typeface="DejaVu Sans"/>
              </a:rPr>
              <a:t>VMware: IDC (55%) - Gartner (65%)</a:t>
            </a:r>
            <a:endParaRPr lang="cs-CZ" sz="2800" b="0" strike="noStrike" spc="-1">
              <a:latin typeface="Arial"/>
            </a:endParaRPr>
          </a:p>
          <a:p>
            <a:pPr marL="640080" lvl="1" indent="-234720">
              <a:lnSpc>
                <a:spcPct val="100000"/>
              </a:lnSpc>
              <a:buClr>
                <a:srgbClr val="3891A7"/>
              </a:buClr>
              <a:buFont typeface="Verdana"/>
              <a:buChar char="◦"/>
            </a:pPr>
            <a:r>
              <a:rPr lang="cs-CZ" sz="2800" b="0" strike="noStrike" spc="-1">
                <a:solidFill>
                  <a:srgbClr val="000000"/>
                </a:solidFill>
                <a:latin typeface="Gill Sans MT"/>
                <a:ea typeface="DejaVu Sans"/>
              </a:rPr>
              <a:t>Citrix IDC (8%) - Gartner (6%)</a:t>
            </a:r>
            <a:endParaRPr lang="cs-CZ" sz="28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endParaRPr lang="cs-CZ" sz="28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endParaRPr lang="cs-CZ" sz="28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endParaRPr lang="cs-CZ" sz="28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endParaRPr lang="cs-CZ" sz="28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endParaRPr lang="cs-CZ" sz="2800" b="0" strike="noStrike" spc="-1"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CustomShape 1"/>
          <p:cNvSpPr/>
          <p:nvPr/>
        </p:nvSpPr>
        <p:spPr>
          <a:xfrm>
            <a:off x="1435680" y="274680"/>
            <a:ext cx="7495200" cy="11401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>
              <a:lnSpc>
                <a:spcPct val="100000"/>
              </a:lnSpc>
            </a:pPr>
            <a:r>
              <a:rPr lang="cs-CZ" sz="4300" b="0" strike="noStrike" spc="-1">
                <a:solidFill>
                  <a:srgbClr val="572314"/>
                </a:solidFill>
                <a:latin typeface="Gill Sans MT"/>
                <a:ea typeface="DejaVu Sans"/>
              </a:rPr>
              <a:t>Podíl na trhu</a:t>
            </a:r>
            <a:endParaRPr lang="cs-CZ" sz="4300" b="0" strike="noStrike" spc="-1">
              <a:latin typeface="Arial"/>
            </a:endParaRPr>
          </a:p>
        </p:txBody>
      </p:sp>
      <p:pic>
        <p:nvPicPr>
          <p:cNvPr id="148" name="Obrázek 4"/>
          <p:cNvPicPr/>
          <p:nvPr/>
        </p:nvPicPr>
        <p:blipFill>
          <a:blip r:embed="rId2"/>
          <a:stretch/>
        </p:blipFill>
        <p:spPr>
          <a:xfrm>
            <a:off x="1187640" y="1447920"/>
            <a:ext cx="8102880" cy="438804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CustomShape 1"/>
          <p:cNvSpPr/>
          <p:nvPr/>
        </p:nvSpPr>
        <p:spPr>
          <a:xfrm>
            <a:off x="1435680" y="274680"/>
            <a:ext cx="7495200" cy="11401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>
              <a:lnSpc>
                <a:spcPct val="100000"/>
              </a:lnSpc>
            </a:pPr>
            <a:r>
              <a:rPr lang="cs-CZ" sz="4300" b="0" strike="noStrike" spc="-1">
                <a:solidFill>
                  <a:srgbClr val="572314"/>
                </a:solidFill>
                <a:latin typeface="Gill Sans MT"/>
                <a:ea typeface="DejaVu Sans"/>
              </a:rPr>
              <a:t>Základní druhy virtualizace</a:t>
            </a:r>
            <a:endParaRPr lang="cs-CZ" sz="4300" b="0" strike="noStrike" spc="-1">
              <a:latin typeface="Arial"/>
            </a:endParaRPr>
          </a:p>
        </p:txBody>
      </p:sp>
      <p:sp>
        <p:nvSpPr>
          <p:cNvPr id="94" name="CustomShape 2"/>
          <p:cNvSpPr/>
          <p:nvPr/>
        </p:nvSpPr>
        <p:spPr>
          <a:xfrm>
            <a:off x="1435680" y="1447920"/>
            <a:ext cx="7495200" cy="47977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 marL="365760" indent="-280440">
              <a:lnSpc>
                <a:spcPct val="100000"/>
              </a:lnSpc>
              <a:buClr>
                <a:srgbClr val="3891A7"/>
              </a:buClr>
              <a:buSzPct val="80000"/>
              <a:buFont typeface="Wingdings 2" charset="2"/>
              <a:buChar char=""/>
            </a:pPr>
            <a:r>
              <a:rPr lang="cs-CZ" sz="2800" b="1" strike="noStrike" spc="-1">
                <a:solidFill>
                  <a:srgbClr val="000000"/>
                </a:solidFill>
                <a:latin typeface="Gill Sans MT"/>
                <a:ea typeface="DejaVu Sans"/>
              </a:rPr>
              <a:t>Simulace/emulace </a:t>
            </a:r>
            <a:r>
              <a:rPr lang="cs-CZ" sz="2800" b="0" strike="noStrike" spc="-1">
                <a:solidFill>
                  <a:srgbClr val="000000"/>
                </a:solidFill>
                <a:latin typeface="Gill Sans MT"/>
                <a:ea typeface="DejaVu Sans"/>
              </a:rPr>
              <a:t>– simuluje se celý hardware. Umožňuje spustit operační systémy, které nejsou původně určeny pro architekturu fyzického systému. </a:t>
            </a:r>
            <a:endParaRPr lang="cs-CZ" sz="2800" b="0" strike="noStrike" spc="-1">
              <a:latin typeface="Arial"/>
            </a:endParaRPr>
          </a:p>
          <a:p>
            <a:pPr marL="365760" indent="-280440">
              <a:lnSpc>
                <a:spcPct val="100000"/>
              </a:lnSpc>
              <a:buClr>
                <a:srgbClr val="3891A7"/>
              </a:buClr>
              <a:buSzPct val="80000"/>
              <a:buFont typeface="Wingdings 2" charset="2"/>
              <a:buChar char=""/>
            </a:pPr>
            <a:r>
              <a:rPr lang="cs-CZ" sz="2800" b="1" strike="noStrike" spc="-1">
                <a:solidFill>
                  <a:srgbClr val="000000"/>
                </a:solidFill>
                <a:latin typeface="Gill Sans MT"/>
                <a:ea typeface="DejaVu Sans"/>
              </a:rPr>
              <a:t>Aplikační virtualizace </a:t>
            </a:r>
            <a:r>
              <a:rPr lang="cs-CZ" sz="2800" b="0" strike="noStrike" spc="-1">
                <a:solidFill>
                  <a:srgbClr val="000000"/>
                </a:solidFill>
                <a:latin typeface="Gill Sans MT"/>
                <a:ea typeface="DejaVu Sans"/>
              </a:rPr>
              <a:t>– například Java Virtual Machine. Jeho prostřednictvím provozujeme na platformě nezávislou aplikaci, kterou pak můžeme spustit i na jiné architektuře, než na které byla napsána. Interpretuje se pomocí virtuálního stroje.</a:t>
            </a:r>
            <a:endParaRPr lang="cs-CZ" sz="2800" b="0" strike="noStrike" spc="-1"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CustomShape 1"/>
          <p:cNvSpPr/>
          <p:nvPr/>
        </p:nvSpPr>
        <p:spPr>
          <a:xfrm>
            <a:off x="1435680" y="274680"/>
            <a:ext cx="7495200" cy="11401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>
              <a:lnSpc>
                <a:spcPct val="100000"/>
              </a:lnSpc>
            </a:pPr>
            <a:endParaRPr lang="cs-CZ" sz="1800" b="0" strike="noStrike" spc="-1" dirty="0">
              <a:latin typeface="Arial"/>
            </a:endParaRPr>
          </a:p>
          <a:p>
            <a:pPr>
              <a:lnSpc>
                <a:spcPct val="100000"/>
              </a:lnSpc>
            </a:pPr>
            <a:endParaRPr lang="cs-CZ" sz="1800" b="0" strike="noStrike" spc="-1" dirty="0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cs-CZ" sz="4300" b="0" strike="noStrike" spc="-1" dirty="0" err="1">
                <a:solidFill>
                  <a:srgbClr val="572314"/>
                </a:solidFill>
                <a:latin typeface="Gill Sans MT"/>
                <a:ea typeface="DejaVu Sans"/>
              </a:rPr>
              <a:t>Gartner</a:t>
            </a:r>
            <a:r>
              <a:rPr lang="cs-CZ" sz="4300" b="0" strike="noStrike" spc="-1" dirty="0">
                <a:solidFill>
                  <a:srgbClr val="572314"/>
                </a:solidFill>
                <a:latin typeface="Gill Sans MT"/>
                <a:ea typeface="DejaVu Sans"/>
              </a:rPr>
              <a:t> – </a:t>
            </a:r>
            <a:r>
              <a:rPr lang="cs-CZ" sz="4300" b="0" strike="noStrike" spc="-1" dirty="0" err="1">
                <a:solidFill>
                  <a:srgbClr val="572314"/>
                </a:solidFill>
                <a:latin typeface="Gill Sans MT"/>
                <a:ea typeface="DejaVu Sans"/>
              </a:rPr>
              <a:t>Magic</a:t>
            </a:r>
            <a:r>
              <a:rPr lang="cs-CZ" sz="4300" b="0" strike="noStrike" spc="-1" dirty="0">
                <a:solidFill>
                  <a:srgbClr val="572314"/>
                </a:solidFill>
                <a:latin typeface="Gill Sans MT"/>
                <a:ea typeface="DejaVu Sans"/>
              </a:rPr>
              <a:t> </a:t>
            </a:r>
            <a:r>
              <a:rPr lang="cs-CZ" sz="4300" b="0" strike="noStrike" spc="-1" dirty="0" err="1">
                <a:solidFill>
                  <a:srgbClr val="572314"/>
                </a:solidFill>
                <a:latin typeface="Gill Sans MT"/>
                <a:ea typeface="DejaVu Sans"/>
              </a:rPr>
              <a:t>Quadrant</a:t>
            </a:r>
            <a:endParaRPr lang="cs-CZ" sz="4300" b="0" strike="noStrike" spc="-1" dirty="0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cs-CZ" sz="4300" b="0" strike="noStrike" spc="-1" dirty="0">
                <a:solidFill>
                  <a:srgbClr val="572314"/>
                </a:solidFill>
                <a:latin typeface="Gill Sans MT"/>
                <a:ea typeface="DejaVu Sans"/>
              </a:rPr>
              <a:t> </a:t>
            </a:r>
            <a:endParaRPr lang="cs-CZ" sz="4300" b="0" strike="noStrike" spc="-1" dirty="0">
              <a:latin typeface="Arial"/>
            </a:endParaRPr>
          </a:p>
          <a:p>
            <a:pPr>
              <a:lnSpc>
                <a:spcPct val="100000"/>
              </a:lnSpc>
            </a:pPr>
            <a:endParaRPr lang="cs-CZ" sz="4300" b="0" strike="noStrike" spc="-1" dirty="0">
              <a:latin typeface="Arial"/>
            </a:endParaRPr>
          </a:p>
          <a:p>
            <a:pPr>
              <a:lnSpc>
                <a:spcPct val="100000"/>
              </a:lnSpc>
            </a:pPr>
            <a:endParaRPr lang="cs-CZ" sz="4300" b="0" strike="noStrike" spc="-1" dirty="0">
              <a:latin typeface="Arial"/>
            </a:endParaRPr>
          </a:p>
        </p:txBody>
      </p:sp>
      <p:pic>
        <p:nvPicPr>
          <p:cNvPr id="150" name="Obrázek 149"/>
          <p:cNvPicPr/>
          <p:nvPr/>
        </p:nvPicPr>
        <p:blipFill>
          <a:blip r:embed="rId2"/>
          <a:stretch/>
        </p:blipFill>
        <p:spPr>
          <a:xfrm>
            <a:off x="1656000" y="703440"/>
            <a:ext cx="5903280" cy="590328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CustomShape 1"/>
          <p:cNvSpPr/>
          <p:nvPr/>
        </p:nvSpPr>
        <p:spPr>
          <a:xfrm>
            <a:off x="1435680" y="274680"/>
            <a:ext cx="7495200" cy="11401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>
              <a:lnSpc>
                <a:spcPct val="100000"/>
              </a:lnSpc>
            </a:pPr>
            <a:endParaRPr lang="cs-CZ" sz="1800" b="0" strike="noStrike" spc="-1" dirty="0">
              <a:latin typeface="Arial"/>
            </a:endParaRPr>
          </a:p>
          <a:p>
            <a:pPr>
              <a:lnSpc>
                <a:spcPct val="100000"/>
              </a:lnSpc>
            </a:pPr>
            <a:endParaRPr lang="cs-CZ" sz="1800" b="0" strike="noStrike" spc="-1" dirty="0">
              <a:latin typeface="Arial"/>
            </a:endParaRPr>
          </a:p>
          <a:p>
            <a:pPr>
              <a:lnSpc>
                <a:spcPct val="100000"/>
              </a:lnSpc>
            </a:pPr>
            <a:endParaRPr lang="cs-CZ" sz="4300" b="0" strike="noStrike" spc="-1" dirty="0">
              <a:solidFill>
                <a:srgbClr val="572314"/>
              </a:solidFill>
              <a:latin typeface="Gill Sans MT"/>
              <a:ea typeface="DejaVu Sans"/>
            </a:endParaRPr>
          </a:p>
          <a:p>
            <a:pPr>
              <a:lnSpc>
                <a:spcPct val="100000"/>
              </a:lnSpc>
            </a:pPr>
            <a:r>
              <a:rPr lang="cs-CZ" sz="4300" b="0" strike="noStrike" spc="-1" dirty="0" err="1">
                <a:solidFill>
                  <a:srgbClr val="572314"/>
                </a:solidFill>
                <a:latin typeface="Gill Sans MT"/>
                <a:ea typeface="DejaVu Sans"/>
              </a:rPr>
              <a:t>Gartner</a:t>
            </a:r>
            <a:r>
              <a:rPr lang="cs-CZ" sz="4300" b="0" strike="noStrike" spc="-1" dirty="0">
                <a:solidFill>
                  <a:srgbClr val="572314"/>
                </a:solidFill>
                <a:latin typeface="Gill Sans MT"/>
                <a:ea typeface="DejaVu Sans"/>
              </a:rPr>
              <a:t> – </a:t>
            </a:r>
            <a:r>
              <a:rPr lang="cs-CZ" sz="4300" b="0" strike="noStrike" spc="-1" dirty="0" err="1">
                <a:solidFill>
                  <a:srgbClr val="572314"/>
                </a:solidFill>
                <a:latin typeface="Gill Sans MT"/>
                <a:ea typeface="DejaVu Sans"/>
              </a:rPr>
              <a:t>Magic</a:t>
            </a:r>
            <a:r>
              <a:rPr lang="cs-CZ" sz="4300" b="0" strike="noStrike" spc="-1" dirty="0">
                <a:solidFill>
                  <a:srgbClr val="572314"/>
                </a:solidFill>
                <a:latin typeface="Gill Sans MT"/>
                <a:ea typeface="DejaVu Sans"/>
              </a:rPr>
              <a:t> </a:t>
            </a:r>
            <a:r>
              <a:rPr lang="cs-CZ" sz="4300" b="0" strike="noStrike" spc="-1" dirty="0" err="1">
                <a:solidFill>
                  <a:srgbClr val="572314"/>
                </a:solidFill>
                <a:latin typeface="Gill Sans MT"/>
                <a:ea typeface="DejaVu Sans"/>
              </a:rPr>
              <a:t>Quadrant</a:t>
            </a:r>
            <a:r>
              <a:rPr lang="cs-CZ" sz="4300" b="0" strike="noStrike" spc="-1" dirty="0">
                <a:solidFill>
                  <a:srgbClr val="572314"/>
                </a:solidFill>
                <a:latin typeface="Gill Sans MT"/>
                <a:ea typeface="DejaVu Sans"/>
              </a:rPr>
              <a:t> HCL</a:t>
            </a:r>
            <a:endParaRPr lang="cs-CZ" sz="4300" b="0" strike="noStrike" spc="-1" dirty="0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cs-CZ" sz="4300" b="0" strike="noStrike" spc="-1" dirty="0">
                <a:solidFill>
                  <a:srgbClr val="572314"/>
                </a:solidFill>
                <a:latin typeface="Gill Sans MT"/>
                <a:ea typeface="DejaVu Sans"/>
              </a:rPr>
              <a:t> </a:t>
            </a:r>
            <a:endParaRPr lang="cs-CZ" sz="4300" b="0" strike="noStrike" spc="-1" dirty="0">
              <a:latin typeface="Arial"/>
            </a:endParaRPr>
          </a:p>
          <a:p>
            <a:pPr>
              <a:lnSpc>
                <a:spcPct val="100000"/>
              </a:lnSpc>
            </a:pPr>
            <a:endParaRPr lang="cs-CZ" sz="4300" b="0" strike="noStrike" spc="-1" dirty="0">
              <a:latin typeface="Arial"/>
            </a:endParaRPr>
          </a:p>
          <a:p>
            <a:pPr>
              <a:lnSpc>
                <a:spcPct val="100000"/>
              </a:lnSpc>
            </a:pPr>
            <a:endParaRPr lang="cs-CZ" sz="4300" b="0" strike="noStrike" spc="-1" dirty="0">
              <a:latin typeface="Arial"/>
            </a:endParaRPr>
          </a:p>
        </p:txBody>
      </p:sp>
      <p:pic>
        <p:nvPicPr>
          <p:cNvPr id="3" name="Obrázek 2">
            <a:extLst>
              <a:ext uri="{FF2B5EF4-FFF2-40B4-BE49-F238E27FC236}">
                <a16:creationId xmlns:a16="http://schemas.microsoft.com/office/drawing/2014/main" id="{139275FD-7629-4D64-AB2C-0DB1EDB90E1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03089" y="1066584"/>
            <a:ext cx="5611763" cy="56836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5804210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CustomShape 1"/>
          <p:cNvSpPr/>
          <p:nvPr/>
        </p:nvSpPr>
        <p:spPr>
          <a:xfrm>
            <a:off x="1435680" y="274680"/>
            <a:ext cx="7495200" cy="11401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>
              <a:lnSpc>
                <a:spcPct val="100000"/>
              </a:lnSpc>
            </a:pPr>
            <a:r>
              <a:rPr lang="cs-CZ" sz="4300" b="0" strike="noStrike" spc="-1">
                <a:solidFill>
                  <a:srgbClr val="572314"/>
                </a:solidFill>
                <a:latin typeface="Gill Sans MT"/>
                <a:ea typeface="DejaVu Sans"/>
              </a:rPr>
              <a:t>Trendy</a:t>
            </a:r>
            <a:endParaRPr lang="cs-CZ" sz="4300" b="0" strike="noStrike" spc="-1">
              <a:latin typeface="Arial"/>
            </a:endParaRPr>
          </a:p>
        </p:txBody>
      </p:sp>
      <p:sp>
        <p:nvSpPr>
          <p:cNvPr id="154" name="CustomShape 2"/>
          <p:cNvSpPr/>
          <p:nvPr/>
        </p:nvSpPr>
        <p:spPr>
          <a:xfrm>
            <a:off x="1435680" y="1447920"/>
            <a:ext cx="7495200" cy="47977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 marL="365760" indent="-280440">
              <a:lnSpc>
                <a:spcPct val="100000"/>
              </a:lnSpc>
              <a:buClr>
                <a:srgbClr val="3891A7"/>
              </a:buClr>
              <a:buSzPct val="80000"/>
              <a:buFont typeface="Wingdings 2" charset="2"/>
              <a:buChar char=""/>
            </a:pPr>
            <a:r>
              <a:rPr lang="cs-CZ" sz="3200" b="0" strike="noStrike" spc="-1" dirty="0">
                <a:solidFill>
                  <a:srgbClr val="000000"/>
                </a:solidFill>
                <a:latin typeface="Gill Sans MT"/>
                <a:ea typeface="DejaVu Sans"/>
              </a:rPr>
              <a:t>„Cloud </a:t>
            </a:r>
            <a:r>
              <a:rPr lang="cs-CZ" sz="3200" b="0" strike="noStrike" spc="-1" dirty="0" err="1">
                <a:solidFill>
                  <a:srgbClr val="000000"/>
                </a:solidFill>
                <a:latin typeface="Gill Sans MT"/>
                <a:ea typeface="DejaVu Sans"/>
              </a:rPr>
              <a:t>Computing</a:t>
            </a:r>
            <a:r>
              <a:rPr lang="cs-CZ" sz="3200" b="0" strike="noStrike" spc="-1" dirty="0">
                <a:solidFill>
                  <a:srgbClr val="000000"/>
                </a:solidFill>
                <a:latin typeface="Gill Sans MT"/>
                <a:ea typeface="DejaVu Sans"/>
              </a:rPr>
              <a:t>“</a:t>
            </a:r>
            <a:endParaRPr lang="cs-CZ" sz="3200" b="0" strike="noStrike" spc="-1" dirty="0">
              <a:latin typeface="Arial"/>
            </a:endParaRPr>
          </a:p>
          <a:p>
            <a:pPr marL="822960" lvl="1" indent="-280440">
              <a:buClr>
                <a:srgbClr val="3891A7"/>
              </a:buClr>
              <a:buSzPct val="80000"/>
              <a:buFont typeface="Wingdings 2" charset="2"/>
              <a:buChar char=""/>
            </a:pPr>
            <a:r>
              <a:rPr lang="cs-CZ" sz="3200" b="0" strike="noStrike" spc="-1" dirty="0">
                <a:solidFill>
                  <a:srgbClr val="000000"/>
                </a:solidFill>
                <a:latin typeface="Gill Sans MT"/>
                <a:ea typeface="DejaVu Sans"/>
              </a:rPr>
              <a:t>Privátní </a:t>
            </a:r>
            <a:r>
              <a:rPr lang="cs-CZ" sz="3200" b="0" strike="noStrike" spc="-1" dirty="0" err="1">
                <a:solidFill>
                  <a:srgbClr val="000000"/>
                </a:solidFill>
                <a:latin typeface="Gill Sans MT"/>
                <a:ea typeface="DejaVu Sans"/>
              </a:rPr>
              <a:t>cloudy</a:t>
            </a:r>
            <a:endParaRPr lang="cs-CZ" sz="3200" b="0" strike="noStrike" spc="-1" dirty="0">
              <a:solidFill>
                <a:srgbClr val="000000"/>
              </a:solidFill>
              <a:latin typeface="Gill Sans MT"/>
              <a:ea typeface="DejaVu Sans"/>
            </a:endParaRPr>
          </a:p>
          <a:p>
            <a:pPr marL="365760" indent="-280440">
              <a:buClr>
                <a:srgbClr val="3891A7"/>
              </a:buClr>
              <a:buSzPct val="80000"/>
              <a:buFont typeface="Wingdings 2" charset="2"/>
              <a:buChar char=""/>
            </a:pPr>
            <a:r>
              <a:rPr lang="cs-CZ" sz="3200" spc="-1" dirty="0" err="1">
                <a:solidFill>
                  <a:srgbClr val="000000"/>
                </a:solidFill>
                <a:latin typeface="Gill Sans MT"/>
              </a:rPr>
              <a:t>Virtualizace</a:t>
            </a:r>
            <a:r>
              <a:rPr lang="cs-CZ" sz="3200" spc="-1" dirty="0">
                <a:solidFill>
                  <a:srgbClr val="000000"/>
                </a:solidFill>
                <a:latin typeface="Gill Sans MT"/>
              </a:rPr>
              <a:t> desktopů</a:t>
            </a:r>
            <a:endParaRPr lang="cs-CZ" sz="3200" spc="-1" dirty="0"/>
          </a:p>
          <a:p>
            <a:pPr marL="822960" lvl="1" indent="-280440">
              <a:buClr>
                <a:srgbClr val="3891A7"/>
              </a:buClr>
              <a:buSzPct val="80000"/>
              <a:buFont typeface="Wingdings 2" charset="2"/>
              <a:buChar char=""/>
            </a:pPr>
            <a:endParaRPr lang="cs-CZ" sz="3200" b="0" strike="noStrike" spc="-1" dirty="0">
              <a:latin typeface="Arial"/>
            </a:endParaRPr>
          </a:p>
          <a:p>
            <a:pPr marL="365760" indent="-280440">
              <a:lnSpc>
                <a:spcPct val="100000"/>
              </a:lnSpc>
              <a:buClr>
                <a:srgbClr val="3891A7"/>
              </a:buClr>
              <a:buSzPct val="80000"/>
              <a:buFont typeface="Wingdings 2" charset="2"/>
              <a:buChar char=""/>
            </a:pPr>
            <a:r>
              <a:rPr lang="cs-CZ" sz="3200" b="0" strike="noStrike" spc="-1" dirty="0">
                <a:solidFill>
                  <a:srgbClr val="000000"/>
                </a:solidFill>
                <a:latin typeface="Gill Sans MT"/>
                <a:ea typeface="DejaVu Sans"/>
              </a:rPr>
              <a:t>Přístup k periferiím</a:t>
            </a:r>
            <a:endParaRPr lang="cs-CZ" sz="3200" b="0" strike="noStrike" spc="-1" dirty="0">
              <a:latin typeface="Arial"/>
            </a:endParaRPr>
          </a:p>
          <a:p>
            <a:pPr marL="365760" indent="-280440">
              <a:lnSpc>
                <a:spcPct val="100000"/>
              </a:lnSpc>
              <a:buClr>
                <a:srgbClr val="3891A7"/>
              </a:buClr>
              <a:buSzPct val="80000"/>
              <a:buFont typeface="Wingdings 2" charset="2"/>
              <a:buChar char=""/>
            </a:pPr>
            <a:r>
              <a:rPr lang="cs-CZ" sz="3200" b="0" strike="noStrike" spc="-1" dirty="0">
                <a:solidFill>
                  <a:srgbClr val="000000"/>
                </a:solidFill>
                <a:latin typeface="Gill Sans MT"/>
                <a:ea typeface="DejaVu Sans"/>
              </a:rPr>
              <a:t>Standardizace</a:t>
            </a:r>
            <a:endParaRPr lang="cs-CZ" sz="3200" b="0" strike="noStrike" spc="-1" dirty="0">
              <a:latin typeface="Arial"/>
            </a:endParaRPr>
          </a:p>
          <a:p>
            <a:pPr marL="365760" indent="-280440">
              <a:lnSpc>
                <a:spcPct val="100000"/>
              </a:lnSpc>
              <a:buClr>
                <a:srgbClr val="3891A7"/>
              </a:buClr>
              <a:buSzPct val="80000"/>
              <a:buFont typeface="Wingdings 2" charset="2"/>
              <a:buChar char=""/>
            </a:pPr>
            <a:r>
              <a:rPr lang="cs-CZ" sz="3200" b="0" strike="noStrike" spc="-1" dirty="0">
                <a:solidFill>
                  <a:srgbClr val="000000"/>
                </a:solidFill>
                <a:latin typeface="Gill Sans MT"/>
                <a:ea typeface="DejaVu Sans"/>
              </a:rPr>
              <a:t>Podpora GPU? – </a:t>
            </a:r>
            <a:r>
              <a:rPr lang="cs-CZ" sz="3200" b="0" strike="noStrike" spc="-1" dirty="0" err="1">
                <a:solidFill>
                  <a:srgbClr val="000000"/>
                </a:solidFill>
                <a:latin typeface="Gill Sans MT"/>
                <a:ea typeface="DejaVu Sans"/>
              </a:rPr>
              <a:t>streaming</a:t>
            </a:r>
            <a:r>
              <a:rPr lang="cs-CZ" sz="3200" b="0" strike="noStrike" spc="-1" dirty="0">
                <a:solidFill>
                  <a:srgbClr val="000000"/>
                </a:solidFill>
                <a:latin typeface="Gill Sans MT"/>
                <a:ea typeface="DejaVu Sans"/>
              </a:rPr>
              <a:t> her</a:t>
            </a:r>
            <a:endParaRPr lang="cs-CZ" sz="3200" b="0" strike="noStrike" spc="-1" dirty="0">
              <a:latin typeface="Arial"/>
            </a:endParaRPr>
          </a:p>
          <a:p>
            <a:pPr>
              <a:lnSpc>
                <a:spcPct val="100000"/>
              </a:lnSpc>
            </a:pPr>
            <a:endParaRPr lang="cs-CZ" sz="3200" b="0" strike="noStrike" spc="-1" dirty="0">
              <a:latin typeface="Arial"/>
            </a:endParaRPr>
          </a:p>
          <a:p>
            <a:pPr marL="365760" indent="-280440">
              <a:lnSpc>
                <a:spcPct val="100000"/>
              </a:lnSpc>
              <a:buClr>
                <a:srgbClr val="3891A7"/>
              </a:buClr>
              <a:buSzPct val="80000"/>
              <a:buFont typeface="Wingdings 2" charset="2"/>
              <a:buChar char=""/>
            </a:pPr>
            <a:r>
              <a:rPr lang="cs-CZ" sz="3200" b="0" strike="noStrike" spc="-1" dirty="0">
                <a:solidFill>
                  <a:srgbClr val="000000"/>
                </a:solidFill>
                <a:latin typeface="Gill Sans MT"/>
                <a:ea typeface="DejaVu Sans"/>
              </a:rPr>
              <a:t>Kontejnery a </a:t>
            </a:r>
            <a:r>
              <a:rPr lang="cs-CZ" sz="3200" b="0" strike="noStrike" spc="-1" dirty="0" err="1">
                <a:solidFill>
                  <a:srgbClr val="000000"/>
                </a:solidFill>
                <a:latin typeface="Gill Sans MT"/>
                <a:ea typeface="DejaVu Sans"/>
              </a:rPr>
              <a:t>Docker</a:t>
            </a:r>
            <a:endParaRPr lang="cs-CZ" sz="3200" b="0" strike="noStrike" spc="-1" dirty="0">
              <a:latin typeface="Arial"/>
            </a:endParaRPr>
          </a:p>
          <a:p>
            <a:pPr marL="365760" indent="-280440">
              <a:lnSpc>
                <a:spcPct val="100000"/>
              </a:lnSpc>
              <a:buClr>
                <a:srgbClr val="3891A7"/>
              </a:buClr>
              <a:buSzPct val="80000"/>
              <a:buFont typeface="Wingdings 2" charset="2"/>
              <a:buChar char=""/>
            </a:pPr>
            <a:r>
              <a:rPr lang="cs-CZ" sz="3200" b="0" strike="noStrike" spc="-1" dirty="0">
                <a:solidFill>
                  <a:srgbClr val="000000"/>
                </a:solidFill>
                <a:latin typeface="Gill Sans MT"/>
                <a:ea typeface="DejaVu Sans"/>
              </a:rPr>
              <a:t>HCI</a:t>
            </a:r>
            <a:endParaRPr lang="cs-CZ" sz="3200" b="0" strike="noStrike" spc="-1" dirty="0">
              <a:latin typeface="Arial"/>
            </a:endParaRPr>
          </a:p>
          <a:p>
            <a:pPr>
              <a:lnSpc>
                <a:spcPct val="100000"/>
              </a:lnSpc>
            </a:pPr>
            <a:endParaRPr lang="cs-CZ" sz="3200" b="0" strike="noStrike" spc="-1" dirty="0">
              <a:latin typeface="Arial"/>
            </a:endParaRPr>
          </a:p>
          <a:p>
            <a:pPr>
              <a:lnSpc>
                <a:spcPct val="100000"/>
              </a:lnSpc>
            </a:pPr>
            <a:endParaRPr lang="cs-CZ" sz="3200" b="0" strike="noStrike" spc="-1" dirty="0"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CustomShape 1"/>
          <p:cNvSpPr/>
          <p:nvPr/>
        </p:nvSpPr>
        <p:spPr>
          <a:xfrm>
            <a:off x="1435680" y="106004"/>
            <a:ext cx="7495200" cy="11401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>
              <a:lnSpc>
                <a:spcPct val="100000"/>
              </a:lnSpc>
            </a:pPr>
            <a:r>
              <a:rPr lang="cs-CZ" sz="4300" b="0" strike="noStrike" spc="-1" dirty="0">
                <a:solidFill>
                  <a:srgbClr val="572314"/>
                </a:solidFill>
                <a:latin typeface="Gill Sans MT"/>
                <a:ea typeface="DejaVu Sans"/>
              </a:rPr>
              <a:t>Cloud</a:t>
            </a:r>
            <a:endParaRPr lang="cs-CZ" sz="4300" b="0" strike="noStrike" spc="-1" dirty="0">
              <a:latin typeface="Arial"/>
            </a:endParaRPr>
          </a:p>
        </p:txBody>
      </p:sp>
      <p:sp>
        <p:nvSpPr>
          <p:cNvPr id="163" name="CustomShape 2"/>
          <p:cNvSpPr/>
          <p:nvPr/>
        </p:nvSpPr>
        <p:spPr>
          <a:xfrm>
            <a:off x="1435680" y="1181590"/>
            <a:ext cx="7495200" cy="47977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 marL="365760" indent="-280440">
              <a:lnSpc>
                <a:spcPct val="100000"/>
              </a:lnSpc>
              <a:buClr>
                <a:srgbClr val="3891A7"/>
              </a:buClr>
              <a:buSzPct val="80000"/>
              <a:buFont typeface="Wingdings 2" charset="2"/>
              <a:buChar char=""/>
            </a:pPr>
            <a:r>
              <a:rPr lang="cs-CZ" sz="2400" spc="-1" dirty="0">
                <a:solidFill>
                  <a:srgbClr val="000000"/>
                </a:solidFill>
                <a:latin typeface="Gill Sans MT"/>
                <a:ea typeface="DejaVu Sans"/>
              </a:rPr>
              <a:t>Řešení od:</a:t>
            </a:r>
          </a:p>
          <a:p>
            <a:pPr marL="822960" lvl="1" indent="-280440">
              <a:buClr>
                <a:srgbClr val="3891A7"/>
              </a:buClr>
              <a:buSzPct val="80000"/>
              <a:buFont typeface="Wingdings 2" charset="2"/>
              <a:buChar char=""/>
            </a:pPr>
            <a:r>
              <a:rPr lang="cs-CZ" sz="2400" b="0" strike="noStrike" spc="-1" dirty="0">
                <a:solidFill>
                  <a:srgbClr val="000000"/>
                </a:solidFill>
                <a:latin typeface="Gill Sans MT"/>
                <a:ea typeface="DejaVu Sans"/>
              </a:rPr>
              <a:t>Amazon AWS</a:t>
            </a:r>
          </a:p>
          <a:p>
            <a:pPr marL="822960" lvl="1" indent="-280440">
              <a:buClr>
                <a:srgbClr val="3891A7"/>
              </a:buClr>
              <a:buSzPct val="80000"/>
              <a:buFont typeface="Wingdings 2" charset="2"/>
              <a:buChar char=""/>
            </a:pPr>
            <a:r>
              <a:rPr lang="cs-CZ" sz="2400" spc="-1" dirty="0">
                <a:solidFill>
                  <a:srgbClr val="000000"/>
                </a:solidFill>
                <a:latin typeface="Gill Sans MT"/>
                <a:ea typeface="DejaVu Sans"/>
              </a:rPr>
              <a:t>Microsoft Azure</a:t>
            </a:r>
            <a:endParaRPr lang="cs-CZ" sz="2400" b="0" strike="noStrike" spc="-1" dirty="0">
              <a:solidFill>
                <a:srgbClr val="000000"/>
              </a:solidFill>
              <a:latin typeface="Gill Sans MT"/>
              <a:ea typeface="DejaVu Sans"/>
            </a:endParaRPr>
          </a:p>
          <a:p>
            <a:pPr marL="822960" lvl="1" indent="-280440">
              <a:buClr>
                <a:srgbClr val="3891A7"/>
              </a:buClr>
              <a:buSzPct val="80000"/>
              <a:buFont typeface="Wingdings 2" charset="2"/>
              <a:buChar char=""/>
            </a:pPr>
            <a:r>
              <a:rPr lang="cs-CZ" sz="2400" spc="-1" dirty="0">
                <a:solidFill>
                  <a:srgbClr val="000000"/>
                </a:solidFill>
                <a:latin typeface="Gill Sans MT"/>
                <a:ea typeface="DejaVu Sans"/>
              </a:rPr>
              <a:t>Google Cloud</a:t>
            </a:r>
          </a:p>
          <a:p>
            <a:pPr marL="822960" lvl="1" indent="-280440">
              <a:buClr>
                <a:srgbClr val="3891A7"/>
              </a:buClr>
              <a:buSzPct val="80000"/>
              <a:buFont typeface="Wingdings 2" charset="2"/>
              <a:buChar char=""/>
            </a:pPr>
            <a:r>
              <a:rPr lang="cs-CZ" sz="2400" b="0" strike="noStrike" spc="-1" dirty="0" err="1">
                <a:solidFill>
                  <a:srgbClr val="000000"/>
                </a:solidFill>
                <a:latin typeface="Gill Sans MT"/>
                <a:ea typeface="DejaVu Sans"/>
              </a:rPr>
              <a:t>Alibaba</a:t>
            </a:r>
            <a:r>
              <a:rPr lang="cs-CZ" sz="2400" b="0" strike="noStrike" spc="-1" dirty="0">
                <a:solidFill>
                  <a:srgbClr val="000000"/>
                </a:solidFill>
                <a:latin typeface="Gill Sans MT"/>
                <a:ea typeface="DejaVu Sans"/>
              </a:rPr>
              <a:t> Cloud</a:t>
            </a:r>
          </a:p>
          <a:p>
            <a:pPr marL="822960" lvl="1" indent="-280440">
              <a:buClr>
                <a:srgbClr val="3891A7"/>
              </a:buClr>
              <a:buSzPct val="80000"/>
              <a:buFont typeface="Wingdings 2" charset="2"/>
              <a:buChar char=""/>
            </a:pPr>
            <a:r>
              <a:rPr lang="cs-CZ" sz="2400" spc="-1" dirty="0">
                <a:solidFill>
                  <a:srgbClr val="000000"/>
                </a:solidFill>
                <a:latin typeface="Gill Sans MT"/>
                <a:ea typeface="DejaVu Sans"/>
              </a:rPr>
              <a:t>+ stovky dalších</a:t>
            </a:r>
            <a:endParaRPr lang="cs-CZ" sz="2400" b="0" strike="noStrike" spc="-1" dirty="0">
              <a:solidFill>
                <a:srgbClr val="000000"/>
              </a:solidFill>
              <a:latin typeface="Gill Sans MT"/>
              <a:ea typeface="DejaVu Sans"/>
            </a:endParaRPr>
          </a:p>
          <a:p>
            <a:pPr marL="365760" indent="-280440">
              <a:buClr>
                <a:srgbClr val="3891A7"/>
              </a:buClr>
              <a:buSzPct val="80000"/>
              <a:buFont typeface="Wingdings 2" charset="2"/>
              <a:buChar char=""/>
            </a:pPr>
            <a:r>
              <a:rPr lang="cs-CZ" sz="2400" spc="-1" dirty="0"/>
              <a:t>Cloudová řešení se dělí základních skupin:</a:t>
            </a:r>
          </a:p>
          <a:p>
            <a:pPr marL="822960" lvl="1" indent="-280440">
              <a:buClr>
                <a:srgbClr val="3891A7"/>
              </a:buClr>
              <a:buSzPct val="80000"/>
              <a:buFont typeface="Wingdings 2" charset="2"/>
              <a:buChar char=""/>
            </a:pPr>
            <a:r>
              <a:rPr lang="cs-CZ" sz="2400" spc="-1" dirty="0" err="1"/>
              <a:t>SaaS</a:t>
            </a:r>
            <a:r>
              <a:rPr lang="cs-CZ" sz="2400" spc="-1" dirty="0"/>
              <a:t> (Software as a </a:t>
            </a:r>
            <a:r>
              <a:rPr lang="cs-CZ" sz="2400" spc="-1" dirty="0" err="1"/>
              <a:t>Service</a:t>
            </a:r>
            <a:r>
              <a:rPr lang="cs-CZ" sz="2400" spc="-1" dirty="0"/>
              <a:t>) – pronájem webových aplikací nebo softwaru – například Adobe </a:t>
            </a:r>
            <a:r>
              <a:rPr lang="cs-CZ" sz="2400" spc="-1" dirty="0" err="1"/>
              <a:t>Creative</a:t>
            </a:r>
            <a:r>
              <a:rPr lang="cs-CZ" sz="2400" spc="-1" dirty="0"/>
              <a:t> Cloud či Microsoft Office 365,</a:t>
            </a:r>
          </a:p>
          <a:p>
            <a:pPr marL="822960" lvl="1" indent="-280440">
              <a:buClr>
                <a:srgbClr val="3891A7"/>
              </a:buClr>
              <a:buSzPct val="80000"/>
              <a:buFont typeface="Wingdings 2" charset="2"/>
              <a:buChar char=""/>
            </a:pPr>
            <a:r>
              <a:rPr lang="cs-CZ" sz="2400" spc="-1" dirty="0" err="1"/>
              <a:t>IaaS</a:t>
            </a:r>
            <a:r>
              <a:rPr lang="cs-CZ" sz="2400" spc="-1" dirty="0"/>
              <a:t> (</a:t>
            </a:r>
            <a:r>
              <a:rPr lang="cs-CZ" sz="2400" spc="-1" dirty="0" err="1"/>
              <a:t>Infrastructure</a:t>
            </a:r>
            <a:r>
              <a:rPr lang="cs-CZ" sz="2400" spc="-1" dirty="0"/>
              <a:t> as a </a:t>
            </a:r>
            <a:r>
              <a:rPr lang="cs-CZ" sz="2400" spc="-1" dirty="0" err="1"/>
              <a:t>Service</a:t>
            </a:r>
            <a:r>
              <a:rPr lang="cs-CZ" sz="2400" spc="-1" dirty="0"/>
              <a:t>) – náhrada lokálních serverů,</a:t>
            </a:r>
          </a:p>
          <a:p>
            <a:pPr marL="822960" lvl="1" indent="-280440">
              <a:buClr>
                <a:srgbClr val="3891A7"/>
              </a:buClr>
              <a:buSzPct val="80000"/>
              <a:buFont typeface="Wingdings 2" charset="2"/>
              <a:buChar char=""/>
            </a:pPr>
            <a:r>
              <a:rPr lang="cs-CZ" sz="2400" spc="-1" dirty="0" err="1"/>
              <a:t>PaaS</a:t>
            </a:r>
            <a:r>
              <a:rPr lang="cs-CZ" sz="2400" spc="-1" dirty="0"/>
              <a:t> (</a:t>
            </a:r>
            <a:r>
              <a:rPr lang="cs-CZ" sz="2400" spc="-1" dirty="0" err="1"/>
              <a:t>Platform</a:t>
            </a:r>
            <a:r>
              <a:rPr lang="cs-CZ" sz="2400" spc="-1" dirty="0"/>
              <a:t> as a </a:t>
            </a:r>
            <a:r>
              <a:rPr lang="cs-CZ" sz="2400" spc="-1" dirty="0" err="1"/>
              <a:t>Service</a:t>
            </a:r>
            <a:r>
              <a:rPr lang="cs-CZ" sz="2400" spc="-1" dirty="0"/>
              <a:t>) – pronájem hardwarových prostředků pro provoz a vývoj vlastní aplikace.</a:t>
            </a:r>
            <a:endParaRPr lang="cs-CZ" sz="2400" b="0" strike="noStrike" spc="-1" dirty="0">
              <a:latin typeface="Arial"/>
            </a:endParaRPr>
          </a:p>
          <a:p>
            <a:pPr>
              <a:lnSpc>
                <a:spcPct val="100000"/>
              </a:lnSpc>
            </a:pPr>
            <a:endParaRPr lang="cs-CZ" sz="2400" b="0" strike="noStrike" spc="-1" dirty="0"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769170022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CustomShape 1"/>
          <p:cNvSpPr/>
          <p:nvPr/>
        </p:nvSpPr>
        <p:spPr>
          <a:xfrm>
            <a:off x="1435680" y="274680"/>
            <a:ext cx="7495200" cy="11401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>
              <a:lnSpc>
                <a:spcPct val="100000"/>
              </a:lnSpc>
            </a:pPr>
            <a:r>
              <a:rPr lang="cs-CZ" sz="4300" b="0" strike="noStrike" spc="-1">
                <a:solidFill>
                  <a:srgbClr val="572314"/>
                </a:solidFill>
                <a:latin typeface="Gill Sans MT"/>
                <a:ea typeface="DejaVu Sans"/>
              </a:rPr>
              <a:t>Desktopy – Vmware View</a:t>
            </a:r>
            <a:endParaRPr lang="cs-CZ" sz="4300" b="0" strike="noStrike" spc="-1">
              <a:latin typeface="Arial"/>
            </a:endParaRPr>
          </a:p>
        </p:txBody>
      </p:sp>
      <p:sp>
        <p:nvSpPr>
          <p:cNvPr id="163" name="CustomShape 2"/>
          <p:cNvSpPr/>
          <p:nvPr/>
        </p:nvSpPr>
        <p:spPr>
          <a:xfrm>
            <a:off x="1435680" y="1447920"/>
            <a:ext cx="7495200" cy="47977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 marL="365760" indent="-280440">
              <a:lnSpc>
                <a:spcPct val="100000"/>
              </a:lnSpc>
              <a:buClr>
                <a:srgbClr val="3891A7"/>
              </a:buClr>
              <a:buSzPct val="80000"/>
              <a:buFont typeface="Wingdings 2" charset="2"/>
              <a:buChar char=""/>
            </a:pPr>
            <a:r>
              <a:rPr lang="cs-CZ" sz="2400" b="0" strike="noStrike" spc="-1" dirty="0">
                <a:solidFill>
                  <a:srgbClr val="000000"/>
                </a:solidFill>
                <a:latin typeface="Gill Sans MT"/>
                <a:ea typeface="DejaVu Sans"/>
              </a:rPr>
              <a:t>na serverech je provozován pouze jeden obraz operačního systému</a:t>
            </a:r>
            <a:endParaRPr lang="cs-CZ" sz="2400" b="0" strike="noStrike" spc="-1" dirty="0">
              <a:latin typeface="Arial"/>
            </a:endParaRPr>
          </a:p>
          <a:p>
            <a:pPr marL="365760" indent="-280440">
              <a:lnSpc>
                <a:spcPct val="100000"/>
              </a:lnSpc>
              <a:buClr>
                <a:srgbClr val="3891A7"/>
              </a:buClr>
              <a:buSzPct val="80000"/>
              <a:buFont typeface="Wingdings 2" charset="2"/>
              <a:buChar char=""/>
            </a:pPr>
            <a:r>
              <a:rPr lang="cs-CZ" sz="2400" b="0" strike="noStrike" spc="-1" dirty="0">
                <a:solidFill>
                  <a:srgbClr val="000000"/>
                </a:solidFill>
                <a:latin typeface="Gill Sans MT"/>
                <a:ea typeface="DejaVu Sans"/>
              </a:rPr>
              <a:t>uživatel se pak ze svého počítače (či jiného zařízení) pouze přihlásí a veškerá data se natáhnou ze serveru.</a:t>
            </a:r>
            <a:endParaRPr lang="cs-CZ" sz="2400" b="0" strike="noStrike" spc="-1" dirty="0">
              <a:latin typeface="Arial"/>
            </a:endParaRPr>
          </a:p>
          <a:p>
            <a:pPr marL="365760" indent="-280440">
              <a:lnSpc>
                <a:spcPct val="100000"/>
              </a:lnSpc>
              <a:buClr>
                <a:srgbClr val="3891A7"/>
              </a:buClr>
              <a:buSzPct val="80000"/>
              <a:buFont typeface="Wingdings 2" charset="2"/>
              <a:buChar char=""/>
            </a:pPr>
            <a:r>
              <a:rPr lang="cs-CZ" sz="2400" b="0" strike="noStrike" spc="-1" dirty="0">
                <a:solidFill>
                  <a:srgbClr val="000000"/>
                </a:solidFill>
                <a:latin typeface="Gill Sans MT"/>
                <a:ea typeface="DejaVu Sans"/>
              </a:rPr>
              <a:t>V lokálním prostředí se vše odehrává na serveru. </a:t>
            </a:r>
            <a:endParaRPr lang="cs-CZ" sz="2400" b="0" strike="noStrike" spc="-1" dirty="0">
              <a:latin typeface="Arial"/>
            </a:endParaRPr>
          </a:p>
          <a:p>
            <a:pPr marL="365760" indent="-280440">
              <a:lnSpc>
                <a:spcPct val="100000"/>
              </a:lnSpc>
              <a:buClr>
                <a:srgbClr val="3891A7"/>
              </a:buClr>
              <a:buSzPct val="80000"/>
              <a:buFont typeface="Wingdings 2" charset="2"/>
              <a:buChar char=""/>
            </a:pPr>
            <a:r>
              <a:rPr lang="cs-CZ" sz="2400" b="0" strike="noStrike" spc="-1" dirty="0">
                <a:solidFill>
                  <a:srgbClr val="000000"/>
                </a:solidFill>
                <a:latin typeface="Gill Sans MT"/>
                <a:ea typeface="DejaVu Sans"/>
              </a:rPr>
              <a:t>Je však možné nechat systém stáhnout do </a:t>
            </a:r>
            <a:r>
              <a:rPr lang="cs-CZ" sz="2400" b="0" strike="noStrike" spc="-1" dirty="0" err="1">
                <a:solidFill>
                  <a:srgbClr val="000000"/>
                </a:solidFill>
                <a:latin typeface="Gill Sans MT"/>
                <a:ea typeface="DejaVu Sans"/>
              </a:rPr>
              <a:t>offline</a:t>
            </a:r>
            <a:r>
              <a:rPr lang="cs-CZ" sz="2400" b="0" strike="noStrike" spc="-1" dirty="0">
                <a:solidFill>
                  <a:srgbClr val="000000"/>
                </a:solidFill>
                <a:latin typeface="Gill Sans MT"/>
                <a:ea typeface="DejaVu Sans"/>
              </a:rPr>
              <a:t> prostředí</a:t>
            </a:r>
            <a:endParaRPr lang="cs-CZ" sz="2400" b="0" strike="noStrike" spc="-1" dirty="0">
              <a:latin typeface="Arial"/>
            </a:endParaRPr>
          </a:p>
          <a:p>
            <a:pPr marL="365760" indent="-280440">
              <a:lnSpc>
                <a:spcPct val="100000"/>
              </a:lnSpc>
              <a:buClr>
                <a:srgbClr val="3891A7"/>
              </a:buClr>
              <a:buSzPct val="80000"/>
              <a:buFont typeface="Wingdings 2" charset="2"/>
              <a:buChar char=""/>
            </a:pPr>
            <a:r>
              <a:rPr lang="cs-CZ" sz="2400" b="0" strike="noStrike" spc="-1" dirty="0">
                <a:solidFill>
                  <a:srgbClr val="000000"/>
                </a:solidFill>
                <a:latin typeface="Gill Sans MT"/>
                <a:ea typeface="DejaVu Sans"/>
              </a:rPr>
              <a:t>Na serveru jsou pak jen rozdílové soubory proti </a:t>
            </a:r>
            <a:r>
              <a:rPr lang="cs-CZ" sz="2400" b="0" strike="noStrike" spc="-1" dirty="0" err="1">
                <a:solidFill>
                  <a:srgbClr val="000000"/>
                </a:solidFill>
                <a:latin typeface="Gill Sans MT"/>
                <a:ea typeface="DejaVu Sans"/>
              </a:rPr>
              <a:t>výchozímů</a:t>
            </a:r>
            <a:r>
              <a:rPr lang="cs-CZ" sz="2400" b="0" strike="noStrike" spc="-1" dirty="0">
                <a:solidFill>
                  <a:srgbClr val="000000"/>
                </a:solidFill>
                <a:latin typeface="Gill Sans MT"/>
                <a:ea typeface="DejaVu Sans"/>
              </a:rPr>
              <a:t> obrazu OS</a:t>
            </a:r>
            <a:endParaRPr lang="cs-CZ" sz="2400" b="0" strike="noStrike" spc="-1" dirty="0">
              <a:latin typeface="Arial"/>
            </a:endParaRPr>
          </a:p>
          <a:p>
            <a:pPr marL="365760" indent="-280440">
              <a:lnSpc>
                <a:spcPct val="100000"/>
              </a:lnSpc>
              <a:buClr>
                <a:srgbClr val="3891A7"/>
              </a:buClr>
              <a:buSzPct val="80000"/>
              <a:buFont typeface="Wingdings 2" charset="2"/>
              <a:buChar char=""/>
            </a:pPr>
            <a:r>
              <a:rPr lang="cs-CZ" sz="2400" b="0" strike="noStrike" spc="-1" dirty="0">
                <a:solidFill>
                  <a:srgbClr val="000000"/>
                </a:solidFill>
                <a:latin typeface="Gill Sans MT"/>
                <a:ea typeface="DejaVu Sans"/>
              </a:rPr>
              <a:t>Implementovány jsou i </a:t>
            </a:r>
            <a:r>
              <a:rPr lang="cs-CZ" sz="2400" b="0" strike="noStrike" spc="-1" dirty="0" err="1">
                <a:solidFill>
                  <a:srgbClr val="000000"/>
                </a:solidFill>
                <a:latin typeface="Gill Sans MT"/>
                <a:ea typeface="DejaVu Sans"/>
              </a:rPr>
              <a:t>killswitche</a:t>
            </a:r>
            <a:r>
              <a:rPr lang="cs-CZ" sz="2400" b="0" strike="noStrike" spc="-1" dirty="0">
                <a:solidFill>
                  <a:srgbClr val="000000"/>
                </a:solidFill>
                <a:latin typeface="Gill Sans MT"/>
                <a:ea typeface="DejaVu Sans"/>
              </a:rPr>
              <a:t> pro případ krádeže atd.</a:t>
            </a:r>
            <a:endParaRPr lang="cs-CZ" sz="2400" b="0" strike="noStrike" spc="-1" dirty="0">
              <a:latin typeface="Arial"/>
            </a:endParaRPr>
          </a:p>
          <a:p>
            <a:pPr marL="365760" indent="-280440">
              <a:lnSpc>
                <a:spcPct val="100000"/>
              </a:lnSpc>
              <a:buClr>
                <a:srgbClr val="3891A7"/>
              </a:buClr>
              <a:buSzPct val="80000"/>
              <a:buFont typeface="Wingdings 2" charset="2"/>
              <a:buChar char=""/>
            </a:pPr>
            <a:r>
              <a:rPr lang="cs-CZ" sz="2400" b="0" strike="noStrike" spc="-1" dirty="0">
                <a:solidFill>
                  <a:srgbClr val="000000"/>
                </a:solidFill>
                <a:latin typeface="Gill Sans MT"/>
                <a:ea typeface="DejaVu Sans"/>
              </a:rPr>
              <a:t>Antiviry atd. mohou běžet jako samostatné systémy, které kontrolují virtuální desktopy </a:t>
            </a:r>
            <a:endParaRPr lang="cs-CZ" sz="2400" b="0" strike="noStrike" spc="-1" dirty="0">
              <a:latin typeface="Arial"/>
            </a:endParaRPr>
          </a:p>
          <a:p>
            <a:pPr>
              <a:lnSpc>
                <a:spcPct val="100000"/>
              </a:lnSpc>
            </a:pPr>
            <a:endParaRPr lang="cs-CZ" sz="2400" b="0" strike="noStrike" spc="-1" dirty="0"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CustomShape 1"/>
          <p:cNvSpPr/>
          <p:nvPr/>
        </p:nvSpPr>
        <p:spPr>
          <a:xfrm>
            <a:off x="1435680" y="274680"/>
            <a:ext cx="7495200" cy="11401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>
              <a:lnSpc>
                <a:spcPct val="100000"/>
              </a:lnSpc>
            </a:pPr>
            <a:r>
              <a:rPr lang="cs-CZ" sz="4300" b="0" strike="noStrike" spc="-1">
                <a:solidFill>
                  <a:srgbClr val="572314"/>
                </a:solidFill>
                <a:latin typeface="Gill Sans MT"/>
                <a:ea typeface="DejaVu Sans"/>
              </a:rPr>
              <a:t>Hyperkonvergovana infrastruktura (HCI)</a:t>
            </a:r>
            <a:endParaRPr lang="cs-CZ" sz="4300" b="0" strike="noStrike" spc="-1">
              <a:latin typeface="Arial"/>
            </a:endParaRPr>
          </a:p>
        </p:txBody>
      </p:sp>
      <p:sp>
        <p:nvSpPr>
          <p:cNvPr id="161" name="CustomShape 2"/>
          <p:cNvSpPr/>
          <p:nvPr/>
        </p:nvSpPr>
        <p:spPr>
          <a:xfrm>
            <a:off x="1435680" y="1447920"/>
            <a:ext cx="7495200" cy="47977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 marL="365760" indent="-280440">
              <a:lnSpc>
                <a:spcPct val="100000"/>
              </a:lnSpc>
              <a:buClr>
                <a:srgbClr val="3891A7"/>
              </a:buClr>
              <a:buSzPct val="80000"/>
              <a:buFont typeface="Wingdings 2" charset="2"/>
              <a:buChar char=""/>
            </a:pPr>
            <a:r>
              <a:rPr lang="cs-CZ" sz="3200" b="0" strike="noStrike" spc="-1">
                <a:solidFill>
                  <a:srgbClr val="000000"/>
                </a:solidFill>
                <a:latin typeface="Gill Sans MT"/>
                <a:ea typeface="DejaVu Sans"/>
              </a:rPr>
              <a:t>Klasická virtualizace serverů = velké jednotné uložiště (diskové pole)</a:t>
            </a:r>
            <a:endParaRPr lang="cs-CZ" sz="3200" b="0" strike="noStrike" spc="-1">
              <a:latin typeface="Arial"/>
            </a:endParaRPr>
          </a:p>
          <a:p>
            <a:pPr marL="365760" indent="-280440">
              <a:lnSpc>
                <a:spcPct val="100000"/>
              </a:lnSpc>
              <a:buClr>
                <a:srgbClr val="3891A7"/>
              </a:buClr>
              <a:buSzPct val="80000"/>
              <a:buFont typeface="Wingdings 2" charset="2"/>
              <a:buChar char=""/>
            </a:pPr>
            <a:r>
              <a:rPr lang="cs-CZ" sz="3200" b="0" strike="noStrike" spc="-1">
                <a:solidFill>
                  <a:srgbClr val="000000"/>
                </a:solidFill>
                <a:latin typeface="Gill Sans MT"/>
                <a:ea typeface="DejaVu Sans"/>
              </a:rPr>
              <a:t>HCI kombinuje servery a uložiště </a:t>
            </a:r>
            <a:endParaRPr lang="cs-CZ" sz="3200" b="0" strike="noStrike" spc="-1">
              <a:latin typeface="Arial"/>
            </a:endParaRPr>
          </a:p>
          <a:p>
            <a:pPr marL="365760" indent="-280440">
              <a:lnSpc>
                <a:spcPct val="100000"/>
              </a:lnSpc>
              <a:buClr>
                <a:srgbClr val="3891A7"/>
              </a:buClr>
              <a:buSzPct val="80000"/>
              <a:buFont typeface="Wingdings 2" charset="2"/>
              <a:buChar char=""/>
            </a:pPr>
            <a:r>
              <a:rPr lang="cs-CZ" sz="3200" b="0" strike="noStrike" spc="-1">
                <a:solidFill>
                  <a:srgbClr val="000000"/>
                </a:solidFill>
                <a:latin typeface="Gill Sans MT"/>
                <a:ea typeface="DejaVu Sans"/>
              </a:rPr>
              <a:t>Kombinují se disky v serverch, které vytváří virtuální diskové pole</a:t>
            </a:r>
            <a:endParaRPr lang="cs-CZ" sz="3200" b="0" strike="noStrike" spc="-1">
              <a:latin typeface="Arial"/>
            </a:endParaRPr>
          </a:p>
          <a:p>
            <a:pPr marL="365760" indent="-280440">
              <a:lnSpc>
                <a:spcPct val="100000"/>
              </a:lnSpc>
              <a:buClr>
                <a:srgbClr val="3891A7"/>
              </a:buClr>
              <a:buSzPct val="80000"/>
              <a:buFont typeface="Wingdings 2" charset="2"/>
              <a:buChar char=""/>
            </a:pPr>
            <a:r>
              <a:rPr lang="cs-CZ" sz="3200" b="0" strike="noStrike" spc="-1">
                <a:solidFill>
                  <a:srgbClr val="000000"/>
                </a:solidFill>
                <a:latin typeface="Gill Sans MT"/>
                <a:ea typeface="DejaVu Sans"/>
              </a:rPr>
              <a:t>Úspora nákladu za drahé pole, navíc výhoda do budoucna - výměnou serverů získáte výkonnější disk pole</a:t>
            </a:r>
            <a:endParaRPr lang="cs-CZ" sz="3200" b="0" strike="noStrike" spc="-1">
              <a:latin typeface="Arial"/>
            </a:endParaRPr>
          </a:p>
          <a:p>
            <a:pPr marL="365760" indent="-280440">
              <a:lnSpc>
                <a:spcPct val="100000"/>
              </a:lnSpc>
              <a:buClr>
                <a:srgbClr val="3891A7"/>
              </a:buClr>
              <a:buSzPct val="80000"/>
              <a:buFont typeface="Wingdings 2" charset="2"/>
              <a:buChar char=""/>
            </a:pPr>
            <a:r>
              <a:rPr lang="cs-CZ" sz="3200" b="0" strike="noStrike" spc="-1">
                <a:solidFill>
                  <a:srgbClr val="000000"/>
                </a:solidFill>
                <a:latin typeface="Gill Sans MT"/>
                <a:ea typeface="DejaVu Sans"/>
              </a:rPr>
              <a:t>Zjednodušuje management o jednotnou správu včetně složité správy disk. pole (ta odpadá)</a:t>
            </a:r>
            <a:endParaRPr lang="cs-CZ" sz="32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endParaRPr lang="cs-CZ" sz="32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endParaRPr lang="cs-CZ" sz="32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CustomShape 1"/>
          <p:cNvSpPr/>
          <p:nvPr/>
        </p:nvSpPr>
        <p:spPr>
          <a:xfrm>
            <a:off x="1435680" y="274680"/>
            <a:ext cx="7495200" cy="11401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>
              <a:lnSpc>
                <a:spcPct val="100000"/>
              </a:lnSpc>
            </a:pPr>
            <a:r>
              <a:rPr lang="cs-CZ" sz="4300" b="0" strike="noStrike" spc="-1">
                <a:solidFill>
                  <a:srgbClr val="572314"/>
                </a:solidFill>
                <a:latin typeface="Gill Sans MT"/>
                <a:ea typeface="DejaVu Sans"/>
              </a:rPr>
              <a:t>Trendy - docker</a:t>
            </a:r>
            <a:endParaRPr lang="cs-CZ" sz="4300" b="0" strike="noStrike" spc="-1">
              <a:latin typeface="Arial"/>
            </a:endParaRPr>
          </a:p>
        </p:txBody>
      </p:sp>
      <p:sp>
        <p:nvSpPr>
          <p:cNvPr id="156" name="CustomShape 2"/>
          <p:cNvSpPr/>
          <p:nvPr/>
        </p:nvSpPr>
        <p:spPr>
          <a:xfrm>
            <a:off x="1435680" y="1447920"/>
            <a:ext cx="7495200" cy="47977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 marL="365760" indent="-280440">
              <a:lnSpc>
                <a:spcPct val="100000"/>
              </a:lnSpc>
              <a:buClr>
                <a:srgbClr val="3891A7"/>
              </a:buClr>
              <a:buSzPct val="80000"/>
              <a:buFont typeface="Wingdings 2" charset="2"/>
              <a:buChar char=""/>
            </a:pPr>
            <a:r>
              <a:rPr lang="cs-CZ" sz="3200" b="0" strike="noStrike" spc="-1">
                <a:solidFill>
                  <a:srgbClr val="000000"/>
                </a:solidFill>
                <a:latin typeface="Gill Sans MT"/>
                <a:ea typeface="DejaVu Sans"/>
              </a:rPr>
              <a:t>izolace aplikací do kontejnerů v prostředí Linux</a:t>
            </a:r>
            <a:endParaRPr lang="cs-CZ" sz="3200" b="0" strike="noStrike" spc="-1">
              <a:latin typeface="Arial"/>
            </a:endParaRPr>
          </a:p>
          <a:p>
            <a:pPr marL="365760" indent="-280440">
              <a:lnSpc>
                <a:spcPct val="100000"/>
              </a:lnSpc>
              <a:buClr>
                <a:srgbClr val="3891A7"/>
              </a:buClr>
              <a:buSzPct val="80000"/>
              <a:buFont typeface="Wingdings 2" charset="2"/>
              <a:buChar char=""/>
            </a:pPr>
            <a:r>
              <a:rPr lang="cs-CZ" sz="3200" b="0" strike="noStrike" spc="-1">
                <a:solidFill>
                  <a:srgbClr val="000000"/>
                </a:solidFill>
                <a:latin typeface="Gill Sans MT"/>
                <a:ea typeface="DejaVu Sans"/>
              </a:rPr>
              <a:t>využívá existující virtualizační a izolační funkce Linuxu</a:t>
            </a:r>
            <a:endParaRPr lang="cs-CZ" sz="3200" b="0" strike="noStrike" spc="-1">
              <a:latin typeface="Arial"/>
            </a:endParaRPr>
          </a:p>
          <a:p>
            <a:pPr marL="365760" indent="-280440">
              <a:lnSpc>
                <a:spcPct val="100000"/>
              </a:lnSpc>
              <a:buClr>
                <a:srgbClr val="3891A7"/>
              </a:buClr>
              <a:buSzPct val="80000"/>
              <a:buFont typeface="Wingdings 2" charset="2"/>
              <a:buChar char=""/>
            </a:pPr>
            <a:r>
              <a:rPr lang="cs-CZ" sz="3200" b="0" strike="noStrike" spc="-1">
                <a:solidFill>
                  <a:srgbClr val="000000"/>
                </a:solidFill>
                <a:latin typeface="Gill Sans MT"/>
                <a:ea typeface="DejaVu Sans"/>
              </a:rPr>
              <a:t>Na rozdíl od virtuálních strojů kontejnery obsahují pouze požadované aplikace</a:t>
            </a:r>
            <a:endParaRPr lang="cs-CZ" sz="3200" b="0" strike="noStrike" spc="-1">
              <a:latin typeface="Arial"/>
            </a:endParaRPr>
          </a:p>
          <a:p>
            <a:pPr marL="365760" indent="-280440">
              <a:lnSpc>
                <a:spcPct val="100000"/>
              </a:lnSpc>
              <a:buClr>
                <a:srgbClr val="3891A7"/>
              </a:buClr>
              <a:buSzPct val="80000"/>
              <a:buFont typeface="Wingdings 2" charset="2"/>
              <a:buChar char=""/>
            </a:pPr>
            <a:r>
              <a:rPr lang="cs-CZ" sz="3200" b="0" strike="noStrike" spc="-1">
                <a:solidFill>
                  <a:srgbClr val="000000"/>
                </a:solidFill>
                <a:latin typeface="Gill Sans MT"/>
                <a:ea typeface="DejaVu Sans"/>
              </a:rPr>
              <a:t>výhodou je mnohem menší velikost a větší flexibilita</a:t>
            </a:r>
            <a:endParaRPr lang="cs-CZ" sz="32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endParaRPr lang="cs-CZ" sz="32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endParaRPr lang="cs-CZ" sz="32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endParaRPr lang="cs-CZ" sz="3200" b="0" strike="noStrike" spc="-1">
              <a:latin typeface="Arial"/>
            </a:endParaRPr>
          </a:p>
        </p:txBody>
      </p:sp>
      <p:pic>
        <p:nvPicPr>
          <p:cNvPr id="157" name="Obrázek 156"/>
          <p:cNvPicPr/>
          <p:nvPr/>
        </p:nvPicPr>
        <p:blipFill>
          <a:blip r:embed="rId2"/>
          <a:stretch/>
        </p:blipFill>
        <p:spPr>
          <a:xfrm>
            <a:off x="5943240" y="695160"/>
            <a:ext cx="1902960" cy="45504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CustomShape 1"/>
          <p:cNvSpPr/>
          <p:nvPr/>
        </p:nvSpPr>
        <p:spPr>
          <a:xfrm>
            <a:off x="1435680" y="274680"/>
            <a:ext cx="7495200" cy="11401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>
              <a:lnSpc>
                <a:spcPct val="100000"/>
              </a:lnSpc>
            </a:pPr>
            <a:r>
              <a:rPr lang="cs-CZ" sz="4300" b="0" strike="noStrike" spc="-1">
                <a:solidFill>
                  <a:srgbClr val="572314"/>
                </a:solidFill>
                <a:latin typeface="Gill Sans MT"/>
                <a:ea typeface="DejaVu Sans"/>
              </a:rPr>
              <a:t>Storage</a:t>
            </a:r>
            <a:endParaRPr lang="cs-CZ" sz="4300" b="0" strike="noStrike" spc="-1">
              <a:latin typeface="Arial"/>
            </a:endParaRPr>
          </a:p>
        </p:txBody>
      </p:sp>
      <p:sp>
        <p:nvSpPr>
          <p:cNvPr id="159" name="CustomShape 2"/>
          <p:cNvSpPr/>
          <p:nvPr/>
        </p:nvSpPr>
        <p:spPr>
          <a:xfrm>
            <a:off x="1435680" y="1447920"/>
            <a:ext cx="7495200" cy="47977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 marL="365760" indent="-280440">
              <a:lnSpc>
                <a:spcPct val="100000"/>
              </a:lnSpc>
              <a:buClr>
                <a:srgbClr val="3891A7"/>
              </a:buClr>
              <a:buSzPct val="80000"/>
              <a:buFont typeface="Wingdings 2" charset="2"/>
              <a:buChar char=""/>
            </a:pPr>
            <a:r>
              <a:rPr lang="cs-CZ" sz="3200" b="0" strike="noStrike" spc="-1">
                <a:solidFill>
                  <a:srgbClr val="000000"/>
                </a:solidFill>
                <a:latin typeface="Gill Sans MT"/>
                <a:ea typeface="DejaVu Sans"/>
              </a:rPr>
              <a:t>Abstrakce fyzického umístění dat</a:t>
            </a:r>
            <a:endParaRPr lang="cs-CZ" sz="3200" b="0" strike="noStrike" spc="-1">
              <a:latin typeface="Arial"/>
            </a:endParaRPr>
          </a:p>
          <a:p>
            <a:pPr marL="365760" indent="-280440">
              <a:lnSpc>
                <a:spcPct val="100000"/>
              </a:lnSpc>
              <a:buClr>
                <a:srgbClr val="3891A7"/>
              </a:buClr>
              <a:buSzPct val="80000"/>
              <a:buFont typeface="Wingdings 2" charset="2"/>
              <a:buChar char=""/>
            </a:pPr>
            <a:r>
              <a:rPr lang="cs-CZ" sz="3200" b="0" strike="noStrike" spc="-1">
                <a:solidFill>
                  <a:srgbClr val="000000"/>
                </a:solidFill>
                <a:latin typeface="Gill Sans MT"/>
                <a:ea typeface="DejaVu Sans"/>
              </a:rPr>
              <a:t>Spojení více storage do jednoho</a:t>
            </a:r>
            <a:endParaRPr lang="cs-CZ" sz="3200" b="0" strike="noStrike" spc="-1">
              <a:latin typeface="Arial"/>
            </a:endParaRPr>
          </a:p>
          <a:p>
            <a:pPr marL="365760" indent="-280440">
              <a:lnSpc>
                <a:spcPct val="100000"/>
              </a:lnSpc>
              <a:buClr>
                <a:srgbClr val="3891A7"/>
              </a:buClr>
              <a:buSzPct val="80000"/>
              <a:buFont typeface="Wingdings 2" charset="2"/>
              <a:buChar char=""/>
            </a:pPr>
            <a:r>
              <a:rPr lang="cs-CZ" sz="3200" b="0" strike="noStrike" spc="-1">
                <a:solidFill>
                  <a:srgbClr val="000000"/>
                </a:solidFill>
                <a:latin typeface="Gill Sans MT"/>
                <a:ea typeface="DejaVu Sans"/>
              </a:rPr>
              <a:t>Automatické přemisťování dat mezi typy disků</a:t>
            </a:r>
            <a:endParaRPr lang="cs-CZ" sz="3200" b="0" strike="noStrike" spc="-1">
              <a:latin typeface="Arial"/>
            </a:endParaRPr>
          </a:p>
          <a:p>
            <a:pPr marL="365760" indent="-280440">
              <a:lnSpc>
                <a:spcPct val="100000"/>
              </a:lnSpc>
              <a:buClr>
                <a:srgbClr val="3891A7"/>
              </a:buClr>
              <a:buSzPct val="80000"/>
              <a:buFont typeface="Wingdings 2" charset="2"/>
              <a:buChar char=""/>
            </a:pPr>
            <a:r>
              <a:rPr lang="cs-CZ" sz="3200" b="0" strike="noStrike" spc="-1">
                <a:solidFill>
                  <a:srgbClr val="000000"/>
                </a:solidFill>
                <a:latin typeface="Gill Sans MT"/>
                <a:ea typeface="DejaVu Sans"/>
              </a:rPr>
              <a:t>Nejvíce vytížené data na SSD </a:t>
            </a:r>
            <a:endParaRPr lang="cs-CZ" sz="3200" b="0" strike="noStrike" spc="-1">
              <a:latin typeface="Arial"/>
            </a:endParaRPr>
          </a:p>
          <a:p>
            <a:pPr marL="365760" indent="-280440">
              <a:lnSpc>
                <a:spcPct val="100000"/>
              </a:lnSpc>
              <a:buClr>
                <a:srgbClr val="3891A7"/>
              </a:buClr>
              <a:buSzPct val="80000"/>
              <a:buFont typeface="Wingdings 2" charset="2"/>
              <a:buChar char=""/>
            </a:pPr>
            <a:r>
              <a:rPr lang="cs-CZ" sz="3200" b="0" strike="noStrike" spc="-1">
                <a:solidFill>
                  <a:srgbClr val="000000"/>
                </a:solidFill>
                <a:latin typeface="Gill Sans MT"/>
                <a:ea typeface="DejaVu Sans"/>
              </a:rPr>
              <a:t>Nejméně na SATA nebo pásky</a:t>
            </a:r>
            <a:endParaRPr lang="cs-CZ" sz="32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CustomShape 1"/>
          <p:cNvSpPr/>
          <p:nvPr/>
        </p:nvSpPr>
        <p:spPr>
          <a:xfrm>
            <a:off x="1435680" y="274680"/>
            <a:ext cx="7495200" cy="11401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>
              <a:lnSpc>
                <a:spcPct val="100000"/>
              </a:lnSpc>
            </a:pPr>
            <a:r>
              <a:rPr lang="cs-CZ" sz="4300" b="0" strike="noStrike" spc="-1">
                <a:solidFill>
                  <a:srgbClr val="572314"/>
                </a:solidFill>
                <a:latin typeface="Gill Sans MT"/>
                <a:ea typeface="DejaVu Sans"/>
              </a:rPr>
              <a:t>Virtualizace pro každého</a:t>
            </a:r>
            <a:endParaRPr lang="cs-CZ" sz="4300" b="0" strike="noStrike" spc="-1">
              <a:latin typeface="Arial"/>
            </a:endParaRPr>
          </a:p>
        </p:txBody>
      </p:sp>
      <p:sp>
        <p:nvSpPr>
          <p:cNvPr id="152" name="CustomShape 2"/>
          <p:cNvSpPr/>
          <p:nvPr/>
        </p:nvSpPr>
        <p:spPr>
          <a:xfrm>
            <a:off x="1435680" y="1447920"/>
            <a:ext cx="7495200" cy="47977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 marL="365760" indent="-280440">
              <a:lnSpc>
                <a:spcPct val="100000"/>
              </a:lnSpc>
              <a:buClr>
                <a:srgbClr val="3891A7"/>
              </a:buClr>
              <a:buSzPct val="80000"/>
              <a:buFont typeface="Wingdings 2" charset="2"/>
              <a:buChar char=""/>
            </a:pPr>
            <a:r>
              <a:rPr lang="cs-CZ" sz="3200" b="0" strike="noStrike" spc="-1" dirty="0" err="1">
                <a:solidFill>
                  <a:srgbClr val="000000"/>
                </a:solidFill>
                <a:latin typeface="Gill Sans MT"/>
                <a:ea typeface="DejaVu Sans"/>
              </a:rPr>
              <a:t>Oracle</a:t>
            </a:r>
            <a:r>
              <a:rPr lang="cs-CZ" sz="3200" b="0" strike="noStrike" spc="-1" dirty="0">
                <a:solidFill>
                  <a:srgbClr val="000000"/>
                </a:solidFill>
                <a:latin typeface="Gill Sans MT"/>
                <a:ea typeface="DejaVu Sans"/>
              </a:rPr>
              <a:t>(Sun) </a:t>
            </a:r>
            <a:r>
              <a:rPr lang="cs-CZ" sz="3200" b="0" strike="noStrike" spc="-1" dirty="0" err="1">
                <a:solidFill>
                  <a:srgbClr val="000000"/>
                </a:solidFill>
                <a:latin typeface="Gill Sans MT"/>
                <a:ea typeface="DejaVu Sans"/>
              </a:rPr>
              <a:t>VirtualBox</a:t>
            </a:r>
            <a:endParaRPr lang="cs-CZ" sz="3200" b="0" strike="noStrike" spc="-1" dirty="0">
              <a:latin typeface="Arial"/>
            </a:endParaRPr>
          </a:p>
          <a:p>
            <a:pPr marL="365760" indent="-280440">
              <a:lnSpc>
                <a:spcPct val="100000"/>
              </a:lnSpc>
              <a:buClr>
                <a:srgbClr val="3891A7"/>
              </a:buClr>
              <a:buSzPct val="80000"/>
              <a:buFont typeface="Wingdings 2" charset="2"/>
              <a:buChar char=""/>
            </a:pPr>
            <a:r>
              <a:rPr lang="cs-CZ" sz="3200" b="0" strike="noStrike" spc="-1" dirty="0" err="1">
                <a:solidFill>
                  <a:srgbClr val="000000"/>
                </a:solidFill>
                <a:latin typeface="Gill Sans MT"/>
                <a:ea typeface="DejaVu Sans"/>
              </a:rPr>
              <a:t>Vmware</a:t>
            </a:r>
            <a:r>
              <a:rPr lang="cs-CZ" sz="3200" b="0" strike="noStrike" spc="-1" dirty="0">
                <a:solidFill>
                  <a:srgbClr val="000000"/>
                </a:solidFill>
                <a:latin typeface="Gill Sans MT"/>
                <a:ea typeface="DejaVu Sans"/>
              </a:rPr>
              <a:t> Workstation</a:t>
            </a:r>
            <a:endParaRPr lang="cs-CZ" sz="3200" b="0" strike="noStrike" spc="-1" dirty="0">
              <a:latin typeface="Arial"/>
            </a:endParaRPr>
          </a:p>
          <a:p>
            <a:pPr marL="365760" indent="-280440">
              <a:lnSpc>
                <a:spcPct val="100000"/>
              </a:lnSpc>
              <a:buClr>
                <a:srgbClr val="3891A7"/>
              </a:buClr>
              <a:buSzPct val="80000"/>
              <a:buFont typeface="Wingdings 2" charset="2"/>
              <a:buChar char=""/>
            </a:pPr>
            <a:r>
              <a:rPr lang="cs-CZ" sz="3200" b="0" strike="noStrike" spc="-1" dirty="0" err="1">
                <a:solidFill>
                  <a:srgbClr val="000000"/>
                </a:solidFill>
                <a:latin typeface="Gill Sans MT"/>
                <a:ea typeface="DejaVu Sans"/>
              </a:rPr>
              <a:t>Qemu</a:t>
            </a:r>
            <a:endParaRPr lang="cs-CZ" sz="3200" b="0" strike="noStrike" spc="-1" dirty="0">
              <a:latin typeface="Arial"/>
            </a:endParaRPr>
          </a:p>
          <a:p>
            <a:pPr marL="365760" indent="-280440">
              <a:lnSpc>
                <a:spcPct val="100000"/>
              </a:lnSpc>
              <a:buClr>
                <a:srgbClr val="3891A7"/>
              </a:buClr>
              <a:buSzPct val="80000"/>
              <a:buFont typeface="Wingdings 2" charset="2"/>
              <a:buChar char=""/>
            </a:pPr>
            <a:r>
              <a:rPr lang="cs-CZ" sz="3200" b="0" strike="noStrike" spc="-1" dirty="0" err="1">
                <a:solidFill>
                  <a:srgbClr val="000000"/>
                </a:solidFill>
                <a:latin typeface="Gill Sans MT"/>
                <a:ea typeface="DejaVu Sans"/>
              </a:rPr>
              <a:t>Parallels</a:t>
            </a:r>
            <a:r>
              <a:rPr lang="cs-CZ" sz="3200" b="0" strike="noStrike" spc="-1" dirty="0">
                <a:solidFill>
                  <a:srgbClr val="000000"/>
                </a:solidFill>
                <a:latin typeface="Gill Sans MT"/>
                <a:ea typeface="DejaVu Sans"/>
              </a:rPr>
              <a:t> Desktop (MAX OS)</a:t>
            </a:r>
            <a:endParaRPr lang="cs-CZ" sz="3200" b="0" strike="noStrike" spc="-1" dirty="0">
              <a:latin typeface="Arial"/>
            </a:endParaRPr>
          </a:p>
          <a:p>
            <a:pPr marL="365760" indent="-280440">
              <a:lnSpc>
                <a:spcPct val="100000"/>
              </a:lnSpc>
              <a:buClr>
                <a:srgbClr val="3891A7"/>
              </a:buClr>
              <a:buSzPct val="80000"/>
              <a:buFont typeface="Wingdings 2" charset="2"/>
              <a:buChar char=""/>
            </a:pPr>
            <a:r>
              <a:rPr lang="cs-CZ" sz="3200" b="0" strike="noStrike" spc="-1" dirty="0" err="1">
                <a:solidFill>
                  <a:srgbClr val="000000"/>
                </a:solidFill>
                <a:latin typeface="Gill Sans MT"/>
                <a:ea typeface="DejaVu Sans"/>
              </a:rPr>
              <a:t>DosBox</a:t>
            </a:r>
            <a:endParaRPr lang="cs-CZ" sz="3200" b="0" strike="noStrike" spc="-1" dirty="0">
              <a:solidFill>
                <a:srgbClr val="000000"/>
              </a:solidFill>
              <a:latin typeface="Gill Sans MT"/>
              <a:ea typeface="DejaVu Sans"/>
            </a:endParaRPr>
          </a:p>
          <a:p>
            <a:pPr marL="365760" indent="-280440">
              <a:lnSpc>
                <a:spcPct val="100000"/>
              </a:lnSpc>
              <a:buClr>
                <a:srgbClr val="3891A7"/>
              </a:buClr>
              <a:buSzPct val="80000"/>
              <a:buFont typeface="Wingdings 2" charset="2"/>
              <a:buChar char=""/>
            </a:pPr>
            <a:endParaRPr lang="cs-CZ" sz="3200" spc="-1" dirty="0">
              <a:solidFill>
                <a:srgbClr val="000000"/>
              </a:solidFill>
              <a:latin typeface="Gill Sans MT"/>
              <a:ea typeface="DejaVu Sans"/>
            </a:endParaRPr>
          </a:p>
          <a:p>
            <a:pPr marL="365760" indent="-280440">
              <a:buClr>
                <a:srgbClr val="3891A7"/>
              </a:buClr>
              <a:buSzPct val="80000"/>
              <a:buFont typeface="Wingdings 2" charset="2"/>
              <a:buChar char=""/>
            </a:pPr>
            <a:r>
              <a:rPr lang="cs-CZ" sz="3200" spc="-1" dirty="0">
                <a:solidFill>
                  <a:srgbClr val="000000"/>
                </a:solidFill>
                <a:latin typeface="Gill Sans MT"/>
                <a:ea typeface="DejaVu Sans"/>
              </a:rPr>
              <a:t>Windows WSL (kdysi bylo </a:t>
            </a:r>
            <a:r>
              <a:rPr lang="cs-CZ" sz="3200" spc="-1" dirty="0">
                <a:solidFill>
                  <a:srgbClr val="000000"/>
                </a:solidFill>
                <a:latin typeface="Gill Sans MT"/>
              </a:rPr>
              <a:t>Windows </a:t>
            </a:r>
            <a:r>
              <a:rPr lang="cs-CZ" sz="3200" spc="-1" dirty="0" err="1">
                <a:solidFill>
                  <a:srgbClr val="000000"/>
                </a:solidFill>
                <a:latin typeface="Gill Sans MT"/>
              </a:rPr>
              <a:t>virtual</a:t>
            </a:r>
            <a:r>
              <a:rPr lang="cs-CZ" sz="3200" spc="-1" dirty="0">
                <a:solidFill>
                  <a:srgbClr val="000000"/>
                </a:solidFill>
                <a:latin typeface="Gill Sans MT"/>
              </a:rPr>
              <a:t> PC / XP Mode</a:t>
            </a:r>
            <a:r>
              <a:rPr lang="cs-CZ" sz="3200" spc="-1" dirty="0">
                <a:solidFill>
                  <a:srgbClr val="000000"/>
                </a:solidFill>
                <a:latin typeface="Arial"/>
              </a:rPr>
              <a:t>)</a:t>
            </a:r>
          </a:p>
          <a:p>
            <a:pPr marL="365760" indent="-280440">
              <a:buClr>
                <a:srgbClr val="3891A7"/>
              </a:buClr>
              <a:buSzPct val="80000"/>
              <a:buFont typeface="Wingdings 2" charset="2"/>
              <a:buChar char=""/>
            </a:pPr>
            <a:r>
              <a:rPr lang="cs-CZ" sz="3200" spc="-1" dirty="0" err="1">
                <a:solidFill>
                  <a:srgbClr val="000000"/>
                </a:solidFill>
                <a:latin typeface="Arial"/>
              </a:rPr>
              <a:t>Sandboxie</a:t>
            </a:r>
            <a:r>
              <a:rPr lang="cs-CZ" sz="3200" spc="-1" dirty="0">
                <a:solidFill>
                  <a:srgbClr val="000000"/>
                </a:solidFill>
                <a:latin typeface="Arial"/>
              </a:rPr>
              <a:t> – něco podobného je Windows </a:t>
            </a:r>
            <a:r>
              <a:rPr lang="cs-CZ" sz="3200" spc="-1" dirty="0" err="1">
                <a:solidFill>
                  <a:srgbClr val="000000"/>
                </a:solidFill>
                <a:latin typeface="Arial"/>
              </a:rPr>
              <a:t>Sandbox</a:t>
            </a:r>
            <a:endParaRPr lang="cs-CZ" sz="3200" spc="-1" dirty="0">
              <a:solidFill>
                <a:srgbClr val="000000"/>
              </a:solidFill>
              <a:latin typeface="Arial"/>
            </a:endParaRPr>
          </a:p>
          <a:p>
            <a:pPr marL="365760" indent="-280440">
              <a:buClr>
                <a:srgbClr val="3891A7"/>
              </a:buClr>
              <a:buSzPct val="80000"/>
              <a:buFont typeface="Wingdings 2" charset="2"/>
              <a:buChar char=""/>
            </a:pPr>
            <a:endParaRPr lang="cs-CZ" sz="3200" spc="-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CustomShape 1"/>
          <p:cNvSpPr/>
          <p:nvPr/>
        </p:nvSpPr>
        <p:spPr>
          <a:xfrm>
            <a:off x="1435680" y="274680"/>
            <a:ext cx="7495200" cy="11401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>
              <a:lnSpc>
                <a:spcPct val="100000"/>
              </a:lnSpc>
            </a:pPr>
            <a:r>
              <a:rPr lang="cs-CZ" sz="4300" b="0" strike="noStrike" spc="-1" dirty="0">
                <a:solidFill>
                  <a:srgbClr val="572314"/>
                </a:solidFill>
                <a:latin typeface="Gill Sans MT"/>
                <a:ea typeface="DejaVu Sans"/>
              </a:rPr>
              <a:t>WSL</a:t>
            </a:r>
            <a:endParaRPr lang="cs-CZ" sz="4300" b="0" strike="noStrike" spc="-1" dirty="0">
              <a:latin typeface="Arial"/>
            </a:endParaRPr>
          </a:p>
        </p:txBody>
      </p:sp>
      <p:sp>
        <p:nvSpPr>
          <p:cNvPr id="159" name="CustomShape 2"/>
          <p:cNvSpPr/>
          <p:nvPr/>
        </p:nvSpPr>
        <p:spPr>
          <a:xfrm>
            <a:off x="1435680" y="1447920"/>
            <a:ext cx="7495200" cy="47977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 marL="365760" indent="-280440">
              <a:lnSpc>
                <a:spcPct val="100000"/>
              </a:lnSpc>
              <a:buClr>
                <a:srgbClr val="3891A7"/>
              </a:buClr>
              <a:buSzPct val="80000"/>
              <a:buFont typeface="Wingdings 2" charset="2"/>
              <a:buChar char=""/>
            </a:pPr>
            <a:r>
              <a:rPr lang="cs-CZ" sz="3200" b="0" strike="noStrike" spc="-1" dirty="0">
                <a:solidFill>
                  <a:srgbClr val="000000"/>
                </a:solidFill>
                <a:latin typeface="Gill Sans MT"/>
                <a:ea typeface="DejaVu Sans"/>
              </a:rPr>
              <a:t>Windows </a:t>
            </a:r>
            <a:r>
              <a:rPr lang="cs-CZ" sz="3200" b="0" strike="noStrike" spc="-1" dirty="0" err="1">
                <a:solidFill>
                  <a:srgbClr val="000000"/>
                </a:solidFill>
                <a:latin typeface="Gill Sans MT"/>
                <a:ea typeface="DejaVu Sans"/>
              </a:rPr>
              <a:t>Subsystem</a:t>
            </a:r>
            <a:r>
              <a:rPr lang="cs-CZ" sz="3200" b="0" strike="noStrike" spc="-1" dirty="0">
                <a:solidFill>
                  <a:srgbClr val="000000"/>
                </a:solidFill>
                <a:latin typeface="Gill Sans MT"/>
                <a:ea typeface="DejaVu Sans"/>
              </a:rPr>
              <a:t> </a:t>
            </a:r>
            <a:r>
              <a:rPr lang="cs-CZ" sz="3200" b="0" strike="noStrike" spc="-1" dirty="0" err="1">
                <a:solidFill>
                  <a:srgbClr val="000000"/>
                </a:solidFill>
                <a:latin typeface="Gill Sans MT"/>
                <a:ea typeface="DejaVu Sans"/>
              </a:rPr>
              <a:t>for</a:t>
            </a:r>
            <a:r>
              <a:rPr lang="cs-CZ" sz="3200" b="0" strike="noStrike" spc="-1" dirty="0">
                <a:solidFill>
                  <a:srgbClr val="000000"/>
                </a:solidFill>
                <a:latin typeface="Gill Sans MT"/>
                <a:ea typeface="DejaVu Sans"/>
              </a:rPr>
              <a:t> Linux</a:t>
            </a:r>
          </a:p>
          <a:p>
            <a:pPr marL="365760" indent="-280440">
              <a:lnSpc>
                <a:spcPct val="100000"/>
              </a:lnSpc>
              <a:buClr>
                <a:srgbClr val="3891A7"/>
              </a:buClr>
              <a:buSzPct val="80000"/>
              <a:buFont typeface="Wingdings 2" charset="2"/>
              <a:buChar char=""/>
            </a:pPr>
            <a:r>
              <a:rPr lang="cs-CZ" sz="3200" spc="-1" dirty="0">
                <a:solidFill>
                  <a:srgbClr val="000000"/>
                </a:solidFill>
                <a:latin typeface="Gill Sans MT"/>
                <a:ea typeface="DejaVu Sans"/>
              </a:rPr>
              <a:t>Původně ve verzi 1 velmi omezené </a:t>
            </a:r>
          </a:p>
          <a:p>
            <a:pPr marL="365760" indent="-280440">
              <a:lnSpc>
                <a:spcPct val="100000"/>
              </a:lnSpc>
              <a:buClr>
                <a:srgbClr val="3891A7"/>
              </a:buClr>
              <a:buSzPct val="80000"/>
              <a:buFont typeface="Wingdings 2" charset="2"/>
              <a:buChar char=""/>
            </a:pPr>
            <a:r>
              <a:rPr lang="cs-CZ" sz="3200" b="0" strike="noStrike" spc="-1" dirty="0">
                <a:solidFill>
                  <a:srgbClr val="000000"/>
                </a:solidFill>
                <a:latin typeface="Gill Sans MT"/>
                <a:ea typeface="DejaVu Sans"/>
              </a:rPr>
              <a:t>Verze 2 ši</a:t>
            </a:r>
            <a:r>
              <a:rPr lang="cs-CZ" sz="3200" spc="-1" dirty="0">
                <a:solidFill>
                  <a:srgbClr val="000000"/>
                </a:solidFill>
                <a:latin typeface="Gill Sans MT"/>
                <a:ea typeface="DejaVu Sans"/>
              </a:rPr>
              <a:t>rší možnosti. Podpora více distribucí</a:t>
            </a:r>
          </a:p>
          <a:p>
            <a:pPr marL="365760" indent="-280440">
              <a:lnSpc>
                <a:spcPct val="100000"/>
              </a:lnSpc>
              <a:buClr>
                <a:srgbClr val="3891A7"/>
              </a:buClr>
              <a:buSzPct val="80000"/>
              <a:buFont typeface="Wingdings 2" charset="2"/>
              <a:buChar char=""/>
            </a:pPr>
            <a:r>
              <a:rPr lang="cs-CZ" sz="3200" b="0" strike="noStrike" spc="-1" dirty="0">
                <a:solidFill>
                  <a:srgbClr val="000000"/>
                </a:solidFill>
                <a:latin typeface="Gill Sans MT"/>
                <a:ea typeface="DejaVu Sans"/>
              </a:rPr>
              <a:t>Verze je r</a:t>
            </a:r>
            <a:r>
              <a:rPr lang="cs-CZ" sz="3200" spc="-1" dirty="0">
                <a:solidFill>
                  <a:srgbClr val="000000"/>
                </a:solidFill>
                <a:latin typeface="Gill Sans MT"/>
                <a:ea typeface="DejaVu Sans"/>
              </a:rPr>
              <a:t>ychlejší, používá </a:t>
            </a:r>
            <a:r>
              <a:rPr lang="cs-CZ" sz="3200" spc="-1" dirty="0" err="1">
                <a:solidFill>
                  <a:srgbClr val="000000"/>
                </a:solidFill>
                <a:latin typeface="Gill Sans MT"/>
                <a:ea typeface="DejaVu Sans"/>
              </a:rPr>
              <a:t>HyperV</a:t>
            </a:r>
            <a:endParaRPr lang="cs-CZ" sz="3200" spc="-1" dirty="0">
              <a:solidFill>
                <a:srgbClr val="000000"/>
              </a:solidFill>
              <a:latin typeface="Gill Sans MT"/>
              <a:ea typeface="DejaVu Sans"/>
            </a:endParaRPr>
          </a:p>
          <a:p>
            <a:pPr marL="365760" indent="-280440">
              <a:lnSpc>
                <a:spcPct val="100000"/>
              </a:lnSpc>
              <a:buClr>
                <a:srgbClr val="3891A7"/>
              </a:buClr>
              <a:buSzPct val="80000"/>
              <a:buFont typeface="Wingdings 2" charset="2"/>
              <a:buChar char=""/>
            </a:pPr>
            <a:r>
              <a:rPr lang="en-US" sz="3200" dirty="0"/>
              <a:t>WSL 2 </a:t>
            </a:r>
            <a:r>
              <a:rPr lang="cs-CZ" sz="3200" dirty="0"/>
              <a:t>od </a:t>
            </a:r>
            <a:r>
              <a:rPr lang="en-US" sz="3200" dirty="0"/>
              <a:t>Windows 10 1903</a:t>
            </a:r>
            <a:endParaRPr lang="cs-CZ" sz="3200" dirty="0"/>
          </a:p>
          <a:p>
            <a:pPr marL="365760" indent="-280440">
              <a:lnSpc>
                <a:spcPct val="100000"/>
              </a:lnSpc>
              <a:buClr>
                <a:srgbClr val="3891A7"/>
              </a:buClr>
              <a:buSzPct val="80000"/>
              <a:buFont typeface="Wingdings 2" charset="2"/>
              <a:buChar char=""/>
            </a:pPr>
            <a:r>
              <a:rPr lang="cs-CZ" sz="3200" b="0" strike="noStrike" spc="-1" dirty="0">
                <a:latin typeface="Arial"/>
              </a:rPr>
              <a:t>Lze </a:t>
            </a:r>
            <a:r>
              <a:rPr lang="cs-CZ" sz="3200" b="0" strike="noStrike" spc="-1" dirty="0" err="1">
                <a:latin typeface="Arial"/>
              </a:rPr>
              <a:t>kom</a:t>
            </a:r>
            <a:r>
              <a:rPr lang="cs-CZ" sz="3200" spc="-1" dirty="0" err="1">
                <a:latin typeface="Arial"/>
              </a:rPr>
              <a:t>bionovat</a:t>
            </a:r>
            <a:r>
              <a:rPr lang="cs-CZ" sz="3200" spc="-1" dirty="0">
                <a:latin typeface="Arial"/>
              </a:rPr>
              <a:t> s </a:t>
            </a:r>
            <a:r>
              <a:rPr lang="cs-CZ" sz="3200" spc="-1" dirty="0" err="1">
                <a:latin typeface="Arial"/>
              </a:rPr>
              <a:t>Dockerem</a:t>
            </a:r>
            <a:endParaRPr lang="cs-CZ" sz="3200" b="0" strike="noStrike" spc="-1" dirty="0">
              <a:latin typeface="Arial"/>
            </a:endParaRPr>
          </a:p>
          <a:p>
            <a:pPr>
              <a:lnSpc>
                <a:spcPct val="100000"/>
              </a:lnSpc>
            </a:pPr>
            <a:endParaRPr lang="cs-CZ" sz="3200" b="0" strike="noStrike" spc="-1" dirty="0"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203272437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CustomShape 1"/>
          <p:cNvSpPr/>
          <p:nvPr/>
        </p:nvSpPr>
        <p:spPr>
          <a:xfrm>
            <a:off x="1435680" y="274680"/>
            <a:ext cx="7495200" cy="11401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>
              <a:lnSpc>
                <a:spcPct val="100000"/>
              </a:lnSpc>
            </a:pPr>
            <a:r>
              <a:rPr lang="cs-CZ" sz="4300" b="0" strike="noStrike" spc="-1">
                <a:solidFill>
                  <a:srgbClr val="572314"/>
                </a:solidFill>
                <a:latin typeface="Gill Sans MT"/>
                <a:ea typeface="DejaVu Sans"/>
              </a:rPr>
              <a:t>Základní druhy virtualizace</a:t>
            </a:r>
            <a:endParaRPr lang="cs-CZ" sz="4300" b="0" strike="noStrike" spc="-1">
              <a:latin typeface="Arial"/>
            </a:endParaRPr>
          </a:p>
        </p:txBody>
      </p:sp>
      <p:sp>
        <p:nvSpPr>
          <p:cNvPr id="96" name="CustomShape 2"/>
          <p:cNvSpPr/>
          <p:nvPr/>
        </p:nvSpPr>
        <p:spPr>
          <a:xfrm>
            <a:off x="1435680" y="1447920"/>
            <a:ext cx="7495200" cy="47977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 marL="365760" indent="-280440">
              <a:lnSpc>
                <a:spcPct val="100000"/>
              </a:lnSpc>
              <a:buClr>
                <a:srgbClr val="3891A7"/>
              </a:buClr>
              <a:buSzPct val="80000"/>
              <a:buFont typeface="Wingdings 2" charset="2"/>
              <a:buChar char=""/>
            </a:pPr>
            <a:r>
              <a:rPr lang="cs-CZ" sz="2800" b="1" strike="noStrike" spc="-1">
                <a:solidFill>
                  <a:srgbClr val="000000"/>
                </a:solidFill>
                <a:latin typeface="Gill Sans MT"/>
                <a:ea typeface="DejaVu Sans"/>
              </a:rPr>
              <a:t>Úplná virtualizace </a:t>
            </a:r>
            <a:r>
              <a:rPr lang="cs-CZ" sz="2800" b="0" strike="noStrike" spc="-1">
                <a:solidFill>
                  <a:srgbClr val="000000"/>
                </a:solidFill>
                <a:latin typeface="Gill Sans MT"/>
                <a:ea typeface="DejaVu Sans"/>
              </a:rPr>
              <a:t>– vytváří se kompletní virtuální hardware. Umožňují spouštění neupravených OS stejné architektury jako fyzický počítač. </a:t>
            </a:r>
            <a:endParaRPr lang="cs-CZ" sz="2800" b="0" strike="noStrike" spc="-1">
              <a:latin typeface="Arial"/>
            </a:endParaRPr>
          </a:p>
          <a:p>
            <a:pPr marL="365760" indent="-280440">
              <a:lnSpc>
                <a:spcPct val="100000"/>
              </a:lnSpc>
              <a:buClr>
                <a:srgbClr val="3891A7"/>
              </a:buClr>
              <a:buSzPct val="80000"/>
              <a:buFont typeface="Wingdings 2" charset="2"/>
              <a:buChar char=""/>
            </a:pPr>
            <a:r>
              <a:rPr lang="cs-CZ" sz="2800" b="1" strike="noStrike" spc="-1">
                <a:solidFill>
                  <a:srgbClr val="000000"/>
                </a:solidFill>
                <a:latin typeface="Gill Sans MT"/>
                <a:ea typeface="DejaVu Sans"/>
              </a:rPr>
              <a:t>Paravirtulizace</a:t>
            </a:r>
            <a:r>
              <a:rPr lang="cs-CZ" sz="2800" b="0" strike="noStrike" spc="-1">
                <a:solidFill>
                  <a:srgbClr val="000000"/>
                </a:solidFill>
                <a:latin typeface="Gill Sans MT"/>
                <a:ea typeface="DejaVu Sans"/>
              </a:rPr>
              <a:t> – Nevytváří se kompletní virtuální hardware, ale předává se abstrakce reálného prostředí. Předpokládá se spolupráce virtualizovaného stroje, podmínkou pro paravirtualizaci je tedy upravený kód obou systémů.</a:t>
            </a:r>
            <a:endParaRPr lang="cs-CZ" sz="28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endParaRPr lang="cs-CZ" sz="2800" b="0" strike="noStrike" spc="-1"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CustomShape 1"/>
          <p:cNvSpPr/>
          <p:nvPr/>
        </p:nvSpPr>
        <p:spPr>
          <a:xfrm>
            <a:off x="1435680" y="274680"/>
            <a:ext cx="7495200" cy="11401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>
              <a:lnSpc>
                <a:spcPct val="100000"/>
              </a:lnSpc>
            </a:pPr>
            <a:r>
              <a:rPr lang="cs-CZ" sz="4300" b="0" strike="noStrike" spc="-1">
                <a:solidFill>
                  <a:srgbClr val="572314"/>
                </a:solidFill>
                <a:latin typeface="Gill Sans MT"/>
                <a:ea typeface="DejaVu Sans"/>
              </a:rPr>
              <a:t>Děkuji za pozornost</a:t>
            </a:r>
            <a:endParaRPr lang="cs-CZ" sz="4300" b="0" strike="noStrike" spc="-1">
              <a:latin typeface="Arial"/>
            </a:endParaRPr>
          </a:p>
        </p:txBody>
      </p:sp>
      <p:sp>
        <p:nvSpPr>
          <p:cNvPr id="165" name="CustomShape 2"/>
          <p:cNvSpPr/>
          <p:nvPr/>
        </p:nvSpPr>
        <p:spPr>
          <a:xfrm>
            <a:off x="285840" y="1285920"/>
            <a:ext cx="8226720" cy="45230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>
              <a:lnSpc>
                <a:spcPct val="100000"/>
              </a:lnSpc>
            </a:pPr>
            <a:endParaRPr lang="cs-CZ" sz="18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endParaRPr lang="cs-CZ" sz="18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endParaRPr lang="cs-CZ" sz="1800" b="0" strike="noStrike" spc="-1">
              <a:latin typeface="Arial"/>
            </a:endParaRPr>
          </a:p>
        </p:txBody>
      </p:sp>
      <p:pic>
        <p:nvPicPr>
          <p:cNvPr id="166" name="Picture 2"/>
          <p:cNvPicPr/>
          <p:nvPr/>
        </p:nvPicPr>
        <p:blipFill>
          <a:blip r:embed="rId2"/>
          <a:stretch/>
        </p:blipFill>
        <p:spPr>
          <a:xfrm>
            <a:off x="1435680" y="1285920"/>
            <a:ext cx="7569360" cy="2370240"/>
          </a:xfrm>
          <a:prstGeom prst="rect">
            <a:avLst/>
          </a:prstGeom>
          <a:ln>
            <a:noFill/>
          </a:ln>
        </p:spPr>
      </p:pic>
      <p:pic>
        <p:nvPicPr>
          <p:cNvPr id="167" name="Picture 2"/>
          <p:cNvPicPr/>
          <p:nvPr/>
        </p:nvPicPr>
        <p:blipFill>
          <a:blip r:embed="rId2"/>
          <a:stretch/>
        </p:blipFill>
        <p:spPr>
          <a:xfrm>
            <a:off x="1449720" y="1285920"/>
            <a:ext cx="7569360" cy="2370240"/>
          </a:xfrm>
          <a:prstGeom prst="rect">
            <a:avLst/>
          </a:prstGeom>
          <a:ln>
            <a:noFill/>
          </a:ln>
        </p:spPr>
      </p:pic>
      <p:pic>
        <p:nvPicPr>
          <p:cNvPr id="168" name="Picture 3"/>
          <p:cNvPicPr/>
          <p:nvPr/>
        </p:nvPicPr>
        <p:blipFill>
          <a:blip r:embed="rId3"/>
          <a:stretch/>
        </p:blipFill>
        <p:spPr>
          <a:xfrm>
            <a:off x="1435680" y="4005000"/>
            <a:ext cx="7569360" cy="256896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CustomShape 1"/>
          <p:cNvSpPr/>
          <p:nvPr/>
        </p:nvSpPr>
        <p:spPr>
          <a:xfrm>
            <a:off x="1435680" y="274680"/>
            <a:ext cx="7495200" cy="11401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>
              <a:lnSpc>
                <a:spcPct val="100000"/>
              </a:lnSpc>
            </a:pPr>
            <a:r>
              <a:rPr lang="cs-CZ" sz="4300" b="0" strike="noStrike" spc="-1">
                <a:solidFill>
                  <a:srgbClr val="572314"/>
                </a:solidFill>
                <a:latin typeface="Gill Sans MT"/>
                <a:ea typeface="DejaVu Sans"/>
              </a:rPr>
              <a:t>Co lze dnes virtualizovat?</a:t>
            </a:r>
            <a:endParaRPr lang="cs-CZ" sz="4300" b="0" strike="noStrike" spc="-1">
              <a:latin typeface="Arial"/>
            </a:endParaRPr>
          </a:p>
        </p:txBody>
      </p:sp>
      <p:sp>
        <p:nvSpPr>
          <p:cNvPr id="98" name="CustomShape 2"/>
          <p:cNvSpPr/>
          <p:nvPr/>
        </p:nvSpPr>
        <p:spPr>
          <a:xfrm>
            <a:off x="1435680" y="1447920"/>
            <a:ext cx="7495200" cy="47977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 marL="365760" indent="-280440">
              <a:lnSpc>
                <a:spcPct val="100000"/>
              </a:lnSpc>
              <a:buClr>
                <a:srgbClr val="3891A7"/>
              </a:buClr>
              <a:buSzPct val="80000"/>
              <a:buFont typeface="Wingdings 2" charset="2"/>
              <a:buChar char=""/>
            </a:pPr>
            <a:r>
              <a:rPr lang="cs-CZ" sz="3200" b="0" strike="noStrike" spc="-1">
                <a:solidFill>
                  <a:srgbClr val="000000"/>
                </a:solidFill>
                <a:latin typeface="Gill Sans MT"/>
                <a:ea typeface="DejaVu Sans"/>
              </a:rPr>
              <a:t>Virtualizace:</a:t>
            </a:r>
            <a:endParaRPr lang="cs-CZ" sz="3200" b="0" strike="noStrike" spc="-1">
              <a:latin typeface="Arial"/>
            </a:endParaRPr>
          </a:p>
          <a:p>
            <a:pPr marL="640080" lvl="1" indent="-234720">
              <a:lnSpc>
                <a:spcPct val="100000"/>
              </a:lnSpc>
              <a:buClr>
                <a:srgbClr val="3891A7"/>
              </a:buClr>
              <a:buFont typeface="Verdana"/>
              <a:buChar char="◦"/>
            </a:pPr>
            <a:r>
              <a:rPr lang="cs-CZ" sz="2800" b="0" strike="noStrike" spc="-1">
                <a:solidFill>
                  <a:srgbClr val="000000"/>
                </a:solidFill>
                <a:latin typeface="Gill Sans MT"/>
                <a:ea typeface="DejaVu Sans"/>
              </a:rPr>
              <a:t>Servery</a:t>
            </a:r>
            <a:endParaRPr lang="cs-CZ" sz="2800" b="0" strike="noStrike" spc="-1">
              <a:latin typeface="Arial"/>
            </a:endParaRPr>
          </a:p>
          <a:p>
            <a:pPr marL="640080" lvl="1" indent="-234720">
              <a:lnSpc>
                <a:spcPct val="100000"/>
              </a:lnSpc>
              <a:buClr>
                <a:srgbClr val="3891A7"/>
              </a:buClr>
              <a:buFont typeface="Verdana"/>
              <a:buChar char="◦"/>
            </a:pPr>
            <a:r>
              <a:rPr lang="cs-CZ" sz="2800" b="0" strike="noStrike" spc="-1">
                <a:solidFill>
                  <a:srgbClr val="000000"/>
                </a:solidFill>
                <a:latin typeface="Gill Sans MT"/>
                <a:ea typeface="DejaVu Sans"/>
              </a:rPr>
              <a:t>Storage</a:t>
            </a:r>
            <a:endParaRPr lang="cs-CZ" sz="2800" b="0" strike="noStrike" spc="-1">
              <a:latin typeface="Arial"/>
            </a:endParaRPr>
          </a:p>
          <a:p>
            <a:pPr marL="640080" lvl="1" indent="-234720">
              <a:lnSpc>
                <a:spcPct val="100000"/>
              </a:lnSpc>
              <a:buClr>
                <a:srgbClr val="3891A7"/>
              </a:buClr>
              <a:buFont typeface="Verdana"/>
              <a:buChar char="◦"/>
            </a:pPr>
            <a:r>
              <a:rPr lang="cs-CZ" sz="2800" b="0" strike="noStrike" spc="-1">
                <a:solidFill>
                  <a:srgbClr val="000000"/>
                </a:solidFill>
                <a:latin typeface="Gill Sans MT"/>
                <a:ea typeface="DejaVu Sans"/>
              </a:rPr>
              <a:t>Sítě</a:t>
            </a:r>
            <a:endParaRPr lang="cs-CZ" sz="2800" b="0" strike="noStrike" spc="-1">
              <a:latin typeface="Arial"/>
            </a:endParaRPr>
          </a:p>
          <a:p>
            <a:pPr marL="640080" lvl="1" indent="-234720">
              <a:lnSpc>
                <a:spcPct val="100000"/>
              </a:lnSpc>
              <a:buClr>
                <a:srgbClr val="3891A7"/>
              </a:buClr>
              <a:buFont typeface="Verdana"/>
              <a:buChar char="◦"/>
            </a:pPr>
            <a:r>
              <a:rPr lang="cs-CZ" sz="2800" b="0" strike="noStrike" spc="-1">
                <a:solidFill>
                  <a:srgbClr val="000000"/>
                </a:solidFill>
                <a:latin typeface="Gill Sans MT"/>
                <a:ea typeface="DejaVu Sans"/>
              </a:rPr>
              <a:t>Desktopy</a:t>
            </a:r>
            <a:endParaRPr lang="cs-CZ" sz="28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endParaRPr lang="cs-CZ" sz="2800" b="0" strike="noStrike" spc="-1"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CustomShape 1"/>
          <p:cNvSpPr/>
          <p:nvPr/>
        </p:nvSpPr>
        <p:spPr>
          <a:xfrm>
            <a:off x="1435680" y="274680"/>
            <a:ext cx="7495200" cy="11401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>
              <a:lnSpc>
                <a:spcPct val="100000"/>
              </a:lnSpc>
            </a:pPr>
            <a:r>
              <a:rPr lang="cs-CZ" sz="4300" b="0" strike="noStrike" spc="-1">
                <a:solidFill>
                  <a:srgbClr val="572314"/>
                </a:solidFill>
                <a:latin typeface="Gill Sans MT"/>
                <a:ea typeface="DejaVu Sans"/>
              </a:rPr>
              <a:t>Serverová Virtualizace</a:t>
            </a:r>
            <a:endParaRPr lang="cs-CZ" sz="4300" b="0" strike="noStrike" spc="-1">
              <a:latin typeface="Arial"/>
            </a:endParaRPr>
          </a:p>
        </p:txBody>
      </p:sp>
      <p:sp>
        <p:nvSpPr>
          <p:cNvPr id="100" name="CustomShape 2"/>
          <p:cNvSpPr/>
          <p:nvPr/>
        </p:nvSpPr>
        <p:spPr>
          <a:xfrm>
            <a:off x="1435680" y="1447920"/>
            <a:ext cx="7495200" cy="47977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 marL="365760" indent="-280440">
              <a:lnSpc>
                <a:spcPct val="100000"/>
              </a:lnSpc>
              <a:buClr>
                <a:srgbClr val="3891A7"/>
              </a:buClr>
              <a:buSzPct val="80000"/>
              <a:buFont typeface="Wingdings 2" charset="2"/>
              <a:buChar char=""/>
            </a:pPr>
            <a:r>
              <a:rPr lang="cs-CZ" sz="3200" b="0" strike="noStrike" spc="-1">
                <a:solidFill>
                  <a:srgbClr val="000000"/>
                </a:solidFill>
                <a:latin typeface="Gill Sans MT"/>
                <a:ea typeface="DejaVu Sans"/>
              </a:rPr>
              <a:t>Požadavky</a:t>
            </a:r>
            <a:endParaRPr lang="cs-CZ" sz="3200" b="0" strike="noStrike" spc="-1">
              <a:latin typeface="Arial"/>
            </a:endParaRPr>
          </a:p>
          <a:p>
            <a:pPr marL="432000" lvl="1" indent="-214200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3200" b="0" strike="noStrike" spc="-1">
                <a:solidFill>
                  <a:srgbClr val="000000"/>
                </a:solidFill>
                <a:latin typeface="Gill Sans MT"/>
                <a:ea typeface="DejaVu Sans"/>
              </a:rPr>
              <a:t>RAM</a:t>
            </a:r>
            <a:endParaRPr lang="cs-CZ" sz="3200" b="0" strike="noStrike" spc="-1">
              <a:latin typeface="Arial"/>
            </a:endParaRPr>
          </a:p>
          <a:p>
            <a:pPr marL="432000" lvl="1" indent="-214200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3200" b="0" strike="noStrike" spc="-1">
                <a:solidFill>
                  <a:srgbClr val="000000"/>
                </a:solidFill>
                <a:latin typeface="Gill Sans MT"/>
                <a:ea typeface="DejaVu Sans"/>
              </a:rPr>
              <a:t>Společné uložiště (NAS)</a:t>
            </a:r>
            <a:endParaRPr lang="cs-CZ" sz="3200" b="0" strike="noStrike" spc="-1">
              <a:latin typeface="Arial"/>
            </a:endParaRPr>
          </a:p>
          <a:p>
            <a:pPr marL="432000" lvl="1" indent="-214200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3200" b="0" strike="noStrike" spc="-1">
                <a:solidFill>
                  <a:srgbClr val="000000"/>
                </a:solidFill>
                <a:latin typeface="Gill Sans MT"/>
                <a:ea typeface="DejaVu Sans"/>
              </a:rPr>
              <a:t>Výkonné uložiště</a:t>
            </a:r>
            <a:endParaRPr lang="cs-CZ" sz="3200" b="0" strike="noStrike" spc="-1">
              <a:latin typeface="Arial"/>
            </a:endParaRPr>
          </a:p>
          <a:p>
            <a:pPr marL="432000" lvl="1" indent="-214200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3200" b="0" strike="noStrike" spc="-1">
                <a:solidFill>
                  <a:srgbClr val="000000"/>
                </a:solidFill>
                <a:latin typeface="Gill Sans MT"/>
                <a:ea typeface="DejaVu Sans"/>
              </a:rPr>
              <a:t>Výkon CPU</a:t>
            </a:r>
            <a:endParaRPr lang="cs-CZ" sz="3200" b="0" strike="noStrike" spc="-1">
              <a:latin typeface="Arial"/>
            </a:endParaRPr>
          </a:p>
          <a:p>
            <a:pPr marL="432000" lvl="1" indent="-214200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3200" b="0" strike="noStrike" spc="-1">
                <a:solidFill>
                  <a:srgbClr val="000000"/>
                </a:solidFill>
                <a:latin typeface="Gill Sans MT"/>
                <a:ea typeface="DejaVu Sans"/>
              </a:rPr>
              <a:t>Licence </a:t>
            </a:r>
            <a:endParaRPr lang="cs-CZ" sz="3200" b="0" strike="noStrike" spc="-1">
              <a:latin typeface="Arial"/>
            </a:endParaRPr>
          </a:p>
          <a:p>
            <a:pPr marL="432000" lvl="1" indent="-214200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3200" b="0" strike="noStrike" spc="-1">
                <a:solidFill>
                  <a:srgbClr val="000000"/>
                </a:solidFill>
                <a:latin typeface="Gill Sans MT"/>
                <a:ea typeface="DejaVu Sans"/>
              </a:rPr>
              <a:t> …</a:t>
            </a:r>
            <a:endParaRPr lang="cs-CZ" sz="32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CustomShape 1"/>
          <p:cNvSpPr/>
          <p:nvPr/>
        </p:nvSpPr>
        <p:spPr>
          <a:xfrm>
            <a:off x="1428840" y="142920"/>
            <a:ext cx="7495200" cy="11401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>
              <a:lnSpc>
                <a:spcPct val="100000"/>
              </a:lnSpc>
            </a:pPr>
            <a:r>
              <a:rPr lang="cs-CZ" sz="4300" b="0" strike="noStrike" spc="-1">
                <a:solidFill>
                  <a:srgbClr val="572314"/>
                </a:solidFill>
                <a:latin typeface="Gill Sans MT"/>
                <a:ea typeface="DejaVu Sans"/>
              </a:rPr>
              <a:t>Běžné možnosti nasazení</a:t>
            </a:r>
            <a:endParaRPr lang="cs-CZ" sz="4300" b="0" strike="noStrike" spc="-1">
              <a:latin typeface="Arial"/>
            </a:endParaRPr>
          </a:p>
        </p:txBody>
      </p:sp>
      <p:sp>
        <p:nvSpPr>
          <p:cNvPr id="102" name="CustomShape 2"/>
          <p:cNvSpPr/>
          <p:nvPr/>
        </p:nvSpPr>
        <p:spPr>
          <a:xfrm>
            <a:off x="1357200" y="1071720"/>
            <a:ext cx="7495200" cy="50310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 marL="365760" indent="-280440">
              <a:lnSpc>
                <a:spcPct val="100000"/>
              </a:lnSpc>
              <a:buClr>
                <a:srgbClr val="3891A7"/>
              </a:buClr>
              <a:buSzPct val="80000"/>
              <a:buFont typeface="Wingdings 2" charset="2"/>
              <a:buChar char=""/>
            </a:pPr>
            <a:r>
              <a:rPr lang="cs-CZ" sz="2800" b="1" u="sng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Gill Sans MT"/>
                <a:ea typeface="DejaVu Sans"/>
              </a:rPr>
              <a:t>Hostovaná architektura</a:t>
            </a:r>
            <a:r>
              <a:rPr lang="cs-CZ" sz="2800" b="0" u="sng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Gill Sans MT"/>
                <a:ea typeface="DejaVu Sans"/>
              </a:rPr>
              <a:t>  </a:t>
            </a:r>
            <a:r>
              <a:rPr lang="cs-CZ" sz="2800" b="0" strike="noStrike" spc="-1">
                <a:solidFill>
                  <a:srgbClr val="000000"/>
                </a:solidFill>
                <a:latin typeface="Gill Sans MT"/>
                <a:ea typeface="DejaVu Sans"/>
              </a:rPr>
              <a:t>- je realizována pomocí již běžícího operačního systému, pod kterým je nainstalován software zajišťující virtualizační vrstvu a pod kterým běží virtuální stroje.</a:t>
            </a:r>
            <a:endParaRPr lang="cs-CZ" sz="2800" b="0" strike="noStrike" spc="-1">
              <a:latin typeface="Arial"/>
            </a:endParaRPr>
          </a:p>
        </p:txBody>
      </p:sp>
      <p:pic>
        <p:nvPicPr>
          <p:cNvPr id="103" name="Picture 3"/>
          <p:cNvPicPr/>
          <p:nvPr/>
        </p:nvPicPr>
        <p:blipFill>
          <a:blip r:embed="rId2"/>
          <a:stretch/>
        </p:blipFill>
        <p:spPr>
          <a:xfrm>
            <a:off x="2483640" y="3277080"/>
            <a:ext cx="4605480" cy="277992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CustomShape 1"/>
          <p:cNvSpPr/>
          <p:nvPr/>
        </p:nvSpPr>
        <p:spPr>
          <a:xfrm>
            <a:off x="1428840" y="142920"/>
            <a:ext cx="7495200" cy="11401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>
              <a:lnSpc>
                <a:spcPct val="100000"/>
              </a:lnSpc>
            </a:pPr>
            <a:r>
              <a:rPr lang="cs-CZ" sz="4300" b="0" strike="noStrike" spc="-1">
                <a:solidFill>
                  <a:srgbClr val="572314"/>
                </a:solidFill>
                <a:latin typeface="Gill Sans MT"/>
                <a:ea typeface="DejaVu Sans"/>
              </a:rPr>
              <a:t>Běžné možnosti nasazení</a:t>
            </a:r>
            <a:endParaRPr lang="cs-CZ" sz="4300" b="0" strike="noStrike" spc="-1">
              <a:latin typeface="Arial"/>
            </a:endParaRPr>
          </a:p>
        </p:txBody>
      </p:sp>
      <p:sp>
        <p:nvSpPr>
          <p:cNvPr id="105" name="CustomShape 2"/>
          <p:cNvSpPr/>
          <p:nvPr/>
        </p:nvSpPr>
        <p:spPr>
          <a:xfrm>
            <a:off x="1357200" y="1071720"/>
            <a:ext cx="7495200" cy="50310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 marL="365760" indent="-280440">
              <a:lnSpc>
                <a:spcPct val="100000"/>
              </a:lnSpc>
              <a:buClr>
                <a:srgbClr val="3891A7"/>
              </a:buClr>
              <a:buSzPct val="80000"/>
              <a:buFont typeface="Wingdings 2" charset="2"/>
              <a:buChar char=""/>
            </a:pPr>
            <a:r>
              <a:rPr lang="cs-CZ" sz="2800" b="1" strike="noStrike" spc="-1">
                <a:solidFill>
                  <a:srgbClr val="000000"/>
                </a:solidFill>
                <a:latin typeface="Gill Sans MT"/>
                <a:ea typeface="DejaVu Sans"/>
              </a:rPr>
              <a:t>Hypervisor (bare-metal, nativní) architektura </a:t>
            </a:r>
            <a:r>
              <a:rPr lang="cs-CZ" sz="2800" b="0" strike="noStrike" spc="-1">
                <a:solidFill>
                  <a:srgbClr val="000000"/>
                </a:solidFill>
                <a:latin typeface="Gill Sans MT"/>
                <a:ea typeface="DejaVu Sans"/>
              </a:rPr>
              <a:t>- Na „holý“ hardware nainstalován (případně spuštěn z USB flash, SD karty) hypervisor, který je virtualizační vrstvou, a pod kterým běží virtuální stroje přímo</a:t>
            </a:r>
            <a:endParaRPr lang="cs-CZ" sz="2800" b="0" strike="noStrike" spc="-1">
              <a:latin typeface="Arial"/>
            </a:endParaRPr>
          </a:p>
          <a:p>
            <a:pPr marL="82440">
              <a:lnSpc>
                <a:spcPct val="100000"/>
              </a:lnSpc>
            </a:pPr>
            <a:endParaRPr lang="cs-CZ" sz="2800" b="0" strike="noStrike" spc="-1">
              <a:latin typeface="Arial"/>
            </a:endParaRPr>
          </a:p>
        </p:txBody>
      </p:sp>
      <p:pic>
        <p:nvPicPr>
          <p:cNvPr id="106" name="Picture 2"/>
          <p:cNvPicPr/>
          <p:nvPr/>
        </p:nvPicPr>
        <p:blipFill>
          <a:blip r:embed="rId2"/>
          <a:stretch/>
        </p:blipFill>
        <p:spPr>
          <a:xfrm>
            <a:off x="2555640" y="3717000"/>
            <a:ext cx="4297680" cy="237060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CustomShape 1"/>
          <p:cNvSpPr/>
          <p:nvPr/>
        </p:nvSpPr>
        <p:spPr>
          <a:xfrm>
            <a:off x="1435680" y="274680"/>
            <a:ext cx="7495200" cy="11401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>
              <a:lnSpc>
                <a:spcPct val="100000"/>
              </a:lnSpc>
            </a:pPr>
            <a:r>
              <a:rPr lang="cs-CZ" sz="4300" b="0" strike="noStrike" spc="-1">
                <a:solidFill>
                  <a:srgbClr val="572314"/>
                </a:solidFill>
                <a:latin typeface="Gill Sans MT"/>
                <a:ea typeface="DejaVu Sans"/>
              </a:rPr>
              <a:t>Důsledky virtualizace</a:t>
            </a:r>
            <a:endParaRPr lang="cs-CZ" sz="4300" b="0" strike="noStrike" spc="-1">
              <a:latin typeface="Arial"/>
            </a:endParaRPr>
          </a:p>
        </p:txBody>
      </p:sp>
      <p:sp>
        <p:nvSpPr>
          <p:cNvPr id="108" name="CustomShape 2"/>
          <p:cNvSpPr/>
          <p:nvPr/>
        </p:nvSpPr>
        <p:spPr>
          <a:xfrm>
            <a:off x="1435680" y="1447920"/>
            <a:ext cx="7495200" cy="47977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 marL="365760" indent="-280440">
              <a:lnSpc>
                <a:spcPct val="100000"/>
              </a:lnSpc>
              <a:buClr>
                <a:srgbClr val="3891A7"/>
              </a:buClr>
              <a:buSzPct val="80000"/>
              <a:buFont typeface="Wingdings 2" charset="2"/>
              <a:buChar char=""/>
            </a:pPr>
            <a:r>
              <a:rPr lang="cs-CZ" sz="3200" b="0" strike="noStrike" spc="-1">
                <a:solidFill>
                  <a:srgbClr val="000000"/>
                </a:solidFill>
                <a:latin typeface="Gill Sans MT"/>
                <a:ea typeface="DejaVu Sans"/>
              </a:rPr>
              <a:t>Lepší využití existujícího hardwaru</a:t>
            </a:r>
            <a:endParaRPr lang="cs-CZ" sz="3200" b="0" strike="noStrike" spc="-1">
              <a:latin typeface="Arial"/>
            </a:endParaRPr>
          </a:p>
          <a:p>
            <a:pPr marL="365760" indent="-280440">
              <a:lnSpc>
                <a:spcPct val="100000"/>
              </a:lnSpc>
              <a:buClr>
                <a:srgbClr val="3891A7"/>
              </a:buClr>
              <a:buSzPct val="80000"/>
              <a:buFont typeface="Wingdings 2" charset="2"/>
              <a:buChar char=""/>
            </a:pPr>
            <a:r>
              <a:rPr lang="cs-CZ" sz="3200" b="0" strike="noStrike" spc="-1">
                <a:solidFill>
                  <a:srgbClr val="000000"/>
                </a:solidFill>
                <a:latin typeface="Gill Sans MT"/>
                <a:ea typeface="DejaVu Sans"/>
              </a:rPr>
              <a:t>Snadná náhrada hardwaru</a:t>
            </a:r>
            <a:endParaRPr lang="cs-CZ" sz="3200" b="0" strike="noStrike" spc="-1">
              <a:latin typeface="Arial"/>
            </a:endParaRPr>
          </a:p>
          <a:p>
            <a:pPr marL="365760" indent="-280440">
              <a:lnSpc>
                <a:spcPct val="100000"/>
              </a:lnSpc>
              <a:buClr>
                <a:srgbClr val="3891A7"/>
              </a:buClr>
              <a:buSzPct val="80000"/>
              <a:buFont typeface="Wingdings 2" charset="2"/>
              <a:buChar char=""/>
            </a:pPr>
            <a:r>
              <a:rPr lang="cs-CZ" sz="3200" b="0" strike="noStrike" spc="-1">
                <a:solidFill>
                  <a:srgbClr val="000000"/>
                </a:solidFill>
                <a:latin typeface="Gill Sans MT"/>
                <a:ea typeface="DejaVu Sans"/>
              </a:rPr>
              <a:t>Testování</a:t>
            </a:r>
            <a:endParaRPr lang="cs-CZ" sz="3200" b="0" strike="noStrike" spc="-1">
              <a:latin typeface="Arial"/>
            </a:endParaRPr>
          </a:p>
          <a:p>
            <a:pPr marL="365760" indent="-280440">
              <a:lnSpc>
                <a:spcPct val="100000"/>
              </a:lnSpc>
              <a:buClr>
                <a:srgbClr val="3891A7"/>
              </a:buClr>
              <a:buSzPct val="80000"/>
              <a:buFont typeface="Wingdings 2" charset="2"/>
              <a:buChar char=""/>
            </a:pPr>
            <a:r>
              <a:rPr lang="cs-CZ" sz="3200" b="0" strike="noStrike" spc="-1">
                <a:solidFill>
                  <a:srgbClr val="000000"/>
                </a:solidFill>
                <a:latin typeface="Gill Sans MT"/>
                <a:ea typeface="DejaVu Sans"/>
              </a:rPr>
              <a:t>Konsolidace historických nebo málo využitých serverů</a:t>
            </a:r>
            <a:endParaRPr lang="cs-CZ" sz="3200" b="0" strike="noStrike" spc="-1">
              <a:latin typeface="Arial"/>
            </a:endParaRPr>
          </a:p>
          <a:p>
            <a:pPr marL="365760" indent="-280440">
              <a:lnSpc>
                <a:spcPct val="100000"/>
              </a:lnSpc>
              <a:buClr>
                <a:srgbClr val="3891A7"/>
              </a:buClr>
              <a:buSzPct val="80000"/>
              <a:buFont typeface="Wingdings 2" charset="2"/>
              <a:buChar char=""/>
            </a:pPr>
            <a:r>
              <a:rPr lang="cs-CZ" sz="3200" b="0" strike="noStrike" spc="-1">
                <a:solidFill>
                  <a:srgbClr val="000000"/>
                </a:solidFill>
                <a:latin typeface="Gill Sans MT"/>
                <a:ea typeface="DejaVu Sans"/>
              </a:rPr>
              <a:t>Rychlá implementace nových serverů</a:t>
            </a:r>
            <a:endParaRPr lang="cs-CZ" sz="3200" b="0" strike="noStrike" spc="-1">
              <a:latin typeface="Arial"/>
            </a:endParaRPr>
          </a:p>
          <a:p>
            <a:pPr marL="365760" indent="-280440">
              <a:lnSpc>
                <a:spcPct val="100000"/>
              </a:lnSpc>
              <a:buClr>
                <a:srgbClr val="3891A7"/>
              </a:buClr>
              <a:buSzPct val="80000"/>
              <a:buFont typeface="Wingdings 2" charset="2"/>
              <a:buChar char=""/>
            </a:pPr>
            <a:r>
              <a:rPr lang="cs-CZ" sz="3200" b="0" strike="noStrike" spc="-1">
                <a:solidFill>
                  <a:srgbClr val="000000"/>
                </a:solidFill>
                <a:latin typeface="Gill Sans MT"/>
                <a:ea typeface="DejaVu Sans"/>
              </a:rPr>
              <a:t>„úspora“ nákladů</a:t>
            </a:r>
            <a:endParaRPr lang="cs-CZ" sz="3200" b="0" strike="noStrike" spc="-1">
              <a:latin typeface="Arial"/>
            </a:endParaRPr>
          </a:p>
          <a:p>
            <a:pPr marL="365760" indent="-280440">
              <a:lnSpc>
                <a:spcPct val="100000"/>
              </a:lnSpc>
              <a:buClr>
                <a:srgbClr val="3891A7"/>
              </a:buClr>
              <a:buSzPct val="80000"/>
              <a:buFont typeface="Wingdings 2" charset="2"/>
              <a:buChar char=""/>
            </a:pPr>
            <a:r>
              <a:rPr lang="cs-CZ" sz="3200" b="0" strike="noStrike" spc="-1">
                <a:solidFill>
                  <a:srgbClr val="000000"/>
                </a:solidFill>
                <a:latin typeface="Gill Sans MT"/>
                <a:ea typeface="DejaVu Sans"/>
              </a:rPr>
              <a:t>Zálohování je jednodušší</a:t>
            </a:r>
            <a:endParaRPr lang="cs-CZ" sz="3200" b="0" strike="noStrike" spc="-1">
              <a:latin typeface="Arial"/>
            </a:endParaRPr>
          </a:p>
          <a:p>
            <a:pPr marL="365760" indent="-280440">
              <a:lnSpc>
                <a:spcPct val="100000"/>
              </a:lnSpc>
            </a:pPr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1310</TotalTime>
  <Words>1407</Words>
  <Application>Microsoft Office PowerPoint</Application>
  <PresentationFormat>Předvádění na obrazovce (4:3)</PresentationFormat>
  <Paragraphs>250</Paragraphs>
  <Slides>40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7</vt:i4>
      </vt:variant>
      <vt:variant>
        <vt:lpstr>Motiv</vt:lpstr>
      </vt:variant>
      <vt:variant>
        <vt:i4>2</vt:i4>
      </vt:variant>
      <vt:variant>
        <vt:lpstr>Nadpisy snímků</vt:lpstr>
      </vt:variant>
      <vt:variant>
        <vt:i4>40</vt:i4>
      </vt:variant>
    </vt:vector>
  </HeadingPairs>
  <TitlesOfParts>
    <vt:vector size="49" baseType="lpstr">
      <vt:lpstr>Arial</vt:lpstr>
      <vt:lpstr>DejaVu Sans</vt:lpstr>
      <vt:lpstr>Gill Sans MT</vt:lpstr>
      <vt:lpstr>Symbol</vt:lpstr>
      <vt:lpstr>Verdana</vt:lpstr>
      <vt:lpstr>Wingdings</vt:lpstr>
      <vt:lpstr>Wingdings 2</vt:lpstr>
      <vt:lpstr>Office Theme</vt:lpstr>
      <vt:lpstr>Office Theme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Virtualizace a její důsledky.</dc:title>
  <dc:subject/>
  <dc:creator>Kuba</dc:creator>
  <dc:description/>
  <cp:lastModifiedBy>Radim Dolák</cp:lastModifiedBy>
  <cp:revision>129</cp:revision>
  <dcterms:created xsi:type="dcterms:W3CDTF">2010-05-01T15:42:38Z</dcterms:created>
  <dcterms:modified xsi:type="dcterms:W3CDTF">2024-12-11T09:06:04Z</dcterms:modified>
  <dc:language>cs-CZ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16.0000</vt:lpwstr>
  </property>
  <property fmtid="{D5CDD505-2E9C-101B-9397-08002B2CF9AE}" pid="3" name="HiddenSlides">
    <vt:i4>0</vt:i4>
  </property>
  <property fmtid="{D5CDD505-2E9C-101B-9397-08002B2CF9AE}" pid="4" name="HyperlinksChanged">
    <vt:bool>false</vt:bool>
  </property>
  <property fmtid="{D5CDD505-2E9C-101B-9397-08002B2CF9AE}" pid="5" name="LinksUpToDate">
    <vt:bool>false</vt:bool>
  </property>
  <property fmtid="{D5CDD505-2E9C-101B-9397-08002B2CF9AE}" pid="6" name="MMClips">
    <vt:i4>0</vt:i4>
  </property>
  <property fmtid="{D5CDD505-2E9C-101B-9397-08002B2CF9AE}" pid="7" name="Notes">
    <vt:i4>0</vt:i4>
  </property>
  <property fmtid="{D5CDD505-2E9C-101B-9397-08002B2CF9AE}" pid="8" name="PresentationFormat">
    <vt:lpwstr>Předvádění na obrazovce (4:3)</vt:lpwstr>
  </property>
  <property fmtid="{D5CDD505-2E9C-101B-9397-08002B2CF9AE}" pid="9" name="ScaleCrop">
    <vt:bool>false</vt:bool>
  </property>
  <property fmtid="{D5CDD505-2E9C-101B-9397-08002B2CF9AE}" pid="10" name="ShareDoc">
    <vt:bool>false</vt:bool>
  </property>
  <property fmtid="{D5CDD505-2E9C-101B-9397-08002B2CF9AE}" pid="11" name="Slides">
    <vt:i4>37</vt:i4>
  </property>
</Properties>
</file>