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6" r:id="rId2"/>
    <p:sldId id="258" r:id="rId3"/>
    <p:sldId id="263" r:id="rId4"/>
    <p:sldId id="286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309" r:id="rId13"/>
    <p:sldId id="311" r:id="rId14"/>
    <p:sldId id="312" r:id="rId15"/>
    <p:sldId id="313" r:id="rId16"/>
    <p:sldId id="31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15" r:id="rId25"/>
    <p:sldId id="302" r:id="rId26"/>
    <p:sldId id="303" r:id="rId27"/>
    <p:sldId id="304" r:id="rId28"/>
    <p:sldId id="305" r:id="rId29"/>
    <p:sldId id="306" r:id="rId30"/>
    <p:sldId id="308" r:id="rId31"/>
    <p:sldId id="307" r:id="rId32"/>
    <p:sldId id="310" r:id="rId33"/>
    <p:sldId id="287" r:id="rId3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88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3.png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4.wmf"/><Relationship Id="rId10" Type="http://schemas.openxmlformats.org/officeDocument/2006/relationships/image" Target="../media/image19.wmf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3.png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4.wmf"/><Relationship Id="rId10" Type="http://schemas.openxmlformats.org/officeDocument/2006/relationships/image" Target="../media/image21.wmf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6.wmf"/><Relationship Id="rId3" Type="http://schemas.openxmlformats.org/officeDocument/2006/relationships/image" Target="../media/image3.png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9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8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.png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3.wmf"/><Relationship Id="rId3" Type="http://schemas.openxmlformats.org/officeDocument/2006/relationships/image" Target="../media/image3.png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2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4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4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4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4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41.wmf"/><Relationship Id="rId4" Type="http://schemas.openxmlformats.org/officeDocument/2006/relationships/oleObject" Target="../embeddings/oleObject47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50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5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54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53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56.bin"/><Relationship Id="rId5" Type="http://schemas.openxmlformats.org/officeDocument/2006/relationships/image" Target="../media/image49.wmf"/><Relationship Id="rId4" Type="http://schemas.openxmlformats.org/officeDocument/2006/relationships/oleObject" Target="../embeddings/oleObject55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58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7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53.wmf"/><Relationship Id="rId4" Type="http://schemas.openxmlformats.org/officeDocument/2006/relationships/oleObject" Target="../embeddings/oleObject59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54.png"/><Relationship Id="rId5" Type="http://schemas.openxmlformats.org/officeDocument/2006/relationships/image" Target="../media/image55.wmf"/><Relationship Id="rId4" Type="http://schemas.openxmlformats.org/officeDocument/2006/relationships/oleObject" Target="../embeddings/oleObject61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56.wmf"/><Relationship Id="rId4" Type="http://schemas.openxmlformats.org/officeDocument/2006/relationships/oleObject" Target="../embeddings/oleObject6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64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63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65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1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3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3.pn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3.png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5253203"/>
            <a:ext cx="1248139" cy="973549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527382" y="3154411"/>
            <a:ext cx="8939369" cy="3072341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KVANTITATIVNÍ METODY V EKONOMICKÉ PRAXI</a:t>
            </a:r>
          </a:p>
          <a:p>
            <a:pPr algn="ctr"/>
            <a:endParaRPr lang="cs-CZ" sz="2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Mgr. Radmila Krkošková,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933451"/>
            <a:ext cx="6815667" cy="2878667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719403" y="2085202"/>
          <a:ext cx="8640960" cy="5808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2555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5618405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90407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Název projektu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Rozvoj vzdělávání na Slezské univerzitě v Opavě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90407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Registrační číslo projektu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04018" y="3769097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sz="2400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765" y="333771"/>
            <a:ext cx="73406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504018" y="6076264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251511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Monotónnost posloupnosti</a:t>
            </a:r>
            <a:endParaRPr lang="cs-CZ" b="1" dirty="0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813935"/>
              </p:ext>
            </p:extLst>
          </p:nvPr>
        </p:nvGraphicFramePr>
        <p:xfrm>
          <a:off x="993913" y="2464904"/>
          <a:ext cx="10572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9" r:id="rId4" imgW="1054100" imgH="584200" progId="Equation.3">
                  <p:embed/>
                </p:oleObj>
              </mc:Choice>
              <mc:Fallback>
                <p:oleObj r:id="rId4" imgW="1054100" imgH="584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913" y="2464904"/>
                        <a:ext cx="1057275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749932"/>
              </p:ext>
            </p:extLst>
          </p:nvPr>
        </p:nvGraphicFramePr>
        <p:xfrm>
          <a:off x="6637475" y="2567132"/>
          <a:ext cx="30194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0" r:id="rId6" imgW="3022600" imgH="444500" progId="Equation.3">
                  <p:embed/>
                </p:oleObj>
              </mc:Choice>
              <mc:Fallback>
                <p:oleObj r:id="rId6" imgW="3022600" imgH="444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7475" y="2567132"/>
                        <a:ext cx="30194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04949"/>
              </p:ext>
            </p:extLst>
          </p:nvPr>
        </p:nvGraphicFramePr>
        <p:xfrm>
          <a:off x="993913" y="3950804"/>
          <a:ext cx="10572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r:id="rId8" imgW="1054100" imgH="584200" progId="Equation.3">
                  <p:embed/>
                </p:oleObj>
              </mc:Choice>
              <mc:Fallback>
                <p:oleObj r:id="rId8" imgW="1054100" imgH="584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913" y="3950804"/>
                        <a:ext cx="1057275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5612455"/>
              </p:ext>
            </p:extLst>
          </p:nvPr>
        </p:nvGraphicFramePr>
        <p:xfrm>
          <a:off x="6637475" y="4128521"/>
          <a:ext cx="30194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r:id="rId9" imgW="3022600" imgH="444500" progId="Equation.3">
                  <p:embed/>
                </p:oleObj>
              </mc:Choice>
              <mc:Fallback>
                <p:oleObj r:id="rId9" imgW="3022600" imgH="4445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7475" y="4128521"/>
                        <a:ext cx="30194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993913" y="200770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938753" y="2414643"/>
            <a:ext cx="469872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6725" algn="l"/>
              </a:tabLst>
            </a:pP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je rostoucí, jestliže </a:t>
            </a:r>
            <a:endParaRPr kumimoji="0" lang="cs-CZ" altLang="cs-CZ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6725" algn="l"/>
              </a:tabLst>
            </a:pP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993913" y="349360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2051188" y="453182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6725" algn="l"/>
              </a:tabLst>
            </a:pP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je klesající, jestliže </a:t>
            </a:r>
            <a:endParaRPr kumimoji="0" lang="cs-CZ" altLang="cs-CZ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6725" algn="l"/>
              </a:tabLst>
            </a:pP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957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Omezenost posloupnosti</a:t>
            </a:r>
            <a:endParaRPr lang="cs-CZ" b="1" dirty="0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626752"/>
              </p:ext>
            </p:extLst>
          </p:nvPr>
        </p:nvGraphicFramePr>
        <p:xfrm>
          <a:off x="1318591" y="2993388"/>
          <a:ext cx="10572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r:id="rId4" imgW="1054100" imgH="584200" progId="Equation.3">
                  <p:embed/>
                </p:oleObj>
              </mc:Choice>
              <mc:Fallback>
                <p:oleObj r:id="rId4" imgW="1054100" imgH="584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8591" y="2993388"/>
                        <a:ext cx="1057275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1283689"/>
              </p:ext>
            </p:extLst>
          </p:nvPr>
        </p:nvGraphicFramePr>
        <p:xfrm>
          <a:off x="6705600" y="3653926"/>
          <a:ext cx="40671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4" r:id="rId6" imgW="4064000" imgH="444500" progId="Equation.3">
                  <p:embed/>
                </p:oleObj>
              </mc:Choice>
              <mc:Fallback>
                <p:oleObj r:id="rId6" imgW="4064000" imgH="444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653926"/>
                        <a:ext cx="406717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14536"/>
              </p:ext>
            </p:extLst>
          </p:nvPr>
        </p:nvGraphicFramePr>
        <p:xfrm>
          <a:off x="1318591" y="4479288"/>
          <a:ext cx="10572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r:id="rId8" imgW="1054100" imgH="584200" progId="Equation.3">
                  <p:embed/>
                </p:oleObj>
              </mc:Choice>
              <mc:Fallback>
                <p:oleObj r:id="rId8" imgW="1054100" imgH="584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8591" y="4479288"/>
                        <a:ext cx="1057275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614877"/>
              </p:ext>
            </p:extLst>
          </p:nvPr>
        </p:nvGraphicFramePr>
        <p:xfrm>
          <a:off x="6705600" y="5110322"/>
          <a:ext cx="39147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r:id="rId9" imgW="3911600" imgH="444500" progId="Equation.3">
                  <p:embed/>
                </p:oleObj>
              </mc:Choice>
              <mc:Fallback>
                <p:oleObj r:id="rId9" imgW="3911600" imgH="4445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5110322"/>
                        <a:ext cx="391477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318591" y="25361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-710234" y="327623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je omezená shora, jestliže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318591" y="40220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-710234" y="470152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je omezená zdola, jestliže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623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48948" y="3972477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358222"/>
              </p:ext>
            </p:extLst>
          </p:nvPr>
        </p:nvGraphicFramePr>
        <p:xfrm>
          <a:off x="5814948" y="1624477"/>
          <a:ext cx="16668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3" r:id="rId4" imgW="1663700" imgH="889000" progId="Equation.3">
                  <p:embed/>
                </p:oleObj>
              </mc:Choice>
              <mc:Fallback>
                <p:oleObj r:id="rId4" imgW="1663700" imgH="8890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4948" y="1624477"/>
                        <a:ext cx="1666875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371592"/>
              </p:ext>
            </p:extLst>
          </p:nvPr>
        </p:nvGraphicFramePr>
        <p:xfrm>
          <a:off x="1586397" y="3259579"/>
          <a:ext cx="6572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4" r:id="rId6" imgW="660113" imgH="444307" progId="Equation.3">
                  <p:embed/>
                </p:oleObj>
              </mc:Choice>
              <mc:Fallback>
                <p:oleObj r:id="rId6" imgW="660113" imgH="444307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6397" y="3259579"/>
                        <a:ext cx="6572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6491134"/>
              </p:ext>
            </p:extLst>
          </p:nvPr>
        </p:nvGraphicFramePr>
        <p:xfrm>
          <a:off x="3621680" y="3259578"/>
          <a:ext cx="7143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r:id="rId8" imgW="710891" imgH="444307" progId="Equation.3">
                  <p:embed/>
                </p:oleObj>
              </mc:Choice>
              <mc:Fallback>
                <p:oleObj r:id="rId8" imgW="710891" imgH="444307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1680" y="3259578"/>
                        <a:ext cx="71437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23471"/>
              </p:ext>
            </p:extLst>
          </p:nvPr>
        </p:nvGraphicFramePr>
        <p:xfrm>
          <a:off x="5660694" y="3265065"/>
          <a:ext cx="6858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r:id="rId10" imgW="685502" imgH="444307" progId="Equation.3">
                  <p:embed/>
                </p:oleObj>
              </mc:Choice>
              <mc:Fallback>
                <p:oleObj r:id="rId10" imgW="685502" imgH="444307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0694" y="3265065"/>
                        <a:ext cx="6858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059606"/>
              </p:ext>
            </p:extLst>
          </p:nvPr>
        </p:nvGraphicFramePr>
        <p:xfrm>
          <a:off x="7616803" y="3272209"/>
          <a:ext cx="9239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r:id="rId12" imgW="926698" imgH="444307" progId="Equation.3">
                  <p:embed/>
                </p:oleObj>
              </mc:Choice>
              <mc:Fallback>
                <p:oleObj r:id="rId12" imgW="926698" imgH="444307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6803" y="3272209"/>
                        <a:ext cx="9239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805611"/>
              </p:ext>
            </p:extLst>
          </p:nvPr>
        </p:nvGraphicFramePr>
        <p:xfrm>
          <a:off x="9437544" y="3291749"/>
          <a:ext cx="10572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r:id="rId14" imgW="1054100" imgH="444500" progId="Equation.3">
                  <p:embed/>
                </p:oleObj>
              </mc:Choice>
              <mc:Fallback>
                <p:oleObj r:id="rId14" imgW="1054100" imgH="444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7544" y="3291749"/>
                        <a:ext cx="105727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806358"/>
              </p:ext>
            </p:extLst>
          </p:nvPr>
        </p:nvGraphicFramePr>
        <p:xfrm>
          <a:off x="1586397" y="4116162"/>
          <a:ext cx="9525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r:id="rId16" imgW="952087" imgH="444307" progId="Equation.3">
                  <p:embed/>
                </p:oleObj>
              </mc:Choice>
              <mc:Fallback>
                <p:oleObj r:id="rId16" imgW="952087" imgH="444307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6397" y="4116162"/>
                        <a:ext cx="9525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696249" y="182675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Je dána posloupnost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698975" y="2409812"/>
            <a:ext cx="1774845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Určete:</a:t>
            </a:r>
            <a:endParaRPr kumimoji="0" lang="cs-CZ" altLang="cs-CZ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a)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683066" y="1467535"/>
            <a:ext cx="82586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5618946" y="1915210"/>
            <a:ext cx="95410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0" y="26860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cs-CZ" altLang="cs-CZ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</a:t>
            </a:r>
            <a:endParaRPr kumimoji="0" lang="cs-CZ" altLang="cs-CZ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0" y="3581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796150" y="469582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 monotónnost posloupnosti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721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-590408" y="3992355"/>
            <a:ext cx="29998701" cy="12486456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2690072" y="2166730"/>
            <a:ext cx="4253394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-7716551" y="4452730"/>
            <a:ext cx="3385546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1199320" y="2364400"/>
            <a:ext cx="802419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c) </a:t>
            </a:r>
            <a:r>
              <a:rPr lang="cs-CZ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max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 =    , min P =         ,</a:t>
            </a:r>
            <a:endParaRPr lang="cs-CZ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sup P =      , </a:t>
            </a:r>
            <a:r>
              <a:rPr lang="cs-CZ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inf</a:t>
            </a: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</a:t>
            </a:r>
            <a:endParaRPr lang="cs-CZ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cs-CZ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d) Je posloupnost omezená?</a:t>
            </a:r>
            <a:endParaRPr lang="cs-CZ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92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Limita posloupnosti – vlastní limita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7573609" y="2341186"/>
            <a:ext cx="5025224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973816"/>
              </p:ext>
            </p:extLst>
          </p:nvPr>
        </p:nvGraphicFramePr>
        <p:xfrm>
          <a:off x="895541" y="2431673"/>
          <a:ext cx="10572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r:id="rId4" imgW="1054100" imgH="584200" progId="Equation.3">
                  <p:embed/>
                </p:oleObj>
              </mc:Choice>
              <mc:Fallback>
                <p:oleObj r:id="rId4" imgW="1054100" imgH="584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541" y="2431673"/>
                        <a:ext cx="1057275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9287040"/>
              </p:ext>
            </p:extLst>
          </p:nvPr>
        </p:nvGraphicFramePr>
        <p:xfrm>
          <a:off x="4147659" y="3176661"/>
          <a:ext cx="2263080" cy="737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r:id="rId6" imgW="1676400" imgH="609600" progId="Equation.3">
                  <p:embed/>
                </p:oleObj>
              </mc:Choice>
              <mc:Fallback>
                <p:oleObj r:id="rId6" imgW="1676400" imgH="609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7659" y="3176661"/>
                        <a:ext cx="2263080" cy="7375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5177526"/>
              </p:ext>
            </p:extLst>
          </p:nvPr>
        </p:nvGraphicFramePr>
        <p:xfrm>
          <a:off x="3214558" y="4516113"/>
          <a:ext cx="10572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r:id="rId8" imgW="1054100" imgH="584200" progId="Equation.3">
                  <p:embed/>
                </p:oleObj>
              </mc:Choice>
              <mc:Fallback>
                <p:oleObj r:id="rId8" imgW="1054100" imgH="584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558" y="4516113"/>
                        <a:ext cx="1057275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51520" y="249358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a) 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927920" y="27764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se blíží konečnému číslu </a:t>
            </a:r>
            <a:r>
              <a:rPr kumimoji="0" lang="cs-CZ" altLang="cs-CZ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  zapisujeme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22655" y="3979184"/>
            <a:ext cx="7050007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jedná se o </a:t>
            </a: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vlastní limitu.</a:t>
            </a:r>
            <a:endParaRPr kumimoji="0" lang="cs-CZ" altLang="cs-CZ" sz="3600" b="0" i="0" u="none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Posl</a:t>
            </a:r>
            <a:r>
              <a:rPr lang="cs-CZ" altLang="cs-CZ" sz="3600" dirty="0" smtClean="0">
                <a:solidFill>
                  <a:srgbClr val="008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oupnost </a:t>
            </a: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je konvergentní.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540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Limita posloupnosti – nevlastní limita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7721127" y="2086082"/>
            <a:ext cx="4318812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07065"/>
              </p:ext>
            </p:extLst>
          </p:nvPr>
        </p:nvGraphicFramePr>
        <p:xfrm>
          <a:off x="885092" y="2774388"/>
          <a:ext cx="10572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r:id="rId4" imgW="1054100" imgH="584200" progId="Equation.3">
                  <p:embed/>
                </p:oleObj>
              </mc:Choice>
              <mc:Fallback>
                <p:oleObj r:id="rId4" imgW="1054100" imgH="584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092" y="2774388"/>
                        <a:ext cx="1057275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788638"/>
              </p:ext>
            </p:extLst>
          </p:nvPr>
        </p:nvGraphicFramePr>
        <p:xfrm>
          <a:off x="7383308" y="2945085"/>
          <a:ext cx="655059" cy="402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r:id="rId6" imgW="304668" imgH="228501" progId="Equation.3">
                  <p:embed/>
                </p:oleObj>
              </mc:Choice>
              <mc:Fallback>
                <p:oleObj r:id="rId6" imgW="304668" imgH="228501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3308" y="2945085"/>
                        <a:ext cx="655059" cy="4021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9150683"/>
              </p:ext>
            </p:extLst>
          </p:nvPr>
        </p:nvGraphicFramePr>
        <p:xfrm>
          <a:off x="9253420" y="2886599"/>
          <a:ext cx="967521" cy="571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r:id="rId8" imgW="825500" imgH="431800" progId="Equation.3">
                  <p:embed/>
                </p:oleObj>
              </mc:Choice>
              <mc:Fallback>
                <p:oleObj r:id="rId8" imgW="825500" imgH="4318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3420" y="2886599"/>
                        <a:ext cx="967521" cy="5715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793601"/>
              </p:ext>
            </p:extLst>
          </p:nvPr>
        </p:nvGraphicFramePr>
        <p:xfrm>
          <a:off x="3604140" y="3565893"/>
          <a:ext cx="2319582" cy="8005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r:id="rId10" imgW="1701800" imgH="609600" progId="Equation.3">
                  <p:embed/>
                </p:oleObj>
              </mc:Choice>
              <mc:Fallback>
                <p:oleObj r:id="rId10" imgW="1701800" imgH="609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4140" y="3565893"/>
                        <a:ext cx="2319582" cy="8005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061171"/>
              </p:ext>
            </p:extLst>
          </p:nvPr>
        </p:nvGraphicFramePr>
        <p:xfrm>
          <a:off x="7437643" y="3602494"/>
          <a:ext cx="2441853" cy="793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r:id="rId12" imgW="1917700" imgH="609600" progId="Equation.3">
                  <p:embed/>
                </p:oleObj>
              </mc:Choice>
              <mc:Fallback>
                <p:oleObj r:id="rId12" imgW="1917700" imgH="609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7643" y="3602494"/>
                        <a:ext cx="2441853" cy="7930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164910"/>
              </p:ext>
            </p:extLst>
          </p:nvPr>
        </p:nvGraphicFramePr>
        <p:xfrm>
          <a:off x="3359426" y="5094383"/>
          <a:ext cx="10572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8" r:id="rId14" imgW="1054100" imgH="584200" progId="Equation.3">
                  <p:embed/>
                </p:oleObj>
              </mc:Choice>
              <mc:Fallback>
                <p:oleObj r:id="rId14" imgW="1054100" imgH="584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426" y="5094383"/>
                        <a:ext cx="1057275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251520" y="285581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1942367" y="31206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se blíží nevlastnímu číslu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776936" y="311439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resp.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957262" y="3508967"/>
            <a:ext cx="264687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zapisujeme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5876326" y="385080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resp.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951893" y="4502600"/>
            <a:ext cx="6485750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jedná se o </a:t>
            </a: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nevlastní limitu.</a:t>
            </a:r>
            <a:endParaRPr kumimoji="0" lang="cs-CZ" altLang="cs-CZ" sz="3600" b="0" i="0" u="none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Posl</a:t>
            </a:r>
            <a:r>
              <a:rPr lang="cs-CZ" altLang="cs-CZ" sz="3600" dirty="0" smtClean="0">
                <a:solidFill>
                  <a:srgbClr val="008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oupnost           je divergentní.</a:t>
            </a: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445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Limita posloupnosti neexistuje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11017" y="3571161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7723843"/>
              </p:ext>
            </p:extLst>
          </p:nvPr>
        </p:nvGraphicFramePr>
        <p:xfrm>
          <a:off x="3865857" y="3368126"/>
          <a:ext cx="1382003" cy="801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r:id="rId4" imgW="1054100" imgH="584200" progId="Equation.3">
                  <p:embed/>
                </p:oleObj>
              </mc:Choice>
              <mc:Fallback>
                <p:oleObj r:id="rId4" imgW="1054100" imgH="584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857" y="3368126"/>
                        <a:ext cx="1382003" cy="8014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9062391"/>
              </p:ext>
            </p:extLst>
          </p:nvPr>
        </p:nvGraphicFramePr>
        <p:xfrm>
          <a:off x="3647175" y="4557101"/>
          <a:ext cx="1447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r:id="rId6" imgW="1447800" imgH="647700" progId="Equation.3">
                  <p:embed/>
                </p:oleObj>
              </mc:Choice>
              <mc:Fallback>
                <p:oleObj r:id="rId6" imgW="1447800" imgH="6477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7175" y="4557101"/>
                        <a:ext cx="1447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613620" y="1827520"/>
            <a:ext cx="8962710" cy="2262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LcParenR" startAt="3"/>
              <a:tabLst>
                <a:tab pos="723900" algn="l"/>
              </a:tabLst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Posloupnost nemusí mít ani vlastní ani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23900" algn="l"/>
              </a:tabLst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nevlastní limitu.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23900" algn="l"/>
              </a:tabLst>
            </a:pPr>
            <a:endParaRPr kumimoji="0" lang="cs-CZ" altLang="cs-CZ" sz="3600" b="0" i="0" u="none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</a:tabLst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Posl</a:t>
            </a:r>
            <a:r>
              <a:rPr lang="cs-CZ" altLang="cs-CZ" sz="3600" dirty="0" smtClean="0">
                <a:solidFill>
                  <a:srgbClr val="008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oupnost              je divergentní.</a:t>
            </a: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2011017" y="4604637"/>
            <a:ext cx="1281185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Např.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513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Definice vlastní limity posloupnosti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91477" y="2425148"/>
            <a:ext cx="1739567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562758"/>
              </p:ext>
            </p:extLst>
          </p:nvPr>
        </p:nvGraphicFramePr>
        <p:xfrm>
          <a:off x="1391476" y="2425148"/>
          <a:ext cx="8643477" cy="16697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r:id="rId4" imgW="6057900" imgH="1054100" progId="Equation.3">
                  <p:embed/>
                </p:oleObj>
              </mc:Choice>
              <mc:Fallback>
                <p:oleObj r:id="rId4" imgW="6057900" imgH="1054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1476" y="2425148"/>
                        <a:ext cx="8643477" cy="16697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18338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Definice nevlastní limity posloupnosti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52330" y="204746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464742"/>
              </p:ext>
            </p:extLst>
          </p:nvPr>
        </p:nvGraphicFramePr>
        <p:xfrm>
          <a:off x="838200" y="2336068"/>
          <a:ext cx="8842513" cy="1619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r:id="rId4" imgW="6007100" imgH="1028700" progId="Equation.3">
                  <p:embed/>
                </p:oleObj>
              </mc:Choice>
              <mc:Fallback>
                <p:oleObj r:id="rId4" imgW="6007100" imgH="1028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36068"/>
                        <a:ext cx="8842513" cy="16197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38199" y="3978757"/>
            <a:ext cx="1735953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871718"/>
              </p:ext>
            </p:extLst>
          </p:nvPr>
        </p:nvGraphicFramePr>
        <p:xfrm>
          <a:off x="838199" y="4435957"/>
          <a:ext cx="8842513" cy="1507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r:id="rId6" imgW="6210300" imgH="1028700" progId="Equation.3">
                  <p:embed/>
                </p:oleObj>
              </mc:Choice>
              <mc:Fallback>
                <p:oleObj r:id="rId6" imgW="6210300" imgH="1028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199" y="4435957"/>
                        <a:ext cx="8842513" cy="15076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01658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Výpočet limit – lomená funkce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78959"/>
              </p:ext>
            </p:extLst>
          </p:nvPr>
        </p:nvGraphicFramePr>
        <p:xfrm>
          <a:off x="838198" y="2763078"/>
          <a:ext cx="7570305" cy="2802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r:id="rId4" imgW="4533900" imgH="1612900" progId="Equation.3">
                  <p:embed/>
                </p:oleObj>
              </mc:Choice>
              <mc:Fallback>
                <p:oleObj r:id="rId4" imgW="4533900" imgH="16129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198" y="2763078"/>
                        <a:ext cx="7570305" cy="28028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0211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49092" y="417096"/>
            <a:ext cx="9609308" cy="4518319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720605"/>
            <a:ext cx="9133686" cy="393345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pPr lvl="0"/>
            <a:endParaRPr lang="cs-CZ" sz="4000" b="1" cap="all" dirty="0" smtClean="0"/>
          </a:p>
          <a:p>
            <a:pPr lvl="0"/>
            <a:endParaRPr lang="cs-CZ" sz="4000" b="1" cap="all" dirty="0"/>
          </a:p>
          <a:p>
            <a:pPr lvl="0"/>
            <a:r>
              <a:rPr lang="cs-CZ" sz="5800" b="1" cap="all" dirty="0" smtClean="0"/>
              <a:t>KVANTITATIVNÍ   </a:t>
            </a:r>
            <a:r>
              <a:rPr lang="cs-CZ" sz="5800" b="1" cap="all" dirty="0" err="1" smtClean="0"/>
              <a:t>METODy</a:t>
            </a:r>
            <a:r>
              <a:rPr lang="cs-CZ" sz="5800" b="1" cap="all" dirty="0" smtClean="0"/>
              <a:t>  V </a:t>
            </a:r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 smtClean="0"/>
              <a:t>EKONOMICKÉ   PRAXI</a:t>
            </a:r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/>
              <a:t>3</a:t>
            </a:r>
            <a:r>
              <a:rPr lang="cs-CZ" sz="5800" b="1" cap="all" dirty="0" smtClean="0"/>
              <a:t>. přednáška</a:t>
            </a:r>
            <a:endParaRPr lang="cs-CZ" sz="5800" b="1" cap="all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7959969" y="5263662"/>
            <a:ext cx="4003059" cy="89095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0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 </a:t>
            </a:r>
            <a:endParaRPr lang="en-GB" altLang="cs-CZ" sz="20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Výpočet limity posloupnosti - příklady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0471516"/>
              </p:ext>
            </p:extLst>
          </p:nvPr>
        </p:nvGraphicFramePr>
        <p:xfrm>
          <a:off x="1747423" y="2537028"/>
          <a:ext cx="3040601" cy="121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r:id="rId4" imgW="2717800" imgH="939800" progId="Equation.3">
                  <p:embed/>
                </p:oleObj>
              </mc:Choice>
              <mc:Fallback>
                <p:oleObj r:id="rId4" imgW="2717800" imgH="939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7423" y="2537028"/>
                        <a:ext cx="3040601" cy="1219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6470890"/>
              </p:ext>
            </p:extLst>
          </p:nvPr>
        </p:nvGraphicFramePr>
        <p:xfrm>
          <a:off x="1747423" y="4308306"/>
          <a:ext cx="2705307" cy="1051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r:id="rId6" imgW="2298700" imgH="889000" progId="Equation.3">
                  <p:embed/>
                </p:oleObj>
              </mc:Choice>
              <mc:Fallback>
                <p:oleObj r:id="rId6" imgW="2298700" imgH="889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7423" y="4308306"/>
                        <a:ext cx="2705307" cy="10513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99661" y="280283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1)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702365" y="460539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2)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937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Výpočet limity posloupnosti - příklady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28989"/>
              </p:ext>
            </p:extLst>
          </p:nvPr>
        </p:nvGraphicFramePr>
        <p:xfrm>
          <a:off x="1828800" y="2613784"/>
          <a:ext cx="3538330" cy="1242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r:id="rId4" imgW="2730500" imgH="939800" progId="Equation.3">
                  <p:embed/>
                </p:oleObj>
              </mc:Choice>
              <mc:Fallback>
                <p:oleObj r:id="rId4" imgW="2730500" imgH="939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613784"/>
                        <a:ext cx="3538330" cy="12425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529983"/>
              </p:ext>
            </p:extLst>
          </p:nvPr>
        </p:nvGraphicFramePr>
        <p:xfrm>
          <a:off x="2030895" y="4411731"/>
          <a:ext cx="2958547" cy="1392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r:id="rId6" imgW="1981200" imgH="939800" progId="Equation.3">
                  <p:embed/>
                </p:oleObj>
              </mc:Choice>
              <mc:Fallback>
                <p:oleObj r:id="rId6" imgW="1981200" imgH="939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895" y="4411731"/>
                        <a:ext cx="2958547" cy="13927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838200" y="302704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3)   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838200" y="487949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4)     	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9049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Výpočet limity posloupnosti - příklady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407566"/>
              </p:ext>
            </p:extLst>
          </p:nvPr>
        </p:nvGraphicFramePr>
        <p:xfrm>
          <a:off x="1852612" y="2181225"/>
          <a:ext cx="4568066" cy="1516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r:id="rId4" imgW="3937000" imgH="977900" progId="Equation.3">
                  <p:embed/>
                </p:oleObj>
              </mc:Choice>
              <mc:Fallback>
                <p:oleObj r:id="rId4" imgW="3937000" imgH="977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612" y="2181225"/>
                        <a:ext cx="4568066" cy="15161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769850"/>
              </p:ext>
            </p:extLst>
          </p:nvPr>
        </p:nvGraphicFramePr>
        <p:xfrm>
          <a:off x="1852612" y="4041568"/>
          <a:ext cx="2739266" cy="1341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r:id="rId6" imgW="2032000" imgH="1079500" progId="Equation.3">
                  <p:embed/>
                </p:oleObj>
              </mc:Choice>
              <mc:Fallback>
                <p:oleObj r:id="rId6" imgW="2032000" imgH="10795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612" y="4041568"/>
                        <a:ext cx="2739266" cy="13415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838200" y="262744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5)  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838200" y="455771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6)   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5236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Výpočet limity posloupnosti - příklady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90153"/>
              </p:ext>
            </p:extLst>
          </p:nvPr>
        </p:nvGraphicFramePr>
        <p:xfrm>
          <a:off x="1968497" y="2112392"/>
          <a:ext cx="3468080" cy="1361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r:id="rId4" imgW="2590800" imgH="1079500" progId="Equation.3">
                  <p:embed/>
                </p:oleObj>
              </mc:Choice>
              <mc:Fallback>
                <p:oleObj r:id="rId4" imgW="2590800" imgH="1079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497" y="2112392"/>
                        <a:ext cx="3468080" cy="13610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896970"/>
              </p:ext>
            </p:extLst>
          </p:nvPr>
        </p:nvGraphicFramePr>
        <p:xfrm>
          <a:off x="1968497" y="3925301"/>
          <a:ext cx="3949824" cy="1468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r:id="rId6" imgW="2844800" imgH="1117600" progId="Equation.3">
                  <p:embed/>
                </p:oleObj>
              </mc:Choice>
              <mc:Fallback>
                <p:oleObj r:id="rId6" imgW="2844800" imgH="1117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497" y="3925301"/>
                        <a:ext cx="3949824" cy="14680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838200" y="256429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7)     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838200" y="443074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8)  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1274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Výpočet limit s odmocninami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82617" y="4807364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544417" y="298173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442942" y="412473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cs-CZ" altLang="cs-CZ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204896"/>
              </p:ext>
            </p:extLst>
          </p:nvPr>
        </p:nvGraphicFramePr>
        <p:xfrm>
          <a:off x="2282271" y="1952788"/>
          <a:ext cx="4237798" cy="144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r:id="rId4" imgW="2730500" imgH="850900" progId="Equation.3">
                  <p:embed/>
                </p:oleObj>
              </mc:Choice>
              <mc:Fallback>
                <p:oleObj r:id="rId4" imgW="2730500" imgH="8509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271" y="1952788"/>
                        <a:ext cx="4237798" cy="1447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076205"/>
              </p:ext>
            </p:extLst>
          </p:nvPr>
        </p:nvGraphicFramePr>
        <p:xfrm>
          <a:off x="2282271" y="4198912"/>
          <a:ext cx="3975652" cy="796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r:id="rId6" imgW="2451100" imgH="495300" progId="Equation.3">
                  <p:embed/>
                </p:oleObj>
              </mc:Choice>
              <mc:Fallback>
                <p:oleObj r:id="rId6" imgW="2451100" imgH="4953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271" y="4198912"/>
                        <a:ext cx="3975652" cy="7967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1177579" y="234197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4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1) 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8"/>
          <p:cNvSpPr>
            <a:spLocks noChangeArrowheads="1"/>
          </p:cNvSpPr>
          <p:nvPr/>
        </p:nvSpPr>
        <p:spPr bwMode="auto">
          <a:xfrm>
            <a:off x="1177579" y="412473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450850" algn="l"/>
              </a:tabLst>
            </a:pPr>
            <a:r>
              <a:rPr kumimoji="0" lang="cs-CZ" altLang="cs-CZ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cs-CZ" altLang="cs-CZ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450850" algn="l"/>
              </a:tabLst>
            </a:pPr>
            <a:r>
              <a:rPr kumimoji="0" lang="cs-CZ" altLang="cs-CZ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2)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4884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Výpočet </a:t>
            </a:r>
            <a:r>
              <a:rPr lang="cs-CZ" b="1" dirty="0" smtClean="0"/>
              <a:t>limit s odmocninami</a:t>
            </a:r>
            <a:endParaRPr lang="cs-CZ" b="1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51722" y="239486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3)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9392289"/>
              </p:ext>
            </p:extLst>
          </p:nvPr>
        </p:nvGraphicFramePr>
        <p:xfrm>
          <a:off x="2519772" y="2187809"/>
          <a:ext cx="3856383" cy="871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r:id="rId4" imgW="2501900" imgH="495300" progId="Equation.3">
                  <p:embed/>
                </p:oleObj>
              </mc:Choice>
              <mc:Fallback>
                <p:oleObj r:id="rId4" imgW="2501900" imgH="4953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772" y="2187809"/>
                        <a:ext cx="3856383" cy="8713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663687" y="384484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975268"/>
              </p:ext>
            </p:extLst>
          </p:nvPr>
        </p:nvGraphicFramePr>
        <p:xfrm>
          <a:off x="2519772" y="3844842"/>
          <a:ext cx="3562975" cy="9927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r:id="rId6" imgW="2997200" imgH="762000" progId="Equation.3">
                  <p:embed/>
                </p:oleObj>
              </mc:Choice>
              <mc:Fallback>
                <p:oleObj r:id="rId6" imgW="2997200" imgH="762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772" y="3844842"/>
                        <a:ext cx="3562975" cy="9927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2663687" y="460684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cs-CZ" altLang="cs-CZ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351722" y="3693379"/>
            <a:ext cx="73289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4800" b="1" dirty="0" smtClean="0">
                <a:latin typeface="Arial" panose="020B0604020202020204" pitchFamily="34" charset="0"/>
              </a:rPr>
              <a:t>4)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5152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Výpočet limit „</a:t>
            </a:r>
            <a:r>
              <a:rPr lang="cs-CZ" b="1" i="1" dirty="0" smtClean="0"/>
              <a:t>n</a:t>
            </a:r>
            <a:r>
              <a:rPr lang="cs-CZ" b="1" dirty="0" smtClean="0"/>
              <a:t> v exponentu“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335895"/>
              </p:ext>
            </p:extLst>
          </p:nvPr>
        </p:nvGraphicFramePr>
        <p:xfrm>
          <a:off x="838200" y="2322030"/>
          <a:ext cx="2799522" cy="1524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2" r:id="rId4" imgW="1854200" imgH="1003300" progId="Equation.3">
                  <p:embed/>
                </p:oleObj>
              </mc:Choice>
              <mc:Fallback>
                <p:oleObj r:id="rId4" imgW="1854200" imgH="1003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22030"/>
                        <a:ext cx="2799522" cy="15244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306130"/>
              </p:ext>
            </p:extLst>
          </p:nvPr>
        </p:nvGraphicFramePr>
        <p:xfrm>
          <a:off x="838200" y="4269615"/>
          <a:ext cx="2799522" cy="1524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3" r:id="rId6" imgW="1854200" imgH="1003300" progId="Equation.3">
                  <p:embed/>
                </p:oleObj>
              </mc:Choice>
              <mc:Fallback>
                <p:oleObj r:id="rId6" imgW="1854200" imgH="10033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269615"/>
                        <a:ext cx="2799522" cy="15244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838200" y="2126974"/>
            <a:ext cx="18376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838200" y="3584299"/>
            <a:ext cx="183763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838200" y="4584424"/>
            <a:ext cx="183763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74086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Výpočet limit „</a:t>
            </a:r>
            <a:r>
              <a:rPr lang="cs-CZ" b="1" i="1" dirty="0"/>
              <a:t>n</a:t>
            </a:r>
            <a:r>
              <a:rPr lang="cs-CZ" b="1" dirty="0"/>
              <a:t> v exponentu“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30714"/>
              </p:ext>
            </p:extLst>
          </p:nvPr>
        </p:nvGraphicFramePr>
        <p:xfrm>
          <a:off x="838200" y="2226365"/>
          <a:ext cx="3455504" cy="1510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6" r:id="rId4" imgW="2070100" imgH="901700" progId="Equation.3">
                  <p:embed/>
                </p:oleObj>
              </mc:Choice>
              <mc:Fallback>
                <p:oleObj r:id="rId4" imgW="2070100" imgH="901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226365"/>
                        <a:ext cx="3455504" cy="15107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782952"/>
              </p:ext>
            </p:extLst>
          </p:nvPr>
        </p:nvGraphicFramePr>
        <p:xfrm>
          <a:off x="838200" y="4137853"/>
          <a:ext cx="3455504" cy="1520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r:id="rId6" imgW="2070100" imgH="901700" progId="Equation.3">
                  <p:embed/>
                </p:oleObj>
              </mc:Choice>
              <mc:Fallback>
                <p:oleObj r:id="rId6" imgW="2070100" imgH="901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137853"/>
                        <a:ext cx="3455504" cy="15202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838200" y="222636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019175" y="35884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019175" y="449331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5908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Výpočet limit „</a:t>
            </a:r>
            <a:r>
              <a:rPr lang="cs-CZ" b="1" i="1" dirty="0"/>
              <a:t>n</a:t>
            </a:r>
            <a:r>
              <a:rPr lang="cs-CZ" b="1" dirty="0"/>
              <a:t> v exponentu“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38199" y="2246243"/>
            <a:ext cx="17588459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783177"/>
              </p:ext>
            </p:extLst>
          </p:nvPr>
        </p:nvGraphicFramePr>
        <p:xfrm>
          <a:off x="838200" y="2246243"/>
          <a:ext cx="4191000" cy="13517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3" r:id="rId4" imgW="2908300" imgH="901700" progId="Equation.3">
                  <p:embed/>
                </p:oleObj>
              </mc:Choice>
              <mc:Fallback>
                <p:oleObj r:id="rId4" imgW="2908300" imgH="901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246243"/>
                        <a:ext cx="4191000" cy="13517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838199" y="2827953"/>
            <a:ext cx="1758845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kumimoji="0" lang="cs-CZ" altLang="cs-CZ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délník 8"/>
              <p:cNvSpPr/>
              <p:nvPr/>
            </p:nvSpPr>
            <p:spPr>
              <a:xfrm>
                <a:off x="583987" y="4347855"/>
                <a:ext cx="4899482" cy="15873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5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cs-CZ" sz="5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𝑙𝑖𝑚</m:t>
                    </m:r>
                    <m:f>
                      <m:fPr>
                        <m:ctrlPr>
                          <a:rPr lang="cs-CZ" sz="52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52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cs-CZ" sz="5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cs-CZ" sz="5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cs-CZ" sz="5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+8.</m:t>
                        </m:r>
                        <m:sSup>
                          <m:sSupPr>
                            <m:ctrlPr>
                              <a:rPr lang="cs-CZ" sz="52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cs-CZ" sz="5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cs-CZ" sz="5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cs-CZ" sz="5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+2</m:t>
                            </m:r>
                          </m:sup>
                        </m:sSup>
                      </m:num>
                      <m:den>
                        <m:r>
                          <a:rPr lang="cs-CZ" sz="5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4.</m:t>
                        </m:r>
                        <m:sSup>
                          <m:sSupPr>
                            <m:ctrlPr>
                              <a:rPr lang="cs-CZ" sz="52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cs-CZ" sz="5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cs-CZ" sz="5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cs-CZ" sz="5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cs-CZ" sz="52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cs-CZ" sz="5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6</m:t>
                            </m:r>
                          </m:e>
                          <m:sup>
                            <m:r>
                              <a:rPr lang="cs-CZ" sz="5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cs-CZ" sz="5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+3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5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	</a:t>
                </a:r>
                <a:r>
                  <a:rPr lang="cs-CZ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	</a:t>
                </a:r>
                <a:endParaRPr lang="cs-CZ" dirty="0"/>
              </a:p>
            </p:txBody>
          </p:sp>
        </mc:Choice>
        <mc:Fallback xmlns="">
          <p:sp>
            <p:nvSpPr>
              <p:cNvPr id="9" name="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987" y="4347855"/>
                <a:ext cx="4899482" cy="1587358"/>
              </a:xfrm>
              <a:prstGeom prst="rect">
                <a:avLst/>
              </a:prstGeom>
              <a:blipFill rotWithShape="0">
                <a:blip r:embed="rId6"/>
                <a:stretch>
                  <a:fillRect r="-11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83232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Limita vedoucí na Eulerovo číslo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2114222" y="1650710"/>
            <a:ext cx="2424294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712412"/>
              </p:ext>
            </p:extLst>
          </p:nvPr>
        </p:nvGraphicFramePr>
        <p:xfrm>
          <a:off x="3081131" y="2660649"/>
          <a:ext cx="4412974" cy="1947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r:id="rId4" imgW="2222500" imgH="927100" progId="Equation.3">
                  <p:embed/>
                </p:oleObj>
              </mc:Choice>
              <mc:Fallback>
                <p:oleObj r:id="rId4" imgW="2222500" imgH="927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131" y="2660649"/>
                        <a:ext cx="4412974" cy="19472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5198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000" b="1" dirty="0" smtClean="0"/>
              <a:t>Kvantitativní metody v ekonomické praxi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5701402" y="1966670"/>
            <a:ext cx="4806091" cy="20543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ts val="0"/>
              </a:spcBef>
              <a:buNone/>
            </a:pPr>
            <a:r>
              <a:rPr lang="cs-CZ" sz="2800" b="1" i="1" dirty="0">
                <a:solidFill>
                  <a:srgbClr val="002060"/>
                </a:solidFill>
              </a:rPr>
              <a:t>Témata přednášky: </a:t>
            </a: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>
                <a:solidFill>
                  <a:srgbClr val="002060"/>
                </a:solidFill>
              </a:rPr>
              <a:t>č</a:t>
            </a:r>
            <a:r>
              <a:rPr lang="cs-CZ" sz="2800" b="1" i="1" dirty="0" smtClean="0">
                <a:solidFill>
                  <a:srgbClr val="002060"/>
                </a:solidFill>
              </a:rPr>
              <a:t>íselné posloupnosti,</a:t>
            </a:r>
            <a:endParaRPr lang="cs-CZ" sz="2800" b="1" i="1" dirty="0">
              <a:solidFill>
                <a:srgbClr val="002060"/>
              </a:solidFill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2800" b="1" i="1" dirty="0">
                <a:solidFill>
                  <a:srgbClr val="002060"/>
                </a:solidFill>
              </a:rPr>
              <a:t>b) </a:t>
            </a:r>
            <a:r>
              <a:rPr lang="cs-CZ" sz="2800" b="1" i="1" dirty="0" smtClean="0">
                <a:solidFill>
                  <a:srgbClr val="002060"/>
                </a:solidFill>
              </a:rPr>
              <a:t>vlastnosti posloupností, </a:t>
            </a:r>
            <a:endParaRPr lang="cs-CZ" sz="2800" b="1" i="1" dirty="0">
              <a:solidFill>
                <a:srgbClr val="002060"/>
              </a:solidFill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2800" b="1" i="1" dirty="0">
                <a:solidFill>
                  <a:srgbClr val="002060"/>
                </a:solidFill>
              </a:rPr>
              <a:t>c) v</a:t>
            </a:r>
            <a:r>
              <a:rPr lang="cs-CZ" sz="2800" b="1" i="1" dirty="0" smtClean="0">
                <a:solidFill>
                  <a:srgbClr val="002060"/>
                </a:solidFill>
              </a:rPr>
              <a:t>ýpočet limity posloupnosti. </a:t>
            </a:r>
            <a:endParaRPr lang="en-GB" sz="2800" dirty="0">
              <a:solidFill>
                <a:prstClr val="white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chemeClr val="bg1"/>
                </a:solidFill>
              </a:rPr>
              <a:t>Struktura přednášky</a:t>
            </a:r>
            <a:endParaRPr lang="cs-CZ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Limita vedoucí na Eulerovo číslo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53541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4082557"/>
              </p:ext>
            </p:extLst>
          </p:nvPr>
        </p:nvGraphicFramePr>
        <p:xfrm>
          <a:off x="999916" y="2290311"/>
          <a:ext cx="4069041" cy="143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6" r:id="rId4" imgW="3086100" imgH="1003300" progId="Equation.3">
                  <p:embed/>
                </p:oleObj>
              </mc:Choice>
              <mc:Fallback>
                <p:oleObj r:id="rId4" imgW="3086100" imgH="1003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916" y="2290311"/>
                        <a:ext cx="4069041" cy="1433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046757"/>
              </p:ext>
            </p:extLst>
          </p:nvPr>
        </p:nvGraphicFramePr>
        <p:xfrm>
          <a:off x="999917" y="4239634"/>
          <a:ext cx="3572083" cy="160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7" r:id="rId6" imgW="2578100" imgH="1193800" progId="Equation.3">
                  <p:embed/>
                </p:oleObj>
              </mc:Choice>
              <mc:Fallback>
                <p:oleObj r:id="rId6" imgW="2578100" imgH="1193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917" y="4239634"/>
                        <a:ext cx="3572083" cy="1604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52330" y="252451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433305" y="398184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cs-CZ" altLang="cs-CZ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433305" y="517246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7777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Jiné limity: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955055"/>
              </p:ext>
            </p:extLst>
          </p:nvPr>
        </p:nvGraphicFramePr>
        <p:xfrm>
          <a:off x="1066066" y="2282825"/>
          <a:ext cx="3903499" cy="1712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0" r:id="rId4" imgW="2654300" imgH="1003300" progId="Equation.3">
                  <p:embed/>
                </p:oleObj>
              </mc:Choice>
              <mc:Fallback>
                <p:oleObj r:id="rId4" imgW="2654300" imgH="1003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066" y="2282825"/>
                        <a:ext cx="3903499" cy="17127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9198206"/>
              </p:ext>
            </p:extLst>
          </p:nvPr>
        </p:nvGraphicFramePr>
        <p:xfrm>
          <a:off x="1191035" y="4586184"/>
          <a:ext cx="3778530" cy="173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1" r:id="rId6" imgW="2654300" imgH="1003300" progId="Equation.3">
                  <p:embed/>
                </p:oleObj>
              </mc:Choice>
              <mc:Fallback>
                <p:oleObj r:id="rId6" imgW="2654300" imgH="10033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1035" y="4586184"/>
                        <a:ext cx="3778530" cy="1731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885092" y="167845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066067" y="313577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066067" y="413590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6254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Opakování – domácí úkol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 smtClean="0"/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endParaRPr lang="cs-CZ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1099930" y="2375659"/>
                <a:ext cx="5201479" cy="37078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07000"/>
                  </a:lnSpc>
                  <a:spcAft>
                    <a:spcPts val="0"/>
                  </a:spcAft>
                  <a:tabLst>
                    <a:tab pos="904875" algn="l"/>
                  </a:tabLst>
                </a:pPr>
                <a:r>
                  <a:rPr lang="cs-CZ" sz="3600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a)     </a:t>
                </a:r>
                <a14:m>
                  <m:oMath xmlns:m="http://schemas.openxmlformats.org/officeDocument/2006/math">
                    <m:r>
                      <a:rPr lang="cs-CZ" sz="36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𝑙𝑖𝑚</m:t>
                    </m:r>
                    <m:f>
                      <m:fPr>
                        <m:ctrlP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num>
                      <m:den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+8</m:t>
                        </m:r>
                      </m:den>
                    </m:f>
                  </m:oMath>
                </a14:m>
                <a:r>
                  <a:rPr lang="cs-CZ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endParaRPr lang="cs-CZ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588645">
                  <a:lnSpc>
                    <a:spcPct val="107000"/>
                  </a:lnSpc>
                  <a:spcAft>
                    <a:spcPts val="0"/>
                  </a:spcAft>
                  <a:tabLst>
                    <a:tab pos="904875" algn="l"/>
                  </a:tabLst>
                </a:pPr>
                <a:r>
                  <a:rPr lang="cs-CZ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cs-CZ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lnSpc>
                    <a:spcPct val="107000"/>
                  </a:lnSpc>
                  <a:spcAft>
                    <a:spcPts val="0"/>
                  </a:spcAft>
                  <a:tabLst>
                    <a:tab pos="904875" algn="l"/>
                  </a:tabLst>
                </a:pPr>
                <a:r>
                  <a:rPr lang="cs-CZ" sz="36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b)   </a:t>
                </a:r>
                <a14:m>
                  <m:oMath xmlns:m="http://schemas.openxmlformats.org/officeDocument/2006/math">
                    <m:r>
                      <a:rPr lang="cs-CZ" sz="3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cs-CZ" sz="3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𝑙𝑖𝑚</m:t>
                    </m:r>
                    <m:f>
                      <m:fPr>
                        <m:ctrlP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</m:t>
                        </m:r>
                        <m:sSup>
                          <m:sSupPr>
                            <m:ctrlPr>
                              <a:rPr lang="cs-CZ" sz="3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cs-CZ" sz="3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cs-CZ" sz="3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sup>
                        </m:sSup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+1</m:t>
                        </m:r>
                      </m:num>
                      <m:den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2−7</m:t>
                        </m:r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+2</m:t>
                        </m:r>
                        <m:sSup>
                          <m:sSupPr>
                            <m:ctrlPr>
                              <a:rPr lang="cs-CZ" sz="3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cs-CZ" sz="3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cs-CZ" sz="3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:endParaRPr lang="cs-CZ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cs-CZ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cs-CZ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cs-CZ" sz="3600" b="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c)    </a:t>
                </a:r>
                <a14:m>
                  <m:oMath xmlns:m="http://schemas.openxmlformats.org/officeDocument/2006/math">
                    <m:r>
                      <a:rPr lang="cs-CZ" sz="3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cs-CZ" sz="3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𝑙𝑖𝑚</m:t>
                    </m:r>
                    <m:sSup>
                      <m:sSupPr>
                        <m:ctrlPr>
                          <a:rPr lang="cs-CZ" sz="36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sz="36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cs-CZ" sz="3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−2</m:t>
                            </m:r>
                          </m:e>
                        </m:d>
                      </m:e>
                      <m:sup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  <m:r>
                      <a:rPr lang="cs-CZ" sz="3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cs-CZ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	</a:t>
                </a:r>
                <a:endParaRPr lang="cs-CZ" dirty="0"/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9930" y="2375659"/>
                <a:ext cx="5201479" cy="3707875"/>
              </a:xfrm>
              <a:prstGeom prst="rect">
                <a:avLst/>
              </a:prstGeom>
              <a:blipFill rotWithShape="0">
                <a:blip r:embed="rId3"/>
                <a:stretch>
                  <a:fillRect l="-3513" b="-542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délník 10"/>
              <p:cNvSpPr/>
              <p:nvPr/>
            </p:nvSpPr>
            <p:spPr>
              <a:xfrm>
                <a:off x="6096000" y="2375659"/>
                <a:ext cx="6096000" cy="400071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vl="0">
                  <a:lnSpc>
                    <a:spcPct val="107000"/>
                  </a:lnSpc>
                  <a:spcAft>
                    <a:spcPts val="0"/>
                  </a:spcAft>
                  <a:tabLst>
                    <a:tab pos="904875" algn="l"/>
                  </a:tabLst>
                </a:pPr>
                <a:r>
                  <a:rPr lang="cs-CZ" sz="3600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d)    </a:t>
                </a:r>
                <a14:m>
                  <m:oMath xmlns:m="http://schemas.openxmlformats.org/officeDocument/2006/math">
                    <m:r>
                      <a:rPr lang="cs-CZ" sz="36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𝑙𝑖𝑚</m:t>
                    </m:r>
                    <m:f>
                      <m:fPr>
                        <m:ctrlP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+8</m:t>
                        </m:r>
                      </m:den>
                    </m:f>
                  </m:oMath>
                </a14:m>
                <a:r>
                  <a:rPr lang="cs-CZ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endParaRPr lang="cs-CZ" sz="36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>
                  <a:lnSpc>
                    <a:spcPct val="107000"/>
                  </a:lnSpc>
                  <a:spcAft>
                    <a:spcPts val="0"/>
                  </a:spcAft>
                  <a:tabLst>
                    <a:tab pos="904875" algn="l"/>
                  </a:tabLst>
                </a:pPr>
                <a:endParaRPr lang="cs-CZ" sz="3600" i="1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lnSpc>
                    <a:spcPct val="107000"/>
                  </a:lnSpc>
                  <a:spcAft>
                    <a:spcPts val="0"/>
                  </a:spcAft>
                  <a:tabLst>
                    <a:tab pos="904875" algn="l"/>
                  </a:tabLst>
                </a:pPr>
                <a:r>
                  <a:rPr lang="cs-CZ" sz="36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e)   </a:t>
                </a:r>
                <a14:m>
                  <m:oMath xmlns:m="http://schemas.openxmlformats.org/officeDocument/2006/math">
                    <m:r>
                      <a:rPr lang="cs-CZ" sz="3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𝑙𝑖𝑚</m:t>
                    </m:r>
                    <m:f>
                      <m:fPr>
                        <m:ctrlP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cs-CZ" sz="3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cs-CZ" sz="3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cs-CZ" sz="3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+1</m:t>
                        </m:r>
                      </m:num>
                      <m:den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2−7</m:t>
                        </m:r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+2</m:t>
                        </m:r>
                        <m:sSup>
                          <m:sSupPr>
                            <m:ctrlPr>
                              <a:rPr lang="cs-CZ" sz="3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cs-CZ" sz="3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cs-CZ" sz="3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</a:p>
              <a:p>
                <a:pPr marL="342900" lvl="0" indent="-342900">
                  <a:lnSpc>
                    <a:spcPct val="107000"/>
                  </a:lnSpc>
                  <a:spcAft>
                    <a:spcPts val="0"/>
                  </a:spcAft>
                  <a:buAutoNum type="alphaLcParenR" startAt="5"/>
                  <a:tabLst>
                    <a:tab pos="904875" algn="l"/>
                  </a:tabLst>
                </a:pPr>
                <a:endParaRPr lang="cs-CZ" sz="3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lnSpc>
                    <a:spcPct val="107000"/>
                  </a:lnSpc>
                  <a:spcAft>
                    <a:spcPts val="0"/>
                  </a:spcAft>
                  <a:tabLst>
                    <a:tab pos="904875" algn="l"/>
                  </a:tabLst>
                </a:pPr>
                <a:r>
                  <a:rPr lang="cs-CZ" sz="36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f)     </a:t>
                </a:r>
                <a:r>
                  <a:rPr lang="cs-CZ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r>
                      <a:rPr lang="cs-CZ" sz="3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𝑙𝑖𝑚</m:t>
                    </m:r>
                    <m:sSup>
                      <m:sSupPr>
                        <m:ctrlPr>
                          <a:rPr lang="cs-CZ" sz="36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sz="36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sz="3600" i="1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sz="36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cs-CZ" sz="36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  <m:r>
                      <a:rPr lang="cs-CZ" sz="3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11" name="Obdélník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375659"/>
                <a:ext cx="6096000" cy="4000711"/>
              </a:xfrm>
              <a:prstGeom prst="rect">
                <a:avLst/>
              </a:prstGeom>
              <a:blipFill rotWithShape="0">
                <a:blip r:embed="rId4"/>
                <a:stretch>
                  <a:fillRect l="-3000" b="-13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44074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Posloupnosti</a:t>
            </a:r>
            <a:endParaRPr lang="cs-CZ" b="1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38200" y="2044655"/>
            <a:ext cx="9948557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-BoldMT"/>
                <a:ea typeface="Times New Roman" panose="02020603050405020304" pitchFamily="18" charset="0"/>
              </a:rPr>
              <a:t>Nekonečnou číselnou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-BoldMT"/>
                <a:ea typeface="Times New Roman" panose="02020603050405020304" pitchFamily="18" charset="0"/>
              </a:rPr>
              <a:t>posloupností 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/>
                <a:ea typeface="Times New Roman" panose="02020603050405020304" pitchFamily="18" charset="0"/>
              </a:rPr>
              <a:t>prvků číselné množiny </a:t>
            </a:r>
            <a:r>
              <a:rPr kumimoji="0" lang="cs-CZ" alt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-BoldMT"/>
                <a:ea typeface="Times New Roman" panose="02020603050405020304" pitchFamily="18" charset="0"/>
              </a:rPr>
              <a:t>je funkce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/>
                <a:ea typeface="Times New Roman" panose="02020603050405020304" pitchFamily="18" charset="0"/>
              </a:rPr>
              <a:t>, která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/>
                <a:ea typeface="Times New Roman" panose="02020603050405020304" pitchFamily="18" charset="0"/>
              </a:rPr>
              <a:t>každému přirozenému číslu </a:t>
            </a:r>
            <a:r>
              <a:rPr kumimoji="0" lang="cs-CZ" alt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-ItalicMT"/>
                <a:ea typeface="Times New Roman" panose="02020603050405020304" pitchFamily="18" charset="0"/>
              </a:rPr>
              <a:t>n 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/>
                <a:ea typeface="Times New Roman" panose="02020603050405020304" pitchFamily="18" charset="0"/>
              </a:rPr>
              <a:t>přiřazuje reálné číslo.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/>
                <a:ea typeface="Times New Roman" panose="02020603050405020304" pitchFamily="18" charset="0"/>
              </a:rPr>
              <a:t>definiční obor –  </a:t>
            </a:r>
            <a:r>
              <a:rPr kumimoji="0" lang="cs-CZ" alt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-ItalicMT"/>
                <a:ea typeface="Times New Roman" panose="02020603050405020304" pitchFamily="18" charset="0"/>
              </a:rPr>
              <a:t>N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/>
                <a:ea typeface="Times New Roman" panose="02020603050405020304" pitchFamily="18" charset="0"/>
              </a:rPr>
              <a:t> 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/>
                <a:ea typeface="Times New Roman" panose="02020603050405020304" pitchFamily="18" charset="0"/>
              </a:rPr>
              <a:t>obor hodnot - </a:t>
            </a:r>
            <a:r>
              <a:rPr kumimoji="0" lang="cs-CZ" alt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/>
                <a:ea typeface="Times New Roman" panose="02020603050405020304" pitchFamily="18" charset="0"/>
              </a:rPr>
              <a:t>R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/>
                <a:ea typeface="Times New Roman" panose="02020603050405020304" pitchFamily="18" charset="0"/>
              </a:rPr>
              <a:t> Zápis:    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517631"/>
              </p:ext>
            </p:extLst>
          </p:nvPr>
        </p:nvGraphicFramePr>
        <p:xfrm>
          <a:off x="2286000" y="4510618"/>
          <a:ext cx="10572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r:id="rId4" imgW="1054100" imgH="584200" progId="Equation.3">
                  <p:embed/>
                </p:oleObj>
              </mc:Choice>
              <mc:Fallback>
                <p:oleObj r:id="rId4" imgW="1054100" imgH="584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510618"/>
                        <a:ext cx="1057275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2144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Zadání posloupnosti</a:t>
            </a:r>
            <a:endParaRPr lang="cs-CZ" b="1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430724"/>
              </p:ext>
            </p:extLst>
          </p:nvPr>
        </p:nvGraphicFramePr>
        <p:xfrm>
          <a:off x="4134678" y="1847436"/>
          <a:ext cx="16764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r:id="rId4" imgW="1676400" imgH="889000" progId="Equation.3">
                  <p:embed/>
                </p:oleObj>
              </mc:Choice>
              <mc:Fallback>
                <p:oleObj r:id="rId4" imgW="1676400" imgH="889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4678" y="1847436"/>
                        <a:ext cx="167640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310706"/>
              </p:ext>
            </p:extLst>
          </p:nvPr>
        </p:nvGraphicFramePr>
        <p:xfrm>
          <a:off x="6495699" y="1693174"/>
          <a:ext cx="16859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r:id="rId6" imgW="1689100" imgH="1066800" progId="Equation.3">
                  <p:embed/>
                </p:oleObj>
              </mc:Choice>
              <mc:Fallback>
                <p:oleObj r:id="rId6" imgW="1689100" imgH="1066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5699" y="1693174"/>
                        <a:ext cx="1685925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941183"/>
              </p:ext>
            </p:extLst>
          </p:nvPr>
        </p:nvGraphicFramePr>
        <p:xfrm>
          <a:off x="4391439" y="3400414"/>
          <a:ext cx="1666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r:id="rId8" imgW="1663700" imgH="431800" progId="Equation.3">
                  <p:embed/>
                </p:oleObj>
              </mc:Choice>
              <mc:Fallback>
                <p:oleObj r:id="rId8" imgW="1663700" imgH="431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1439" y="3400414"/>
                        <a:ext cx="166687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369129"/>
              </p:ext>
            </p:extLst>
          </p:nvPr>
        </p:nvGraphicFramePr>
        <p:xfrm>
          <a:off x="3963228" y="4395304"/>
          <a:ext cx="36957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r:id="rId10" imgW="3695700" imgH="444500" progId="Equation.3">
                  <p:embed/>
                </p:oleObj>
              </mc:Choice>
              <mc:Fallback>
                <p:oleObj r:id="rId10" imgW="3695700" imgH="4445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3228" y="4395304"/>
                        <a:ext cx="36957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95739" y="240298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5300" algn="l"/>
              </a:tabLst>
            </a:pPr>
            <a:r>
              <a:rPr kumimoji="0" lang="cs-CZ" altLang="cs-CZ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Times New Roman" panose="02020603050405020304" pitchFamily="18" charset="0"/>
              </a:rPr>
              <a:t>n</a:t>
            </a: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Times New Roman" panose="02020603050405020304" pitchFamily="18" charset="0"/>
              </a:rPr>
              <a:t>-tým členem</a:t>
            </a:r>
            <a:endParaRPr kumimoji="0" lang="cs-CZ" altLang="cs-CZ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5300" algn="l"/>
              </a:tabLst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Times New Roman" panose="02020603050405020304" pitchFamily="18" charset="0"/>
              </a:rPr>
              <a:t> 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95739" y="365873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5300" algn="l"/>
              </a:tabLst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Times New Roman" panose="02020603050405020304" pitchFamily="18" charset="0"/>
              </a:rPr>
              <a:t>výčtem prvků</a:t>
            </a:r>
            <a:endParaRPr kumimoji="0" lang="cs-CZ" altLang="cs-CZ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5300" algn="l"/>
              </a:tabLst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Times New Roman" panose="02020603050405020304" pitchFamily="18" charset="0"/>
              </a:rPr>
              <a:t>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95739" y="466646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5300" algn="l"/>
              </a:tabLst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Times New Roman" panose="02020603050405020304" pitchFamily="18" charset="0"/>
              </a:rPr>
              <a:t>rekurentně</a:t>
            </a:r>
            <a:endParaRPr kumimoji="0" lang="cs-CZ" altLang="cs-CZ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5300" algn="l"/>
              </a:tabLst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Times New Roman" panose="02020603050405020304" pitchFamily="18" charset="0"/>
              </a:rPr>
              <a:t>   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95739" y="567419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5300" algn="l"/>
              </a:tabLst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Times New Roman" panose="02020603050405020304" pitchFamily="18" charset="0"/>
              </a:rPr>
              <a:t>graficky</a:t>
            </a:r>
            <a:endParaRPr kumimoji="0" lang="cs-CZ" altLang="cs-CZ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5300" algn="l"/>
              </a:tabLst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Times New Roman" panose="02020603050405020304" pitchFamily="18" charset="0"/>
              </a:rPr>
              <a:t>Grafem posloupnosti je množina izolovaných bodů.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861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Aritmetická posloupnost</a:t>
            </a:r>
            <a:endParaRPr lang="cs-CZ" b="1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848116"/>
              </p:ext>
            </p:extLst>
          </p:nvPr>
        </p:nvGraphicFramePr>
        <p:xfrm>
          <a:off x="3932478" y="3237391"/>
          <a:ext cx="19526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r:id="rId4" imgW="1954951" imgH="444307" progId="Equation.3">
                  <p:embed/>
                </p:oleObj>
              </mc:Choice>
              <mc:Fallback>
                <p:oleObj r:id="rId4" imgW="1954951" imgH="44430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2478" y="3237391"/>
                        <a:ext cx="19526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6116043"/>
              </p:ext>
            </p:extLst>
          </p:nvPr>
        </p:nvGraphicFramePr>
        <p:xfrm>
          <a:off x="3642875" y="3951077"/>
          <a:ext cx="26003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r:id="rId6" imgW="2603500" imgH="444500" progId="Equation.3">
                  <p:embed/>
                </p:oleObj>
              </mc:Choice>
              <mc:Fallback>
                <p:oleObj r:id="rId6" imgW="2603500" imgH="444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2875" y="3951077"/>
                        <a:ext cx="26003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516040"/>
              </p:ext>
            </p:extLst>
          </p:nvPr>
        </p:nvGraphicFramePr>
        <p:xfrm>
          <a:off x="3679995" y="4470589"/>
          <a:ext cx="23145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r:id="rId8" imgW="2311400" imgH="876300" progId="Equation.3">
                  <p:embed/>
                </p:oleObj>
              </mc:Choice>
              <mc:Fallback>
                <p:oleObj r:id="rId8" imgW="2311400" imgH="8763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995" y="4470589"/>
                        <a:ext cx="2314575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477078" y="2145915"/>
            <a:ext cx="796404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6700" algn="l"/>
              </a:tabLst>
            </a:pPr>
            <a:r>
              <a:rPr kumimoji="0" lang="cs-CZ" altLang="cs-CZ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Times New Roman" panose="02020603050405020304" pitchFamily="18" charset="0"/>
              </a:rPr>
              <a:t>rozdíl mezi dvěma po sobě jdoucími členy je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6700" algn="l"/>
              </a:tabLst>
            </a:pPr>
            <a:r>
              <a:rPr kumimoji="0" lang="cs-CZ" altLang="cs-CZ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Times New Roman" panose="02020603050405020304" pitchFamily="18" charset="0"/>
              </a:rPr>
              <a:t>konstantní, nazývá se </a:t>
            </a:r>
            <a:r>
              <a:rPr kumimoji="0" lang="cs-CZ" altLang="cs-CZ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Times New Roman" panose="02020603050405020304" pitchFamily="18" charset="0"/>
              </a:rPr>
              <a:t>diference</a:t>
            </a:r>
            <a:r>
              <a:rPr kumimoji="0" lang="cs-CZ" altLang="cs-CZ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Times New Roman" panose="02020603050405020304" pitchFamily="18" charset="0"/>
              </a:rPr>
              <a:t> d            </a:t>
            </a:r>
            <a:endParaRPr kumimoji="0" lang="cs-CZ" altLang="cs-CZ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525749" y="3855036"/>
            <a:ext cx="168828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Times New Roman" panose="02020603050405020304" pitchFamily="18" charset="0"/>
              </a:rPr>
              <a:t>Platí:     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661979" y="423278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75862" y="5291398"/>
            <a:ext cx="1380750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408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408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408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408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408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408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408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408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408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08238" algn="l"/>
              </a:tabLst>
            </a:pPr>
            <a:r>
              <a:rPr kumimoji="0" lang="cs-CZ" altLang="cs-CZ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Times New Roman" panose="02020603050405020304" pitchFamily="18" charset="0"/>
              </a:rPr>
              <a:t>Příklad.</a:t>
            </a:r>
            <a:r>
              <a:rPr kumimoji="0" lang="cs-CZ" altLang="cs-CZ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NewRomanPSMT" charset="0"/>
                <a:ea typeface="Times New Roman" panose="02020603050405020304" pitchFamily="18" charset="0"/>
              </a:rPr>
              <a:t> Sečtěte všechna přirozená čísla od 1 do 1000.</a:t>
            </a:r>
            <a:endParaRPr kumimoji="0" lang="cs-CZ" altLang="cs-CZ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74668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Geometrická posloupnost</a:t>
            </a:r>
            <a:endParaRPr lang="cs-CZ" b="1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027926"/>
              </p:ext>
            </p:extLst>
          </p:nvPr>
        </p:nvGraphicFramePr>
        <p:xfrm>
          <a:off x="4803164" y="2703443"/>
          <a:ext cx="126682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r:id="rId4" imgW="1270000" imgH="977900" progId="Equation.3">
                  <p:embed/>
                </p:oleObj>
              </mc:Choice>
              <mc:Fallback>
                <p:oleObj r:id="rId4" imgW="1270000" imgH="977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3164" y="2703443"/>
                        <a:ext cx="1266825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077574"/>
              </p:ext>
            </p:extLst>
          </p:nvPr>
        </p:nvGraphicFramePr>
        <p:xfrm>
          <a:off x="4384064" y="3788392"/>
          <a:ext cx="168592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r:id="rId6" imgW="1688367" imgH="520474" progId="Equation.3">
                  <p:embed/>
                </p:oleObj>
              </mc:Choice>
              <mc:Fallback>
                <p:oleObj r:id="rId6" imgW="1688367" imgH="520474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064" y="3788392"/>
                        <a:ext cx="1685925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711683"/>
              </p:ext>
            </p:extLst>
          </p:nvPr>
        </p:nvGraphicFramePr>
        <p:xfrm>
          <a:off x="4384064" y="4444946"/>
          <a:ext cx="3209925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r:id="rId8" imgW="3213100" imgH="1041400" progId="Equation.3">
                  <p:embed/>
                </p:oleObj>
              </mc:Choice>
              <mc:Fallback>
                <p:oleObj r:id="rId8" imgW="3213100" imgH="1041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064" y="4444946"/>
                        <a:ext cx="3209925" cy="1038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51520" y="1828512"/>
            <a:ext cx="10928313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Podíl mezi dvěma po sobě jdoucími členy je konstantní, 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nazývá se </a:t>
            </a:r>
            <a:r>
              <a:rPr kumimoji="0" lang="cs-CZ" altLang="cs-CZ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kvocient </a:t>
            </a:r>
            <a:r>
              <a:rPr kumimoji="0" lang="cs-CZ" altLang="cs-CZ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</a:t>
            </a:r>
            <a:endParaRPr kumimoji="0" lang="cs-CZ" altLang="cs-CZ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838200" y="386456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Platí: 		1)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519772" y="4640892"/>
            <a:ext cx="15776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2)</a:t>
            </a:r>
            <a:r>
              <a:rPr kumimoji="0" lang="cs-CZ" altLang="cs-C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424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Součet nekonečné geometrické řady</a:t>
            </a:r>
            <a:endParaRPr lang="cs-CZ" b="1" dirty="0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001801"/>
              </p:ext>
            </p:extLst>
          </p:nvPr>
        </p:nvGraphicFramePr>
        <p:xfrm>
          <a:off x="2425149" y="2171700"/>
          <a:ext cx="2643808" cy="1525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r:id="rId4" imgW="1282700" imgH="965200" progId="Equation.3">
                  <p:embed/>
                </p:oleObj>
              </mc:Choice>
              <mc:Fallback>
                <p:oleObj r:id="rId4" imgW="1282700" imgH="965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149" y="2171700"/>
                        <a:ext cx="2643808" cy="15256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086860"/>
              </p:ext>
            </p:extLst>
          </p:nvPr>
        </p:nvGraphicFramePr>
        <p:xfrm>
          <a:off x="6285126" y="2458338"/>
          <a:ext cx="1825204" cy="777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r:id="rId6" imgW="825500" imgH="469900" progId="Equation.3">
                  <p:embed/>
                </p:oleObj>
              </mc:Choice>
              <mc:Fallback>
                <p:oleObj r:id="rId6" imgW="825500" imgH="4699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5126" y="2458338"/>
                        <a:ext cx="1825204" cy="7771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690459" y="157171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4588984" y="299094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-1119666" y="441969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POSLOUPNOST KONVERGUJE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44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Příklad:</a:t>
            </a:r>
            <a:endParaRPr lang="cs-CZ" b="1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838200" y="1927283"/>
            <a:ext cx="5713424" cy="1969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Určete součet posloupnosti: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cs-CZ" altLang="cs-CZ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cs-CZ" altLang="cs-CZ" sz="3600" dirty="0" smtClean="0"/>
              <a:t>a) </a:t>
            </a:r>
            <a:endParaRPr kumimoji="0" lang="cs-CZ" altLang="cs-C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691776"/>
              </p:ext>
            </p:extLst>
          </p:nvPr>
        </p:nvGraphicFramePr>
        <p:xfrm>
          <a:off x="1712843" y="3039091"/>
          <a:ext cx="3216965" cy="1137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r:id="rId4" imgW="2933700" imgH="889000" progId="Equation.3">
                  <p:embed/>
                </p:oleObj>
              </mc:Choice>
              <mc:Fallback>
                <p:oleObj r:id="rId4" imgW="2933700" imgH="889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843" y="3039091"/>
                        <a:ext cx="3216965" cy="11374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838199" y="4716474"/>
            <a:ext cx="377355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66725" algn="l"/>
              </a:tabLst>
            </a:pPr>
            <a:r>
              <a:rPr lang="cs-CZ" altLang="cs-CZ" sz="3200" dirty="0" smtClean="0">
                <a:ea typeface="Times New Roman" panose="02020603050405020304" pitchFamily="18" charset="0"/>
              </a:rPr>
              <a:t>b)  </a:t>
            </a:r>
            <a:r>
              <a:rPr kumimoji="0" lang="cs-CZ" altLang="cs-CZ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2, 4, 8, 16, </a:t>
            </a:r>
            <a:r>
              <a:rPr kumimoji="0" lang="cs-CZ" altLang="cs-CZ" sz="3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…</a:t>
            </a:r>
            <a:endParaRPr kumimoji="0" lang="cs-CZ" altLang="cs-CZ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4403878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1219</TotalTime>
  <Words>451</Words>
  <Application>Microsoft Office PowerPoint</Application>
  <PresentationFormat>Širokoúhlá obrazovka</PresentationFormat>
  <Paragraphs>168</Paragraphs>
  <Slides>33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43" baseType="lpstr">
      <vt:lpstr>Arial</vt:lpstr>
      <vt:lpstr>Calibri</vt:lpstr>
      <vt:lpstr>Calibri Light</vt:lpstr>
      <vt:lpstr>Cambria Math</vt:lpstr>
      <vt:lpstr>Times New Roman</vt:lpstr>
      <vt:lpstr>TimesNewRomanPS-BoldMT</vt:lpstr>
      <vt:lpstr>TimesNewRomanPS-ItalicMT</vt:lpstr>
      <vt:lpstr>TimesNewRomanPSMT</vt:lpstr>
      <vt:lpstr>Motiv Office</vt:lpstr>
      <vt:lpstr>Equation.3</vt:lpstr>
      <vt:lpstr>Název prezentace</vt:lpstr>
      <vt:lpstr>Prezentace aplikace PowerPoint</vt:lpstr>
      <vt:lpstr>Prezentace aplikace PowerPoint</vt:lpstr>
      <vt:lpstr>Posloupnosti</vt:lpstr>
      <vt:lpstr>Zadání posloupnosti</vt:lpstr>
      <vt:lpstr>Aritmetická posloupnost</vt:lpstr>
      <vt:lpstr>Geometrická posloupnost</vt:lpstr>
      <vt:lpstr>Součet nekonečné geometrické řady</vt:lpstr>
      <vt:lpstr>Příklad:</vt:lpstr>
      <vt:lpstr>Monotónnost posloupnosti</vt:lpstr>
      <vt:lpstr>Omezenost posloupnosti</vt:lpstr>
      <vt:lpstr>Příklad:</vt:lpstr>
      <vt:lpstr>Příklad:</vt:lpstr>
      <vt:lpstr>Limita posloupnosti – vlastní limita</vt:lpstr>
      <vt:lpstr>Limita posloupnosti – nevlastní limita</vt:lpstr>
      <vt:lpstr>Limita posloupnosti neexistuje</vt:lpstr>
      <vt:lpstr>Definice vlastní limity posloupnosti</vt:lpstr>
      <vt:lpstr>Definice nevlastní limity posloupnosti</vt:lpstr>
      <vt:lpstr>Výpočet limit – lomená funkce</vt:lpstr>
      <vt:lpstr>Výpočet limity posloupnosti - příklady</vt:lpstr>
      <vt:lpstr>Výpočet limity posloupnosti - příklady</vt:lpstr>
      <vt:lpstr>Výpočet limity posloupnosti - příklady</vt:lpstr>
      <vt:lpstr>Výpočet limity posloupnosti - příklady</vt:lpstr>
      <vt:lpstr>Výpočet limit s odmocninami</vt:lpstr>
      <vt:lpstr>Výpočet limit s odmocninami</vt:lpstr>
      <vt:lpstr>Výpočet limit „n v exponentu“</vt:lpstr>
      <vt:lpstr>Výpočet limit „n v exponentu“</vt:lpstr>
      <vt:lpstr>Výpočet limit „n v exponentu“</vt:lpstr>
      <vt:lpstr>Limita vedoucí na Eulerovo číslo</vt:lpstr>
      <vt:lpstr>Limita vedoucí na Eulerovo číslo</vt:lpstr>
      <vt:lpstr>Jiné limity:</vt:lpstr>
      <vt:lpstr>Opakování – domácí úkol</vt:lpstr>
      <vt:lpstr>Závěr přednášky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Uživatel systému Windows</cp:lastModifiedBy>
  <cp:revision>103</cp:revision>
  <dcterms:created xsi:type="dcterms:W3CDTF">2016-11-25T20:36:16Z</dcterms:created>
  <dcterms:modified xsi:type="dcterms:W3CDTF">2018-05-02T07:38:09Z</dcterms:modified>
</cp:coreProperties>
</file>