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29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0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26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66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1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77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0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1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95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58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26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46DF-F3ED-499D-8F28-D31D58885CCF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8AF0-39DC-4D12-ABF6-9F3C8D1F4F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6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pPr lvl="0"/>
            <a:r>
              <a:rPr lang="cs-CZ" b="1" cap="all" dirty="0"/>
              <a:t>Dualita v úlohách lineárního programování</a:t>
            </a:r>
            <a:br>
              <a:rPr lang="cs-CZ" b="1" cap="al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42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in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180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120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+80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+0,25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≥30 000</m:t>
                      </m:r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                   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≥40 000</m:t>
                      </m:r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6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Nesouměrná dualita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Obecně platí, že pokud se v omezujících podmínkách vyskytne nerovnice s opačným znakem nerovnosti, než odpovídá základnímu tvaru, pak optimalizaci lze snadno, vynásobením číslem (–1), převést do požadovaného tvaru. </a:t>
            </a:r>
          </a:p>
          <a:p>
            <a:r>
              <a:rPr lang="cs-CZ" dirty="0"/>
              <a:t>V případě, že u podmínky vlastního omezení je rovnost, lze tuto rovnost rozepsat na dvě omezující podmínky tak, jak to je demonstrováno v následujícím příkladu.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66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 následující maximalizační úloze lineárního programování nalezněte duální úlohu: 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−10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7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Protože jde v příkladu o maximalizaci účelové funkce, je třeba, aby všechny omezující podmínky byly nerovnice se znakem nerovnosti „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cs-CZ" dirty="0"/>
                  <a:t> “. </a:t>
                </a:r>
              </a:p>
              <a:p>
                <a:r>
                  <a:rPr lang="cs-CZ" dirty="0"/>
                  <a:t>První omezení lze jednoduše vynásobit číslem (-1), potom omezující podmínka ve tvaru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10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20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odpovídá základnímu tvaru maximalizační úlohy.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47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U druhého omezení lze podmínku ve tvaru  rozložit na dvě nerovnice, musí platit, že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10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−6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10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−6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</m:oMath>
                </a14:m>
                <a:r>
                  <a:rPr lang="cs-CZ" dirty="0"/>
                  <a:t> současně . Druhou z nerovnic ještě vynásobíme číslem (-1), čímž dostáváme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10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  <m:r>
                      <a:rPr lang="cs-CZ" b="0" i="0" smtClean="0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1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81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cs-CZ" i="1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cs-CZ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>
                          <a:latin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≤−</m:t>
                      </m:r>
                      <m:r>
                        <a:rPr lang="cs-CZ" i="1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0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Primární úloha je maximalizační, proto duální úloha je úlohou minimalizační. </a:t>
                </a:r>
              </a:p>
              <a:p>
                <a:r>
                  <a:rPr lang="cs-CZ" dirty="0"/>
                  <a:t>Primární úloha má dvě proměnné a tři vlastní omezující podmínky, duální úloha bude mít tři proměnné a dvě omezující podmínky, nazveme je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  <m:r>
                          <a:rPr lang="cs-CZ" i="1">
                            <a:latin typeface="Cambria Math"/>
                          </a:rPr>
                          <m:t>´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  <m:r>
                          <a:rPr lang="cs-CZ" i="1">
                            <a:latin typeface="Cambria Math"/>
                          </a:rPr>
                          <m:t>´´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Pravé strany omezení primární úlohy se změní na koeficienty účelové funkce duální úlohy. </a:t>
                </a:r>
              </a:p>
              <a:p>
                <a:r>
                  <a:rPr lang="cs-CZ" dirty="0"/>
                  <a:t>Znak nerovnosti se změní z „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≤ </m:t>
                    </m:r>
                  </m:oMath>
                </a14:m>
                <a:r>
                  <a:rPr lang="cs-CZ" dirty="0"/>
                  <a:t>“ na „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≥</m:t>
                    </m:r>
                  </m:oMath>
                </a14:m>
                <a:r>
                  <a:rPr lang="cs-CZ" dirty="0"/>
                  <a:t>“. </a:t>
                </a:r>
              </a:p>
              <a:p>
                <a:r>
                  <a:rPr lang="cs-CZ" dirty="0"/>
                  <a:t>Cenové koeficienty z primární úlohy se stávají pravými stranami vlastních omezení duální úlohy.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19" b="-41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26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Výsledný duální model má tvar: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za podmínek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03210"/>
              </p:ext>
            </p:extLst>
          </p:nvPr>
        </p:nvGraphicFramePr>
        <p:xfrm>
          <a:off x="1475656" y="2204864"/>
          <a:ext cx="373841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701800" imgH="215900" progId="Equation.3">
                  <p:embed/>
                </p:oleObj>
              </mc:Choice>
              <mc:Fallback>
                <p:oleObj name="Rovnice" r:id="rId2" imgW="17018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4864"/>
                        <a:ext cx="373841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73359"/>
              </p:ext>
            </p:extLst>
          </p:nvPr>
        </p:nvGraphicFramePr>
        <p:xfrm>
          <a:off x="1475656" y="3501008"/>
          <a:ext cx="302433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435100" imgH="457200" progId="Equation.3">
                  <p:embed/>
                </p:oleObj>
              </mc:Choice>
              <mc:Fallback>
                <p:oleObj name="Rovnice" r:id="rId4" imgW="14351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01008"/>
                        <a:ext cx="3024336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25108"/>
              </p:ext>
            </p:extLst>
          </p:nvPr>
        </p:nvGraphicFramePr>
        <p:xfrm>
          <a:off x="2195736" y="4581128"/>
          <a:ext cx="2160241" cy="55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888614" imgH="215806" progId="Equation.3">
                  <p:embed/>
                </p:oleObj>
              </mc:Choice>
              <mc:Fallback>
                <p:oleObj name="Rovnice" r:id="rId6" imgW="888614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581128"/>
                        <a:ext cx="2160241" cy="551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2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Označíme-li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  <m:r>
                          <a:rPr lang="cs-CZ" i="1">
                            <a:latin typeface="Cambria Math"/>
                          </a:rPr>
                          <m:t>´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  <m:r>
                          <a:rPr lang="cs-CZ" i="1">
                            <a:latin typeface="Cambria Math"/>
                          </a:rPr>
                          <m:t>´´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 , můžeme duální úlohu zjednodušit; protože rozdíl dvou nezáporných čísel může být libovolný, musíme vypustit z modelu omezení nezápornosti pro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min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</a:rPr>
                        <m:t>−20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30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cs-CZ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≥0,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libovolné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1">
                <a:blip r:embed="rId2"/>
                <a:stretch>
                  <a:fillRect l="-1481" t="-2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8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 mezi primární a duální úlohou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Duální úloha k duální úloze lineárního programování je úloha primární. </a:t>
            </a:r>
          </a:p>
          <a:p>
            <a:r>
              <a:rPr lang="cs-CZ" dirty="0"/>
              <a:t>Hodnota účelové funkce libovolného přípustného řešení primární maximalizační úlohy nemůže být větší než hodnota účelové funkce </a:t>
            </a:r>
            <a:r>
              <a:rPr lang="cs-CZ"/>
              <a:t>libovolného přípustného řešení </a:t>
            </a:r>
            <a:r>
              <a:rPr lang="cs-CZ" dirty="0"/>
              <a:t>duální minimalizační úlohy. </a:t>
            </a:r>
          </a:p>
          <a:p>
            <a:r>
              <a:rPr lang="cs-CZ" dirty="0"/>
              <a:t>Hodnota účelové funkce duální úlohy (minimalizační) je tedy horní mezí pro hodnotu účelové funkce primární úlohy (maximalizační). </a:t>
            </a:r>
          </a:p>
          <a:p>
            <a:r>
              <a:rPr lang="cs-CZ" dirty="0"/>
              <a:t>Jestliže nalezneme taková přípustná řešení obou úloh, jejichž hodnoty účelových funkcí se rovnají, pak jsou to řešení optimální.</a:t>
            </a:r>
          </a:p>
        </p:txBody>
      </p:sp>
    </p:spTree>
    <p:extLst>
      <p:ext uri="{BB962C8B-B14F-4D97-AF65-F5344CB8AC3E}">
        <p14:creationId xmlns:p14="http://schemas.microsoft.com/office/powerpoint/2010/main" val="30959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000" cap="all" dirty="0"/>
              <a:t>Dualita v úlohách lineárního programování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Dualitou v úlohách lineárního programování rozumíme vzájemný, přesně definovaný vztah mezi dvojicí úloh lineárního programování. </a:t>
            </a:r>
          </a:p>
          <a:p>
            <a:r>
              <a:rPr lang="cs-CZ" dirty="0"/>
              <a:t>Ke každé úloze lineárního programování lze zformulovat jinou úlohu lineárního programování, která je sestavená ze stejných koeficientů jako původní úloha pomocí předem dané transformace. </a:t>
            </a:r>
          </a:p>
        </p:txBody>
      </p:sp>
    </p:spTree>
    <p:extLst>
      <p:ext uri="{BB962C8B-B14F-4D97-AF65-F5344CB8AC3E}">
        <p14:creationId xmlns:p14="http://schemas.microsoft.com/office/powerpoint/2010/main" val="290471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 mezi primární a duální úlohou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Je-li </a:t>
            </a:r>
            <a:r>
              <a:rPr lang="cs-CZ" b="1" dirty="0"/>
              <a:t>x</a:t>
            </a:r>
            <a:r>
              <a:rPr lang="cs-CZ" dirty="0"/>
              <a:t> libovolné přípustné řešení primární maximalizační úlohy a </a:t>
            </a:r>
            <a:r>
              <a:rPr lang="cs-CZ" b="1" dirty="0"/>
              <a:t>y</a:t>
            </a:r>
            <a:r>
              <a:rPr lang="cs-CZ" dirty="0"/>
              <a:t> libovolné přípustné řešení duální minimalizační úlohy, platí </a:t>
            </a:r>
            <a:r>
              <a:rPr lang="cs-CZ" b="1" dirty="0" err="1"/>
              <a:t>c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r>
              <a:rPr lang="cs-CZ" dirty="0"/>
              <a:t>  </a:t>
            </a:r>
            <a:r>
              <a:rPr lang="cs-CZ" dirty="0">
                <a:sym typeface="Symbol"/>
              </a:rPr>
              <a:t></a:t>
            </a:r>
            <a:r>
              <a:rPr lang="cs-CZ" dirty="0"/>
              <a:t> </a:t>
            </a:r>
            <a:r>
              <a:rPr lang="cs-CZ" b="1" dirty="0" err="1"/>
              <a:t>b</a:t>
            </a:r>
            <a:r>
              <a:rPr lang="cs-CZ" baseline="30000" dirty="0" err="1"/>
              <a:t>T</a:t>
            </a:r>
            <a:r>
              <a:rPr lang="cs-CZ" b="1" dirty="0" err="1"/>
              <a:t>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02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 mezi primární a duální úlohou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Je-li </a:t>
            </a:r>
            <a:r>
              <a:rPr lang="cs-CZ" b="1" dirty="0"/>
              <a:t>x</a:t>
            </a:r>
            <a:r>
              <a:rPr lang="cs-CZ" dirty="0"/>
              <a:t> přípustným řešením primární úlohy a </a:t>
            </a:r>
            <a:r>
              <a:rPr lang="cs-CZ" b="1" dirty="0"/>
              <a:t>y</a:t>
            </a:r>
            <a:r>
              <a:rPr lang="cs-CZ" dirty="0"/>
              <a:t> přípustným řešením duální úlohy a platí-li </a:t>
            </a:r>
            <a:r>
              <a:rPr lang="cs-CZ" b="1" dirty="0" err="1"/>
              <a:t>c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r>
              <a:rPr lang="cs-CZ" dirty="0"/>
              <a:t>  = </a:t>
            </a:r>
            <a:r>
              <a:rPr lang="cs-CZ" b="1" dirty="0" err="1"/>
              <a:t>b</a:t>
            </a:r>
            <a:r>
              <a:rPr lang="cs-CZ" baseline="30000" dirty="0" err="1"/>
              <a:t>T</a:t>
            </a:r>
            <a:r>
              <a:rPr lang="cs-CZ" b="1" dirty="0" err="1"/>
              <a:t>y</a:t>
            </a:r>
            <a:r>
              <a:rPr lang="cs-CZ" b="1" dirty="0"/>
              <a:t>, </a:t>
            </a:r>
            <a:r>
              <a:rPr lang="cs-CZ" dirty="0"/>
              <a:t>pak </a:t>
            </a:r>
            <a:r>
              <a:rPr lang="cs-CZ" b="1" dirty="0"/>
              <a:t>x</a:t>
            </a:r>
            <a:r>
              <a:rPr lang="cs-CZ" dirty="0"/>
              <a:t> je optimálním řešením primární úlohy a </a:t>
            </a:r>
            <a:r>
              <a:rPr lang="cs-CZ" b="1" dirty="0"/>
              <a:t>y</a:t>
            </a:r>
            <a:r>
              <a:rPr lang="cs-CZ" dirty="0"/>
              <a:t> je optimálním řešením duální úlohy.</a:t>
            </a:r>
          </a:p>
        </p:txBody>
      </p:sp>
    </p:spTree>
    <p:extLst>
      <p:ext uri="{BB962C8B-B14F-4D97-AF65-F5344CB8AC3E}">
        <p14:creationId xmlns:p14="http://schemas.microsoft.com/office/powerpoint/2010/main" val="59116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 mezi primární a duální úlohou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Mají-li obě sdružené úlohy optimální řešení, pak se optimální hodnoty účelových funkcí obou úloh sobě rovnají.</a:t>
            </a:r>
          </a:p>
        </p:txBody>
      </p:sp>
    </p:spTree>
    <p:extLst>
      <p:ext uri="{BB962C8B-B14F-4D97-AF65-F5344CB8AC3E}">
        <p14:creationId xmlns:p14="http://schemas.microsoft.com/office/powerpoint/2010/main" val="3701800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věta o dualitě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Má-li jedna ze sdružených úloh, ať už primární nebo duální, optimální řešení, má jej také druhá úloha, přičemž platí, že hodnoty účelových funkcí jsou stejné.</a:t>
            </a:r>
          </a:p>
        </p:txBody>
      </p:sp>
    </p:spTree>
    <p:extLst>
      <p:ext uri="{BB962C8B-B14F-4D97-AF65-F5344CB8AC3E}">
        <p14:creationId xmlns:p14="http://schemas.microsoft.com/office/powerpoint/2010/main" val="54441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interpretace duality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Ekonomická interpretace řešení duálního modelu velmi těsně souvisí s interpretací primárního modelu. </a:t>
            </a:r>
          </a:p>
          <a:p>
            <a:r>
              <a:rPr lang="cs-CZ" dirty="0"/>
              <a:t>Na příkladu</a:t>
            </a:r>
          </a:p>
        </p:txBody>
      </p:sp>
    </p:spTree>
    <p:extLst>
      <p:ext uri="{BB962C8B-B14F-4D97-AF65-F5344CB8AC3E}">
        <p14:creationId xmlns:p14="http://schemas.microsoft.com/office/powerpoint/2010/main" val="4075431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Výrobce krmiv pro psy plánuje výrobu dvou typů krmných směsí, směs A </a:t>
            </a:r>
            <a:r>
              <a:rPr lang="cs-CZ" dirty="0" err="1"/>
              <a:t>a</a:t>
            </a:r>
            <a:r>
              <a:rPr lang="cs-CZ" dirty="0"/>
              <a:t> směs B. Na jeho výrobu má na dané období k dispozici 180 tun kuřecích granulí, 120 tun vlákniny a 80 tun granulí z hovězího masa. Směs A se vyrábí smícháním 50 % kuřecích granulí, 25 % vlákniny a 25 % granulí z hovězího masa, zatímco směs B tvoří pouze kuřecí granule a vláknina smíchané v poměru 1:1. Předpokládaný čistý zisk po odečtení nákladů souvisejících s výrobou je 30000 Kč za 1 tunu směsi A </a:t>
            </a:r>
            <a:r>
              <a:rPr lang="cs-CZ" dirty="0" err="1"/>
              <a:t>a</a:t>
            </a:r>
            <a:r>
              <a:rPr lang="cs-CZ" dirty="0"/>
              <a:t> 40000 Kč za 1 tunu směsi B. Kolik tun směsi A </a:t>
            </a:r>
            <a:r>
              <a:rPr lang="cs-CZ" dirty="0" err="1"/>
              <a:t>a</a:t>
            </a:r>
            <a:r>
              <a:rPr lang="cs-CZ" dirty="0"/>
              <a:t> B má firma vyrábět, když chce maximalizovat zisk z výroby?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459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(30 000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+40 000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0,25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0,25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        ≤80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11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Duální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min</m:t>
                      </m:r>
                      <m:r>
                        <a:rPr lang="cs-CZ" i="1">
                          <a:latin typeface="Cambria Math"/>
                        </a:rPr>
                        <m:t>(180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+120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+80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+0,25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  <a:ea typeface="Cambria Math"/>
                        </a:rPr>
                        <m:t>≥30 000</m:t>
                      </m:r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           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≥40 000</m:t>
                      </m:r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877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primárního a duálního modelu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Řešením primární úlohy jsou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=240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12</m:t>
                    </m:r>
                    <m:r>
                      <a:rPr lang="cs-CZ" i="1">
                        <a:latin typeface="Cambria Math"/>
                      </a:rPr>
                      <m:t>0</m:t>
                    </m:r>
                  </m:oMath>
                </a14:m>
                <a:r>
                  <a:rPr lang="cs-CZ" dirty="0"/>
                  <a:t>, hodnota účelové funkce je 12 000 000. Řešením duální úlohy jsou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40 000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=40 000 </m:t>
                    </m:r>
                  </m:oMath>
                </a14:m>
                <a:r>
                  <a:rPr lang="cs-CZ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cs-CZ" dirty="0"/>
                  <a:t>, hodnota účelové funkce je 12000000.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45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Marginální ocenění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Když si uvědomíme, že </a:t>
            </a:r>
            <a:r>
              <a:rPr lang="cs-CZ" u="sng" dirty="0"/>
              <a:t>celkový zisk </a:t>
            </a:r>
            <a:r>
              <a:rPr lang="cs-CZ" dirty="0"/>
              <a:t>z výroby lze vyjádřit v duálním modelu také jako </a:t>
            </a:r>
            <a:r>
              <a:rPr lang="cs-CZ" u="sng" dirty="0"/>
              <a:t>součin kapacit jednotlivých zdrojů a hodnot duálních proměnných</a:t>
            </a:r>
            <a:r>
              <a:rPr lang="cs-CZ" dirty="0"/>
              <a:t>, pak </a:t>
            </a:r>
            <a:r>
              <a:rPr lang="cs-CZ" b="1" dirty="0"/>
              <a:t>duální proměnné</a:t>
            </a:r>
            <a:r>
              <a:rPr lang="cs-CZ" dirty="0"/>
              <a:t> můžeme interpretovat jako </a:t>
            </a:r>
            <a:r>
              <a:rPr lang="cs-CZ" b="1" dirty="0"/>
              <a:t>ocenění jedné jednotky příslušného zdroje</a:t>
            </a:r>
            <a:r>
              <a:rPr lang="cs-CZ" dirty="0"/>
              <a:t>. </a:t>
            </a:r>
          </a:p>
          <a:p>
            <a:r>
              <a:rPr lang="cs-CZ" dirty="0"/>
              <a:t>Jedná se však o </a:t>
            </a:r>
            <a:r>
              <a:rPr lang="cs-CZ" b="1" dirty="0"/>
              <a:t>marginální ocenění kapacit</a:t>
            </a:r>
            <a:r>
              <a:rPr lang="cs-CZ" dirty="0"/>
              <a:t>, to znamená nejvyšší cenu jednotky využitého zdroje, za kterou se ještě „vyplatí“ nakoupit tento zdroj, neboť přírůstek účelové funkce (např. zisk) je vyšší. </a:t>
            </a:r>
          </a:p>
          <a:p>
            <a:r>
              <a:rPr lang="cs-CZ" dirty="0"/>
              <a:t>(Jestliže je skutečná cena jednotky takového zdroje menší než marginální ocenění, vyplatí se rozšířit výrobu nákupem tohoto zdroje.)</a:t>
            </a:r>
          </a:p>
        </p:txBody>
      </p:sp>
    </p:spTree>
    <p:extLst>
      <p:ext uri="{BB962C8B-B14F-4D97-AF65-F5344CB8AC3E}">
        <p14:creationId xmlns:p14="http://schemas.microsoft.com/office/powerpoint/2010/main" val="347935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/>
              <a:t>Dualita v úlohách lineárního programování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8568952" cy="20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Stínová 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Hodnota marginálního (duálního) ocenění se nazývá </a:t>
            </a:r>
            <a:r>
              <a:rPr lang="cs-CZ" b="1" dirty="0"/>
              <a:t>stínová cena </a:t>
            </a:r>
            <a:r>
              <a:rPr lang="cs-CZ" dirty="0"/>
              <a:t>(anglicky „</a:t>
            </a:r>
            <a:r>
              <a:rPr lang="cs-CZ" dirty="0" err="1"/>
              <a:t>shadow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“) nebo také </a:t>
            </a:r>
            <a:r>
              <a:rPr lang="cs-CZ" b="1" dirty="0"/>
              <a:t>náklady obětované příležitosti </a:t>
            </a:r>
            <a:r>
              <a:rPr lang="cs-CZ" dirty="0"/>
              <a:t>(anglicky „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“). </a:t>
            </a:r>
          </a:p>
          <a:p>
            <a:r>
              <a:rPr lang="cs-CZ" dirty="0"/>
              <a:t>Nevyčerpaný zdroj má nulovou hodnotu duální proměnné, tedy nulovou stínovou cenu. Jeho zvýšení o jednotku totiž nezpůsobí zvýšení zisku.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08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Jednotka prvního zdroje (v našem modelu kuřecí granule) se podílí na celkovém zisku hodnotou 40 000 Kč. </a:t>
                </a:r>
              </a:p>
              <a:p>
                <a:r>
                  <a:rPr lang="cs-CZ" dirty="0"/>
                  <a:t>Hodnota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=0 </m:t>
                    </m:r>
                  </m:oMath>
                </a14:m>
                <a:r>
                  <a:rPr lang="cs-CZ" dirty="0"/>
                  <a:t>znamená, že se třetí zdroj (v našem případu granule z hovězího masa) na zisku přímo nepodílí. Tento zdroj není plně využit, jeho zvýšení o jednotku nezpůsobí zvýšení hodnoty účelové funkce.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020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Jak se změní hodnota účelové funkce (zisk), jestliže se kapacita kuřecích granulí zvýší o jednotku? </a:t>
                </a:r>
              </a:p>
              <a:p>
                <a:pPr lvl="1"/>
                <a:r>
                  <a:rPr lang="cs-CZ" dirty="0"/>
                  <a:t>Změní se o hodnotu příslušné duální proměnné, v našem případě o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=40 000 </m:t>
                    </m:r>
                  </m:oMath>
                </a14:m>
                <a:r>
                  <a:rPr lang="cs-CZ" dirty="0"/>
                  <a:t>Kč.</a:t>
                </a:r>
              </a:p>
              <a:p>
                <a:r>
                  <a:rPr lang="cs-CZ" dirty="0"/>
                  <a:t>Protože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=0 </m:t>
                    </m:r>
                  </m:oMath>
                </a14:m>
                <a:r>
                  <a:rPr lang="cs-CZ" dirty="0"/>
                  <a:t>, změna kapacit u třetího zdroje nemá na výsledný zisk vliv. </a:t>
                </a:r>
              </a:p>
              <a:p>
                <a:r>
                  <a:rPr lang="cs-CZ" b="1" dirty="0"/>
                  <a:t>POZOR! Kdyby kapacita hovězích granulí </a:t>
                </a:r>
                <a:r>
                  <a:rPr lang="cs-CZ" b="1" u="sng" dirty="0"/>
                  <a:t>výrazně</a:t>
                </a:r>
                <a:r>
                  <a:rPr lang="cs-CZ" b="1" dirty="0"/>
                  <a:t> poklesla, staly by se tyto granule nedostatkovými a to by jistě celkový zisk ovlivnilo</a:t>
                </a:r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875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Intervaly 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Znamená to, že hodnoty duálních proměnných je nutné uvažovat jen v rámci určitých </a:t>
            </a:r>
            <a:r>
              <a:rPr lang="cs-CZ" b="1" dirty="0"/>
              <a:t>intervalů stability </a:t>
            </a:r>
            <a:r>
              <a:rPr lang="cs-CZ" dirty="0"/>
              <a:t>pro kapacity jednotlivých zdrojů, obecně pak pro hodnoty pravých stran vlastních omezení.</a:t>
            </a:r>
          </a:p>
          <a:p>
            <a:r>
              <a:rPr lang="cs-CZ" dirty="0"/>
              <a:t>Výpočet intervalů stability vychází ze simplexové tabulky řešení. </a:t>
            </a:r>
          </a:p>
          <a:p>
            <a:r>
              <a:rPr lang="cs-CZ" dirty="0"/>
              <a:t>Takovouto </a:t>
            </a:r>
            <a:r>
              <a:rPr lang="cs-CZ" b="1" dirty="0" err="1"/>
              <a:t>postoptimalizační</a:t>
            </a:r>
            <a:r>
              <a:rPr lang="cs-CZ" b="1" dirty="0"/>
              <a:t> analýzu </a:t>
            </a:r>
            <a:r>
              <a:rPr lang="cs-CZ" dirty="0"/>
              <a:t>nebo též </a:t>
            </a:r>
            <a:r>
              <a:rPr lang="cs-CZ" b="1" dirty="0"/>
              <a:t>analýzu citlivosti</a:t>
            </a:r>
            <a:r>
              <a:rPr lang="cs-CZ" dirty="0"/>
              <a:t> obvykle nabízí programy pro výpočet úloh lineární programování.</a:t>
            </a:r>
          </a:p>
        </p:txBody>
      </p:sp>
    </p:spTree>
    <p:extLst>
      <p:ext uri="{BB962C8B-B14F-4D97-AF65-F5344CB8AC3E}">
        <p14:creationId xmlns:p14="http://schemas.microsoft.com/office/powerpoint/2010/main" val="3901511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Postoptimalizační</a:t>
            </a:r>
            <a:r>
              <a:rPr lang="cs-CZ" dirty="0"/>
              <a:t> analýza pomocí programu MS Excel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tabulkovém procesoru Excel stačí ve Výsledku Řešitele označit v Sestavách Citlivostní sestavu: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3140968"/>
            <a:ext cx="4608512" cy="35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Citlivostní zpráva programu MS Excel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Výsledná citlivostní zpráva se skládá ze dvou tabulek. </a:t>
            </a:r>
          </a:p>
          <a:p>
            <a:r>
              <a:rPr lang="cs-CZ" dirty="0"/>
              <a:t>První tabulka se týká primárního modelu, druhá zahrnuje duální model. </a:t>
            </a:r>
          </a:p>
          <a:p>
            <a:r>
              <a:rPr lang="cs-CZ" dirty="0"/>
              <a:t>V první tabulce citlivostní zprávy je pro každou proměnnou uveden její název, optimální hodnota, redukovaný cenový koeficient, cenový koeficient a interval stability pro cenový koeficient, který je definován povoleným nárůstem a poklesem od cílového koeficientu. </a:t>
            </a:r>
          </a:p>
          <a:p>
            <a:r>
              <a:rPr lang="cs-CZ" dirty="0"/>
              <a:t>Ve druhé tabulce je pro každou omezující podmínku její název, konečná hodnota levé strany, stínová cena, kapacity zdrojů (pravá strana) a interval stability definován povoleným nárůstem a poklesem od hodnot pravé strany.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225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Z výsledné citlivostní zprávy lze vyčíst, že stínová cena pro kuřecí granule je 40 000 Kč, interval stability pro kuřecí granule je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180−60,180+20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120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200</m:t>
                        </m:r>
                      </m:e>
                    </m:d>
                  </m:oMath>
                </a14:m>
                <a:r>
                  <a:rPr lang="cs-CZ" dirty="0"/>
                  <a:t>. Pokud tedy neklesne kapacita kuřecích granulí pod 120t nebo naopak nebude vyšší než 200 t, pak za jinak nezměněných podmínek zůstávají hodnoty duálních proměnných nezměněny.</a:t>
                </a:r>
              </a:p>
              <a:p>
                <a:r>
                  <a:rPr lang="cs-CZ" dirty="0"/>
                  <a:t>Podobně interval stability pro vlákninu je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0−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0,1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0+</m:t>
                        </m:r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  <m:r>
                          <a:rPr lang="cs-CZ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  <m:r>
                          <a:rPr lang="cs-CZ" i="1">
                            <a:latin typeface="Cambria Math"/>
                          </a:rPr>
                          <m:t>0,</m:t>
                        </m:r>
                        <m:r>
                          <a:rPr lang="cs-CZ" b="0" i="1" smtClean="0">
                            <a:latin typeface="Cambria Math"/>
                          </a:rPr>
                          <m:t>18</m:t>
                        </m:r>
                        <m:r>
                          <a:rPr lang="cs-CZ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cs-CZ" dirty="0"/>
                  <a:t>, interval stability pro granule z hovězího masa bude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  <m:r>
                          <a:rPr lang="cs-CZ" i="1">
                            <a:latin typeface="Cambria Math"/>
                          </a:rPr>
                          <m:t>0,</m:t>
                        </m:r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cs-CZ" dirty="0"/>
                  <a:t>, číslo 10</a:t>
                </a:r>
                <a:r>
                  <a:rPr lang="cs-CZ" baseline="30000" dirty="0"/>
                  <a:t>30</a:t>
                </a:r>
                <a:r>
                  <a:rPr lang="cs-CZ" dirty="0"/>
                  <a:t> (1E+30) reprezentuje vysokou hodnotu, kterou interpretujeme jako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611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424936" cy="1431032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5741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/>
              <a:t>Dualita v úlohách lineárního programování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 dvojice sdružených úloh nazveme </a:t>
            </a:r>
            <a:r>
              <a:rPr lang="cs-CZ" b="1" dirty="0"/>
              <a:t>primární úloha lineárního programování</a:t>
            </a:r>
            <a:r>
              <a:rPr lang="cs-CZ" dirty="0"/>
              <a:t>, tu druhou pak </a:t>
            </a:r>
            <a:r>
              <a:rPr lang="cs-CZ" b="1" dirty="0"/>
              <a:t>duální úloha lineárního programování</a:t>
            </a:r>
            <a:r>
              <a:rPr lang="cs-CZ" dirty="0"/>
              <a:t>. </a:t>
            </a:r>
          </a:p>
          <a:p>
            <a:r>
              <a:rPr lang="cs-CZ" dirty="0"/>
              <a:t>Dualita je vzájemně symetrickým vztahem obou úloh, nelze se tedy dívat na primární úlohu jako na úlohu nadřazenou k úloze duální. </a:t>
            </a:r>
          </a:p>
          <a:p>
            <a:r>
              <a:rPr lang="cs-CZ" b="1" dirty="0"/>
              <a:t>Duální úloha k duální úloze je úloha primární</a:t>
            </a:r>
            <a:r>
              <a:rPr lang="cs-CZ" dirty="0"/>
              <a:t>. </a:t>
            </a:r>
          </a:p>
          <a:p>
            <a:r>
              <a:rPr lang="cs-CZ" dirty="0"/>
              <a:t>Proto používáme pro dvojici uvedených úloh lineárního programování termín </a:t>
            </a:r>
            <a:r>
              <a:rPr lang="cs-CZ" b="1" dirty="0"/>
              <a:t>dvojice duálně sdružených úloh lineárního programování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78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Souměrná a nesouměrná dualita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Formulace duální úlohy k primární úloze závisí na tvaru primární úlohy, tedy na tom, zda je primární úloha v obecném tvaru. Podle toho rozlišujeme dva případy – </a:t>
            </a:r>
            <a:r>
              <a:rPr lang="cs-CZ" b="1" dirty="0"/>
              <a:t>souměrnou dualitu </a:t>
            </a:r>
            <a:r>
              <a:rPr lang="cs-CZ" dirty="0"/>
              <a:t>pro zadání primární úlohy v základním (obecném) tvaru a </a:t>
            </a:r>
            <a:r>
              <a:rPr lang="cs-CZ" b="1" dirty="0"/>
              <a:t>nesouměrnou dualitu </a:t>
            </a:r>
            <a:r>
              <a:rPr lang="cs-CZ" dirty="0"/>
              <a:t>pro primárnou úlohu zadanou v jiném než základním tvaru.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45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Souměrná dualita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216757"/>
              </p:ext>
            </p:extLst>
          </p:nvPr>
        </p:nvGraphicFramePr>
        <p:xfrm>
          <a:off x="1115616" y="1844824"/>
          <a:ext cx="5760640" cy="446449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80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0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Primární úloha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Duální úloha</a:t>
                      </a:r>
                      <a:endParaRPr lang="cs-CZ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869415"/>
              </p:ext>
            </p:extLst>
          </p:nvPr>
        </p:nvGraphicFramePr>
        <p:xfrm>
          <a:off x="1475656" y="3212976"/>
          <a:ext cx="1735693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38200" imgH="914400" progId="Equation.3">
                  <p:embed/>
                </p:oleObj>
              </mc:Choice>
              <mc:Fallback>
                <p:oleObj name="Rovnice" r:id="rId2" imgW="8382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12976"/>
                        <a:ext cx="1735693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02922"/>
              </p:ext>
            </p:extLst>
          </p:nvPr>
        </p:nvGraphicFramePr>
        <p:xfrm>
          <a:off x="4716016" y="3140968"/>
          <a:ext cx="1634876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838200" imgH="939800" progId="Equation.3">
                  <p:embed/>
                </p:oleObj>
              </mc:Choice>
              <mc:Fallback>
                <p:oleObj name="Rovnice" r:id="rId4" imgW="8382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140968"/>
                        <a:ext cx="1634876" cy="18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31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v maticovém zápisu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 x </a:t>
            </a:r>
            <a:r>
              <a:rPr lang="cs-CZ" dirty="0"/>
              <a:t>je </a:t>
            </a:r>
            <a:r>
              <a:rPr lang="cs-CZ" i="1" dirty="0"/>
              <a:t>n</a:t>
            </a:r>
            <a:r>
              <a:rPr lang="cs-CZ" dirty="0"/>
              <a:t>-složkový vektor proměnných primárního modelu, </a:t>
            </a:r>
          </a:p>
          <a:p>
            <a:pPr lvl="0"/>
            <a:r>
              <a:rPr lang="cs-CZ" b="1" dirty="0"/>
              <a:t> y </a:t>
            </a:r>
            <a:r>
              <a:rPr lang="cs-CZ" dirty="0"/>
              <a:t>je </a:t>
            </a:r>
            <a:r>
              <a:rPr lang="cs-CZ" i="1" dirty="0"/>
              <a:t>m</a:t>
            </a:r>
            <a:r>
              <a:rPr lang="cs-CZ" dirty="0"/>
              <a:t>-složkový vektor proměnných duálního modelu,</a:t>
            </a:r>
          </a:p>
          <a:p>
            <a:pPr lvl="0"/>
            <a:r>
              <a:rPr lang="cs-CZ" dirty="0"/>
              <a:t> </a:t>
            </a:r>
            <a:r>
              <a:rPr lang="cs-CZ" b="1" dirty="0"/>
              <a:t>c</a:t>
            </a:r>
            <a:r>
              <a:rPr lang="cs-CZ" dirty="0"/>
              <a:t> je </a:t>
            </a:r>
            <a:r>
              <a:rPr lang="cs-CZ" i="1" dirty="0"/>
              <a:t>n</a:t>
            </a:r>
            <a:r>
              <a:rPr lang="cs-CZ" dirty="0"/>
              <a:t>-složkový vektor cenových koeficientů primární úlohy a současně vektor koeficientů pravé strany duální úlohy,</a:t>
            </a:r>
          </a:p>
          <a:p>
            <a:pPr lvl="0"/>
            <a:r>
              <a:rPr lang="cs-CZ" b="1" dirty="0"/>
              <a:t> b </a:t>
            </a:r>
            <a:r>
              <a:rPr lang="cs-CZ" dirty="0"/>
              <a:t>je </a:t>
            </a:r>
            <a:r>
              <a:rPr lang="cs-CZ" i="1" dirty="0"/>
              <a:t>m</a:t>
            </a:r>
            <a:r>
              <a:rPr lang="cs-CZ" dirty="0"/>
              <a:t>-složkový vektor koeficientů pravé strany primární úlohy a současně vektor cenových koeficientů duální úlohy,</a:t>
            </a:r>
          </a:p>
          <a:p>
            <a:pPr lvl="0"/>
            <a:r>
              <a:rPr lang="cs-CZ" b="1" dirty="0"/>
              <a:t> A </a:t>
            </a:r>
            <a:r>
              <a:rPr lang="cs-CZ" dirty="0"/>
              <a:t>je matice strukturních koeficientů typu </a:t>
            </a:r>
            <a:r>
              <a:rPr lang="cs-CZ" i="1" dirty="0"/>
              <a:t>m </a:t>
            </a:r>
            <a:r>
              <a:rPr lang="cs-CZ" dirty="0"/>
              <a:t>x </a:t>
            </a:r>
            <a:r>
              <a:rPr lang="cs-CZ" i="1" dirty="0"/>
              <a:t>n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 A</a:t>
            </a:r>
            <a:r>
              <a:rPr lang="cs-CZ" b="1" baseline="30000" dirty="0"/>
              <a:t>T</a:t>
            </a:r>
            <a:r>
              <a:rPr lang="cs-CZ" b="1" dirty="0"/>
              <a:t> </a:t>
            </a:r>
            <a:r>
              <a:rPr lang="cs-CZ" dirty="0"/>
              <a:t>je matice strukturních koeficientů typu </a:t>
            </a:r>
            <a:r>
              <a:rPr lang="cs-CZ" i="1" dirty="0"/>
              <a:t>n </a:t>
            </a:r>
            <a:r>
              <a:rPr lang="cs-CZ" dirty="0"/>
              <a:t>x </a:t>
            </a:r>
            <a:r>
              <a:rPr lang="cs-CZ" i="1" dirty="0"/>
              <a:t>m.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Duální úloha má jiný vektor proměnných než úloha primární. Označili jsme jej </a:t>
            </a:r>
            <a:r>
              <a:rPr lang="cs-CZ" b="1" dirty="0"/>
              <a:t>y </a:t>
            </a:r>
            <a:r>
              <a:rPr lang="cs-CZ" dirty="0"/>
              <a:t>a jedná se o </a:t>
            </a:r>
            <a:r>
              <a:rPr lang="cs-CZ" i="1" dirty="0"/>
              <a:t>m</a:t>
            </a:r>
            <a:r>
              <a:rPr lang="cs-CZ" dirty="0"/>
              <a:t>-složkový vektor, tedy počet proměnných duálního modelu je stejný jako počet vlastních omezení primárního modelu.</a:t>
            </a:r>
          </a:p>
        </p:txBody>
      </p:sp>
    </p:spTree>
    <p:extLst>
      <p:ext uri="{BB962C8B-B14F-4D97-AF65-F5344CB8AC3E}">
        <p14:creationId xmlns:p14="http://schemas.microsoft.com/office/powerpoint/2010/main" val="181809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Transformace primární úlohy na úlohu duální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04056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cs-CZ" sz="2000" dirty="0"/>
                  <a:t>optimalizace účelové funkce se mění z maximalizace na minimalizaci a naopak, </a:t>
                </a:r>
              </a:p>
              <a:p>
                <a:pPr lvl="0"/>
                <a:r>
                  <a:rPr lang="cs-CZ" sz="2000" dirty="0"/>
                  <a:t>ke každému vlastnímu omezení primární úlohy přiřadíme jednu duální proměnnou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, </a:t>
                </a:r>
                <a:r>
                  <a:rPr lang="cs-CZ" sz="2000" i="1" dirty="0"/>
                  <a:t>i </a:t>
                </a:r>
                <a:r>
                  <a:rPr lang="cs-CZ" sz="2000" dirty="0"/>
                  <a:t>= 1,2,…, </a:t>
                </a:r>
                <a:r>
                  <a:rPr lang="cs-CZ" sz="2000" i="1" dirty="0"/>
                  <a:t>m </a:t>
                </a:r>
                <a:r>
                  <a:rPr lang="cs-CZ" sz="2000" dirty="0"/>
                  <a:t>a podmínku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pPr lvl="0"/>
                <a:r>
                  <a:rPr lang="cs-CZ" sz="2000" dirty="0"/>
                  <a:t>ke každé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/>
                  <a:t>, </a:t>
                </a:r>
                <a:r>
                  <a:rPr lang="cs-CZ" sz="2000" i="1" dirty="0"/>
                  <a:t>j </a:t>
                </a:r>
                <a:r>
                  <a:rPr lang="cs-CZ" sz="2000" dirty="0"/>
                  <a:t>= 1,2,…, </a:t>
                </a:r>
                <a:r>
                  <a:rPr lang="cs-CZ" sz="2000" i="1" dirty="0"/>
                  <a:t>n</a:t>
                </a:r>
                <a:r>
                  <a:rPr lang="cs-CZ" sz="2000" dirty="0"/>
                  <a:t>, primární úlohy přiřadíme vlastní omezení duální úlohy, </a:t>
                </a:r>
              </a:p>
              <a:p>
                <a:pPr lvl="0"/>
                <a:r>
                  <a:rPr lang="cs-CZ" sz="2000" dirty="0"/>
                  <a:t>matice strukturních koeficientů duální úlohy je rovna transponované matici strukturních koeficientů primární úlohy, </a:t>
                </a:r>
              </a:p>
              <a:p>
                <a:pPr lvl="0"/>
                <a:r>
                  <a:rPr lang="cs-CZ" sz="2000" dirty="0"/>
                  <a:t>koeficienty pravé strany duální úlohy jsou shodné s koeficienty účelové funkce primární úlohy a naopak koeficienty účelové funkce duální úlohy se shodují s koeficienty pravých stran primární úlohy,</a:t>
                </a:r>
              </a:p>
              <a:p>
                <a:pPr lvl="0"/>
                <a:r>
                  <a:rPr lang="cs-CZ" sz="2000" dirty="0"/>
                  <a:t>smysl nerovnosti vlastních omezení se v duálním modelu mění na opačná.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040560"/>
              </a:xfrm>
              <a:blipFill rotWithShape="1">
                <a:blip r:embed="rId2"/>
                <a:stretch>
                  <a:fillRect l="-593" t="-605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01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K následující maximalizační úloze lineárního programování nalezněte duální úlohu: </a:t>
                </a:r>
              </a:p>
              <a:p>
                <a:pPr marL="0" indent="0">
                  <a:buNone/>
                </a:pPr>
                <a:r>
                  <a:rPr lang="cs-CZ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(30 000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+40 000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0,25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+0,5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≤120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0,25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                ≤80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5010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1978</Words>
  <Application>Microsoft Office PowerPoint</Application>
  <PresentationFormat>Předvádění na obrazovce (4:3)</PresentationFormat>
  <Paragraphs>149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Motiv systému Office</vt:lpstr>
      <vt:lpstr>Rovnice</vt:lpstr>
      <vt:lpstr>Dualita v úlohách lineárního programování </vt:lpstr>
      <vt:lpstr>Dualita v úlohách lineárního programování</vt:lpstr>
      <vt:lpstr>Dualita v úlohách lineárního programování</vt:lpstr>
      <vt:lpstr>Dualita v úlohách lineárního programování</vt:lpstr>
      <vt:lpstr>Souměrná a nesouměrná dualita</vt:lpstr>
      <vt:lpstr>Souměrná dualita</vt:lpstr>
      <vt:lpstr>Proměnné v maticovém zápisu</vt:lpstr>
      <vt:lpstr>Transformace primární úlohy na úlohu duální </vt:lpstr>
      <vt:lpstr>Příklad</vt:lpstr>
      <vt:lpstr>Řešení příkladu</vt:lpstr>
      <vt:lpstr>Nesouměrná dualita</vt:lpstr>
      <vt:lpstr>Příklad</vt:lpstr>
      <vt:lpstr>Řešení příkladu</vt:lpstr>
      <vt:lpstr>Řešení příkladu</vt:lpstr>
      <vt:lpstr>Řešení příkladu</vt:lpstr>
      <vt:lpstr>Řešení příkladu</vt:lpstr>
      <vt:lpstr>Řešení příkladu</vt:lpstr>
      <vt:lpstr>Řešení příkladu</vt:lpstr>
      <vt:lpstr>Vztahy mezi primární a duální úlohou</vt:lpstr>
      <vt:lpstr>Vztahy mezi primární a duální úlohou</vt:lpstr>
      <vt:lpstr>Vztahy mezi primární a duální úlohou</vt:lpstr>
      <vt:lpstr>Vztahy mezi primární a duální úlohou</vt:lpstr>
      <vt:lpstr>Hlavní věta o dualitě</vt:lpstr>
      <vt:lpstr>Ekonomická interpretace duality</vt:lpstr>
      <vt:lpstr>Příklad</vt:lpstr>
      <vt:lpstr>Primární model</vt:lpstr>
      <vt:lpstr>Duální model</vt:lpstr>
      <vt:lpstr>Řešení primárního a duálního modelu</vt:lpstr>
      <vt:lpstr>Marginální ocenění</vt:lpstr>
      <vt:lpstr>Stínová cena</vt:lpstr>
      <vt:lpstr>Zpátky k příkladu</vt:lpstr>
      <vt:lpstr>Řešení příkladu</vt:lpstr>
      <vt:lpstr>Intervaly stability</vt:lpstr>
      <vt:lpstr>Postoptimalizační analýza pomocí programu MS Excel</vt:lpstr>
      <vt:lpstr>Citlivostní zpráva programu MS Excel</vt:lpstr>
      <vt:lpstr>Příklad - řešení</vt:lpstr>
      <vt:lpstr>Děkuji za pozornost</vt:lpstr>
    </vt:vector>
  </TitlesOfParts>
  <Company>OPF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Dualita v úlohách lineárního programování </dc:title>
  <dc:creator>OPF Karviná</dc:creator>
  <cp:lastModifiedBy>Radomír Perzina</cp:lastModifiedBy>
  <cp:revision>16</cp:revision>
  <dcterms:created xsi:type="dcterms:W3CDTF">2013-10-17T10:31:17Z</dcterms:created>
  <dcterms:modified xsi:type="dcterms:W3CDTF">2021-09-18T18:46:40Z</dcterms:modified>
</cp:coreProperties>
</file>