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4" r:id="rId2"/>
    <p:sldId id="263" r:id="rId3"/>
    <p:sldId id="283" r:id="rId4"/>
    <p:sldId id="287" r:id="rId5"/>
    <p:sldId id="257" r:id="rId6"/>
    <p:sldId id="306" r:id="rId7"/>
    <p:sldId id="325" r:id="rId8"/>
    <p:sldId id="326" r:id="rId9"/>
    <p:sldId id="322" r:id="rId10"/>
    <p:sldId id="323" r:id="rId11"/>
    <p:sldId id="324" r:id="rId12"/>
    <p:sldId id="307" r:id="rId13"/>
    <p:sldId id="308" r:id="rId14"/>
    <p:sldId id="309" r:id="rId15"/>
    <p:sldId id="303" r:id="rId16"/>
    <p:sldId id="313" r:id="rId17"/>
    <p:sldId id="316" r:id="rId18"/>
    <p:sldId id="317" r:id="rId19"/>
    <p:sldId id="315" r:id="rId20"/>
    <p:sldId id="318" r:id="rId21"/>
    <p:sldId id="319" r:id="rId22"/>
    <p:sldId id="321" r:id="rId23"/>
    <p:sldId id="320" r:id="rId24"/>
    <p:sldId id="266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83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6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77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1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42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97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12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172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1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2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78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17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0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87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10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9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83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5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ass.osgeo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window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gis.org/en/si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INFORMAČNÍ SYSTÉMY</a:t>
            </a:r>
            <a:b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</a:t>
            </a:r>
            <a:r>
              <a:rPr lang="cs-CZ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CESTOVNÍM </a:t>
            </a:r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RUCHU</a:t>
            </a:r>
            <a:endParaRPr lang="cs-CZ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Radim Dolák,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9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 GIS je svobodný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 umožňující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práci s rastrovými a vektorovými geografickými daty na mnoha platformách.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http://grass.osgeo.org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</a:t>
            </a:r>
            <a:r>
              <a:rPr lang="cs-CZ" b="1" dirty="0" smtClean="0"/>
              <a:t>) – ukázky SW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 descr="Výsledek obrázku pro GRASS G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5832648" cy="29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7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MapWindow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 je klasická desktopová aplikace nabízející prohlížení, editaci i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analýzu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prostorových dat. Program je dostupný ve více jazycích včetně češtiny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Web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http://www.mapwindow.org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</a:t>
            </a:r>
            <a:r>
              <a:rPr lang="cs-CZ" b="1" dirty="0" smtClean="0"/>
              <a:t>) – ukázky SW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 descr="Výsledek obrázku pro MAP WINDOW G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1274"/>
            <a:ext cx="3888432" cy="307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7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Geoobjekty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prostorové objekty. Prostorové objekty mají pro potřeby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geometrického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modelování následující (rozměry):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bezrozměrné (0-D): mají polohu, ale ne délku nebo plochu (nejspíše hodně záleží na úrovni zjednodušení) - umístění telefonní budky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jednorozměrné (1-D): jsou to přímé úseky čar, které mají konečnou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ne plochu - úsek silnice.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dvojrozměrné (2-D): polygony mající konečnou plochu – např. jezero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tělesa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Geoobjekty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města.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Sítě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dopravní, cyklostezky, potrubní, elektrizační.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Síť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VVN s bezpečnostní zónou.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Význačné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objektů, jevů a činností reálného světa se vztahuje k některému místu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zemského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povrchu (např. stavba, pozemek, les, vodní plocha, silnice) nebo má vztah k některému objektu na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zemském povrchu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(dům je postaven na určitém pozemku). Tyto objekty se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vyskytují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daném prostoru společně s mnoha dalšími objekty a navzájem se ovlivňují. Proto znalost umístění a vzájemných prostorových souvislostí mezi objekty je velmi významná a může sehrát důležitou roli v řadě oborů lidské činnosti. 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Geoobjekty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7536" y="915566"/>
            <a:ext cx="7416800" cy="33022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Geoobjekty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7536" y="4299942"/>
            <a:ext cx="759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Objekty cestovního ruchu v GIS. </a:t>
            </a:r>
            <a:r>
              <a:rPr lang="cs-CZ" dirty="0" smtClean="0"/>
              <a:t>Zpracováno </a:t>
            </a:r>
            <a:r>
              <a:rPr lang="cs-CZ" dirty="0"/>
              <a:t>podle </a:t>
            </a:r>
            <a:r>
              <a:rPr lang="cs-CZ" dirty="0" smtClean="0"/>
              <a:t>Gajdošík a kol. (</a:t>
            </a:r>
            <a:r>
              <a:rPr lang="cs-CZ" dirty="0"/>
              <a:t>2017)</a:t>
            </a:r>
          </a:p>
        </p:txBody>
      </p:sp>
    </p:spTree>
    <p:extLst>
      <p:ext uri="{BB962C8B-B14F-4D97-AF65-F5344CB8AC3E}">
        <p14:creationId xmlns:p14="http://schemas.microsoft.com/office/powerpoint/2010/main" val="8939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neboli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geografická data jsou data s implicitním nebo explicitním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vztahem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místu na Zemi.</a:t>
            </a:r>
          </a:p>
          <a:p>
            <a:pPr marL="0" indent="0" algn="just">
              <a:buNone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altLang="cs-CZ" sz="18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následujícími složkami: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Prostorovou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Atributovou 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Prostorová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složka je standardně definována jako souřadnice nebo vazba na jiný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existující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definovaný prostorový prvek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Atributová složka uvádí popisné informace prostorové složky jako je např. záznam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databázové tabulce, externí dokument fotografie nebo kombinace předchozích uvedených.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Geodata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rámci zpracování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počítačích mohou tato data být uložena v různých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typech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souborů: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rastrová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CIT,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GeoTIFF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vektorová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např. CAD: DGN, DXF, aj. ; GIS: SHP, GML)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ne)vektorová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 polohou např. souřadnic XY) soubory TXT, XLS, aj.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Geodata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zjednodušený model reálného světa, který v žádném případě není dokonalým obrazem reality, protože na mapě nelze v žádném případě znázornit všechny objekty a jevy reálného světa.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ve své podstatě zmenšené a zevšeobecněné znázornění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objektů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jevů na Zemi, ostatních nebeských tělesech nebo nebeské sféře. </a:t>
            </a: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je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ČSN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730402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„zmenšený generalizovaný konvenční obraz Země, nebeských těles, kosmu či jejich částí, převedený do roviny pomocí matematicky definovaných vztahů (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kartografickým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zobrazením), ukazující podle zvolených hledisek polohu, stav a vztahy přírodních, socioekonomických a technických objektů a jevů.“</a:t>
            </a: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Kartografie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podle ČSN 73 0406 vědní obor zabývající se znázorněním zemského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povrchu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nebeských těles a objektů, jevů na nich a jejich vztahů ve formě kartografického díla a dále soubor činností při zpracování a využívání map.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Voženílek (1999) uvádí, že prvky tvořící obsah mapy lze členit podle jejich původu, charakteru a významu na:</a:t>
            </a: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prvky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kartografické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podklady (bodové pole),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souřadnicové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sítě,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listů,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kompozice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(uspořádání) mapy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616624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</a:t>
            </a:r>
            <a:b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CESTOVNÍM RUCHU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23528" y="2931790"/>
            <a:ext cx="532859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GEOGRAFICKÉ INFORMAČNÍ SYSTÉMY A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Fyzickogeografické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vodstvo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(oceány, moře, řeky, jezera, umělé vodní plochy, atd.),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reliéf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(výškopis, kóty, atd.),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její typy),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podložní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horniny,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přírodní složky krajinné sféry.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informace.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sídla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(pozemní, námořní, letecké, atd.),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jevy a objekty (průmyslové, zemědělské, správní, atd.),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výtvory.</a:t>
            </a: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Doplňkové a pomocné prvky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vysvětlivky,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tiráž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lze členit z mnoha hledisek jako je např. účel použití, způsob vzniku, měřítko, územní rozsah atd.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podle obsahu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topografické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(místopisné, podrobné, zobrazující zejména geografickou realitu co nejpodrobněji),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všeobecně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zeměpisné (zobrazují rozsáhlé geografické celky s vysokou mírou generalizace základních fyzicko-geografických i socioekonomických prvků),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(účelové, speciální, s přednostně vymezenou tematikou v rozsahu jednoho nebo skupiny obsahových prvků, ostatní prvky mohou být potlačeny nebo vynechány),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katastrální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(zachycují katastr a pozemky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rozsahu zobrazeného území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světa,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zemských polokoulí,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kontinentů, moří a oceánů,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států, jejich skupin či částí. </a:t>
            </a: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podle měřítka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malého měřítka (měřítko větší než 1:1 000 000, znázorňují obrovské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území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jsou značně zkreslené - zkreslení působí hlavně zakřivení Země),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středního měřítka (měřítka 1:200 000 až 1:1000 000),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velkého měřítka (měřítka menší než 1:200 000, zobrazují pouze malá území, jsou minimálně zkreslené).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84355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/>
              <a:t>DĚKUJI ZA POZORNOST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5783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p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řednášky, která je zaměřena na geografické informační systémy a 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zmíněny nejprve základní pojmy, jako jsou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geografický informační systém, </a:t>
            </a: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geoobjekty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Budou uvedeny příklady GIS. Dále mapy, dělení map, kartografie.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 smtClean="0"/>
              <a:t>Seznámení </a:t>
            </a:r>
            <a:r>
              <a:rPr lang="cs-CZ" sz="1800" b="1" dirty="0"/>
              <a:t>s problematikou </a:t>
            </a:r>
            <a:r>
              <a:rPr lang="cs-CZ" sz="1800" b="1" dirty="0" smtClean="0"/>
              <a:t>geografických informačních systémů (GIS)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 smtClean="0"/>
              <a:t>Vysvětlení pojmů GIS, </a:t>
            </a:r>
            <a:r>
              <a:rPr lang="cs-CZ" sz="1800" b="1" dirty="0" err="1" smtClean="0"/>
              <a:t>geoobjekty</a:t>
            </a:r>
            <a:r>
              <a:rPr lang="cs-CZ" sz="1800" b="1" dirty="0" smtClean="0"/>
              <a:t> a </a:t>
            </a:r>
            <a:r>
              <a:rPr lang="cs-CZ" sz="1800" b="1" dirty="0" err="1" smtClean="0"/>
              <a:t>geodata</a:t>
            </a:r>
            <a:endParaRPr lang="cs-CZ" sz="1800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</a:t>
            </a: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cestovním ruchu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Ukázat příklad konkrétních GIS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Definovat pojmy kartografie a mapy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Znát podrobnější dělené map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/>
              <a:t>Cíle přednášky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Geografické informační systémy (GIS) podle Gajdošíka, Gajdošíkové 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Marčekové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v sobě spojují geografii, matematiku, statistiku, management, kartografii a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počítačové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vědy.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s jinými informačními systémy obsahují i prostorové údaje na základě kterých pomocí HW a SW sbírají, ukládají, řídí, upravují, modelují a zobrazují tyto údaje v jednom přehledném uživatelském prostředí.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definice pojmu je uvádí např. společnost DIGIS, která definuje geografický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(GIS) jako určitý typ informačního systému pro zobrazení a správu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geografických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GIS je technologie a zároveň nástroj, který používá a zpracovává údaje polohově vázané k povrchu Země.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systém je schopný vykonávat tyto základní funkce: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digitálními mapami i s popisnými databázemi,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propojit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prostorové (grafické) a popisné (negrafické) databázové údaje,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vyhodnocovat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požadavky, které kombinují klasické databázové dotazy s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geografickými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údaji,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analyzovat databázové údaje prvků,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přehledně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zobrazit výsledky vyhledávání ve formě mapových výstupů, sestav.</a:t>
            </a: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 se uplatňuje všude od návrhu umístění benzinové stanice, spádovosti školského zařízení, až po návrh rozvoje města, případně sledování vývoje krajiny v čase.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kanceláře mohou GIS využít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činnosti: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Snadná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nabídky cestovních destinací a doprovodných informací na mapovém podkladě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Intuitivní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ovládání s možností přibližování mapy, zobrazování detailů a dalších informací (ubytování, kultura, historie, ceny, fotografie atd.)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Zobrazování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libovolných prvků (ubytování, památek, hotelových resortů, lokalit pláží, fotografie atd.)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o pohybu a demografii Vašich zákazníků, jejich vyhodnocení, analýza a vizualizace na mapě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na míru od orientačních plánů po velké přehledové mapy na bázi satelitních snímků (ukázka vpravo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Obce, města, regiony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mohou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 využít pro následující činnosti: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Grafická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regionu pomocí mapového serveru na vlastních stránkách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zahrnutí informací důležitých pro cestovní ruch: památek, sportovišť, kulturních zařízení, ubytování, restaurací atd. </a:t>
            </a: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QGIS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 verze 2.0 označovaný také jako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GIS) je svobodný a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multiplatformní GIS. Web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://www.qgis.org/en/site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Geografické informační systémy (GIS</a:t>
            </a:r>
            <a:r>
              <a:rPr lang="cs-CZ" b="1" dirty="0" smtClean="0"/>
              <a:t>) – ukázky SW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 descr="Související obráze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212"/>
            <a:ext cx="4536504" cy="3299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1373</Words>
  <Application>Microsoft Office PowerPoint</Application>
  <PresentationFormat>Předvádění na obrazovce (16:9)</PresentationFormat>
  <Paragraphs>181</Paragraphs>
  <Slides>24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Enriqueta</vt:lpstr>
      <vt:lpstr>Times New Roman</vt:lpstr>
      <vt:lpstr>Wingdings</vt:lpstr>
      <vt:lpstr>SLU</vt:lpstr>
      <vt:lpstr>Název prezentace</vt:lpstr>
      <vt:lpstr>INFORMAČNÍ SYSTÉMY V CESTOVNÍM RUCHU</vt:lpstr>
      <vt:lpstr>Úvod</vt:lpstr>
      <vt:lpstr>Cíle přednášky</vt:lpstr>
      <vt:lpstr>Geografické informační systémy (GIS)</vt:lpstr>
      <vt:lpstr>Geografické informační systémy (GIS)</vt:lpstr>
      <vt:lpstr>Geografické informační systémy (GIS)</vt:lpstr>
      <vt:lpstr>Geografické informační systémy (GIS)</vt:lpstr>
      <vt:lpstr>Geografické informační systémy (GIS) – ukázky SW</vt:lpstr>
      <vt:lpstr>Geografické informační systémy (GIS) – ukázky SW</vt:lpstr>
      <vt:lpstr>Geografické informační systémy (GIS) – ukázky SW</vt:lpstr>
      <vt:lpstr>Geoobjekty</vt:lpstr>
      <vt:lpstr>Geoobjekty</vt:lpstr>
      <vt:lpstr>Geoobjekty</vt:lpstr>
      <vt:lpstr>Geodata</vt:lpstr>
      <vt:lpstr>Geodata</vt:lpstr>
      <vt:lpstr>Mapy</vt:lpstr>
      <vt:lpstr>Mapy</vt:lpstr>
      <vt:lpstr>Mapy</vt:lpstr>
      <vt:lpstr>Mapy</vt:lpstr>
      <vt:lpstr>Mapy</vt:lpstr>
      <vt:lpstr>Mapy</vt:lpstr>
      <vt:lpstr>Mapy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Radim Dolák</dc:creator>
  <cp:lastModifiedBy>Radim Dolák</cp:lastModifiedBy>
  <cp:revision>157</cp:revision>
  <dcterms:created xsi:type="dcterms:W3CDTF">2016-07-06T15:42:34Z</dcterms:created>
  <dcterms:modified xsi:type="dcterms:W3CDTF">2018-04-15T15:18:32Z</dcterms:modified>
</cp:coreProperties>
</file>