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81" d="100"/>
          <a:sy n="81" d="100"/>
        </p:scale>
        <p:origin x="-1483" y="-235"/>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8EE119-7938-488F-B275-A98EE0C3F7D4}"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D7EF0DCC-6C68-46F2-8973-CE49CC577BE7}" type="datetimeFigureOut">
              <a:rPr lang="cs-CZ" smtClean="0"/>
              <a:pPr/>
              <a:t>19.09.2019</a:t>
            </a:fld>
            <a:endParaRPr lang="cs-CZ"/>
          </a:p>
        </p:txBody>
      </p:sp>
      <p:sp>
        <p:nvSpPr>
          <p:cNvPr id="9" name="Slide Number Placeholder 8"/>
          <p:cNvSpPr>
            <a:spLocks noGrp="1"/>
          </p:cNvSpPr>
          <p:nvPr>
            <p:ph type="sldNum" sz="quarter" idx="11"/>
          </p:nvPr>
        </p:nvSpPr>
        <p:spPr/>
        <p:txBody>
          <a:bodyPr/>
          <a:lstStyle/>
          <a:p>
            <a:fld id="{908EE119-7938-488F-B275-A98EE0C3F7D4}"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08EE119-7938-488F-B275-A98EE0C3F7D4}"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7EF0DCC-6C68-46F2-8973-CE49CC577BE7}" type="datetimeFigureOut">
              <a:rPr lang="cs-CZ" smtClean="0"/>
              <a:pPr/>
              <a:t>19.09.2019</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HODNOCENÍ ZPŮSOBILOSTI VÝROBNÍCH PROCESŮ</a:t>
            </a:r>
            <a:endParaRPr lang="cs-CZ" dirty="0"/>
          </a:p>
        </p:txBody>
      </p:sp>
      <p:sp>
        <p:nvSpPr>
          <p:cNvPr id="3" name="Podnadpis 2"/>
          <p:cNvSpPr>
            <a:spLocks noGrp="1"/>
          </p:cNvSpPr>
          <p:nvPr>
            <p:ph type="subTitle" idx="1"/>
          </p:nvPr>
        </p:nvSpPr>
        <p:spPr/>
        <p:txBody>
          <a:bodyPr/>
          <a:lstStyle/>
          <a:p>
            <a:r>
              <a:rPr lang="cs-CZ" dirty="0" smtClean="0"/>
              <a:t>Elena </a:t>
            </a:r>
            <a:r>
              <a:rPr lang="cs-CZ" dirty="0" err="1" smtClean="0"/>
              <a:t>Mielcová</a:t>
            </a:r>
            <a:endParaRPr lang="cs-CZ" dirty="0"/>
          </a:p>
        </p:txBody>
      </p:sp>
    </p:spTree>
    <p:extLst>
      <p:ext uri="{BB962C8B-B14F-4D97-AF65-F5344CB8AC3E}">
        <p14:creationId xmlns:p14="http://schemas.microsoft.com/office/powerpoint/2010/main" xmlns="" val="29983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Specifikace výrobního procesu</a:t>
            </a:r>
            <a:endParaRPr lang="en-US" dirty="0"/>
          </a:p>
        </p:txBody>
      </p:sp>
      <p:sp>
        <p:nvSpPr>
          <p:cNvPr id="3" name="Zástupný symbol pro obsah 2"/>
          <p:cNvSpPr>
            <a:spLocks noGrp="1"/>
          </p:cNvSpPr>
          <p:nvPr>
            <p:ph idx="1"/>
          </p:nvPr>
        </p:nvSpPr>
        <p:spPr/>
        <p:txBody>
          <a:bodyPr/>
          <a:lstStyle/>
          <a:p>
            <a:r>
              <a:rPr lang="cs-CZ" dirty="0" smtClean="0"/>
              <a:t>Označme: </a:t>
            </a:r>
          </a:p>
          <a:p>
            <a:r>
              <a:rPr lang="cs-CZ" dirty="0" smtClean="0"/>
              <a:t>USL = horní toleranční hranice (</a:t>
            </a:r>
            <a:r>
              <a:rPr lang="cs-CZ" b="1" dirty="0" err="1" smtClean="0"/>
              <a:t>U</a:t>
            </a:r>
            <a:r>
              <a:rPr lang="cs-CZ" dirty="0" err="1" smtClean="0"/>
              <a:t>pper</a:t>
            </a:r>
            <a:r>
              <a:rPr lang="cs-CZ" dirty="0" smtClean="0"/>
              <a:t> </a:t>
            </a:r>
            <a:r>
              <a:rPr lang="cs-CZ" b="1" dirty="0" err="1" smtClean="0"/>
              <a:t>S</a:t>
            </a:r>
            <a:r>
              <a:rPr lang="cs-CZ" dirty="0" err="1" smtClean="0"/>
              <a:t>pecification</a:t>
            </a:r>
            <a:r>
              <a:rPr lang="cs-CZ" dirty="0" smtClean="0"/>
              <a:t> </a:t>
            </a:r>
            <a:r>
              <a:rPr lang="cs-CZ" b="1" dirty="0" smtClean="0"/>
              <a:t>L</a:t>
            </a:r>
            <a:r>
              <a:rPr lang="cs-CZ" dirty="0" smtClean="0"/>
              <a:t>imit pro sledovaný ukazatel kvality), </a:t>
            </a:r>
          </a:p>
          <a:p>
            <a:r>
              <a:rPr lang="cs-CZ" dirty="0" smtClean="0"/>
              <a:t>LSL = dolní toleranční hranice (</a:t>
            </a:r>
            <a:r>
              <a:rPr lang="cs-CZ" b="1" dirty="0" err="1" smtClean="0"/>
              <a:t>L</a:t>
            </a:r>
            <a:r>
              <a:rPr lang="cs-CZ" dirty="0" err="1" smtClean="0"/>
              <a:t>ower</a:t>
            </a:r>
            <a:r>
              <a:rPr lang="cs-CZ" dirty="0" smtClean="0"/>
              <a:t> </a:t>
            </a:r>
            <a:r>
              <a:rPr lang="cs-CZ" b="1" dirty="0" err="1" smtClean="0"/>
              <a:t>S</a:t>
            </a:r>
            <a:r>
              <a:rPr lang="cs-CZ" dirty="0" err="1" smtClean="0"/>
              <a:t>pecification</a:t>
            </a:r>
            <a:r>
              <a:rPr lang="cs-CZ" dirty="0" smtClean="0"/>
              <a:t> </a:t>
            </a:r>
            <a:r>
              <a:rPr lang="cs-CZ" b="1" dirty="0" smtClean="0"/>
              <a:t>L</a:t>
            </a:r>
            <a:r>
              <a:rPr lang="cs-CZ" dirty="0" smtClean="0"/>
              <a:t>imit), </a:t>
            </a:r>
          </a:p>
          <a:p>
            <a:r>
              <a:rPr lang="cs-CZ" dirty="0" smtClean="0"/>
              <a:t>T = cílová hodnota (</a:t>
            </a:r>
            <a:r>
              <a:rPr lang="cs-CZ" b="1" dirty="0" err="1" smtClean="0"/>
              <a:t>T</a:t>
            </a:r>
            <a:r>
              <a:rPr lang="cs-CZ" dirty="0" err="1" smtClean="0"/>
              <a:t>arget</a:t>
            </a:r>
            <a:r>
              <a:rPr lang="cs-CZ" dirty="0" smtClean="0"/>
              <a:t> </a:t>
            </a:r>
            <a:r>
              <a:rPr lang="cs-CZ" dirty="0" err="1" smtClean="0"/>
              <a:t>Value</a:t>
            </a:r>
            <a:r>
              <a:rPr lang="cs-CZ" dirty="0" smtClean="0"/>
              <a:t>). </a:t>
            </a:r>
            <a:endParaRPr lang="cs-CZ" dirty="0" smtClean="0"/>
          </a:p>
          <a:p>
            <a:endParaRPr lang="cs-CZ" dirty="0"/>
          </a:p>
          <a:p>
            <a:r>
              <a:rPr lang="cs-CZ" dirty="0" smtClean="0"/>
              <a:t>Pak toleranční interval bude (LSL, USL), jeho délka je USL - LSL a střed intervalu MSL je: </a:t>
            </a:r>
            <a:endParaRPr lang="cs-CZ" dirty="0" smtClean="0"/>
          </a:p>
          <a:p>
            <a:pPr marL="114300" indent="0" algn="ctr">
              <a:buNone/>
            </a:pPr>
            <a:r>
              <a:rPr lang="cs-CZ" dirty="0" smtClean="0"/>
              <a:t>MSL=1/2(USL+LSL)</a:t>
            </a:r>
            <a:endParaRPr lang="cs-CZ" dirty="0"/>
          </a:p>
          <a:p>
            <a:r>
              <a:rPr lang="cs-CZ" i="1" dirty="0" smtClean="0"/>
              <a:t>Specifikace výrobního procesu </a:t>
            </a:r>
            <a:r>
              <a:rPr lang="cs-CZ" dirty="0" smtClean="0"/>
              <a:t>je určena trojicí (LSL, T, USL). </a:t>
            </a:r>
            <a:endParaRPr lang="cs-CZ" dirty="0"/>
          </a:p>
        </p:txBody>
      </p:sp>
    </p:spTree>
    <p:extLst>
      <p:ext uri="{BB962C8B-B14F-4D97-AF65-F5344CB8AC3E}">
        <p14:creationId xmlns:p14="http://schemas.microsoft.com/office/powerpoint/2010/main" xmlns="" val="174773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Rozptyly</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1371600"/>
                <a:ext cx="7620000" cy="5029200"/>
              </a:xfrm>
            </p:spPr>
            <p:txBody>
              <a:bodyPr/>
              <a:lstStyle/>
              <a:p>
                <a:r>
                  <a:rPr lang="en-US" dirty="0" smtClean="0"/>
                  <a:t>Skutečně</a:t>
                </a:r>
                <a:r>
                  <a:rPr lang="en-US" dirty="0"/>
                  <a:t> </a:t>
                </a:r>
                <a:r>
                  <a:rPr lang="en-US" dirty="0" err="1"/>
                  <a:t>dosahovaná</a:t>
                </a:r>
                <a:r>
                  <a:rPr lang="en-US" dirty="0"/>
                  <a:t> </a:t>
                </a:r>
                <a:r>
                  <a:rPr lang="en-US" dirty="0" err="1"/>
                  <a:t>přesnost</a:t>
                </a:r>
                <a:r>
                  <a:rPr lang="en-US" dirty="0"/>
                  <a:t> je </a:t>
                </a:r>
                <a:r>
                  <a:rPr lang="en-US" dirty="0" err="1"/>
                  <a:t>vyjádřena</a:t>
                </a:r>
                <a:r>
                  <a:rPr lang="en-US" dirty="0"/>
                  <a:t> </a:t>
                </a:r>
                <a:r>
                  <a:rPr lang="en-US" dirty="0" err="1"/>
                  <a:t>rozptylem</a:t>
                </a:r>
                <a:r>
                  <a:rPr lang="en-US" dirty="0"/>
                  <a:t>. </a:t>
                </a:r>
                <a:endParaRPr lang="cs-CZ" dirty="0" smtClean="0"/>
              </a:p>
              <a:p>
                <a:r>
                  <a:rPr lang="en-US" dirty="0" smtClean="0"/>
                  <a:t>Je </a:t>
                </a:r>
                <a:r>
                  <a:rPr lang="en-US" dirty="0" err="1"/>
                  <a:t>známo</a:t>
                </a:r>
                <a:r>
                  <a:rPr lang="en-US" dirty="0"/>
                  <a:t>, </a:t>
                </a:r>
                <a:r>
                  <a:rPr lang="en-US" dirty="0" err="1"/>
                  <a:t>že</a:t>
                </a:r>
                <a:r>
                  <a:rPr lang="en-US" dirty="0"/>
                  <a:t> </a:t>
                </a:r>
                <a:r>
                  <a:rPr lang="en-US" dirty="0" err="1"/>
                  <a:t>má</a:t>
                </a:r>
                <a:r>
                  <a:rPr lang="en-US" dirty="0"/>
                  <a:t>-li </a:t>
                </a:r>
                <a:r>
                  <a:rPr lang="en-US" dirty="0" err="1"/>
                  <a:t>soubor</a:t>
                </a:r>
                <a:r>
                  <a:rPr lang="en-US" dirty="0"/>
                  <a:t> </a:t>
                </a:r>
                <a:r>
                  <a:rPr lang="en-US" dirty="0" err="1"/>
                  <a:t>normální</a:t>
                </a:r>
                <a:r>
                  <a:rPr lang="en-US" dirty="0"/>
                  <a:t> </a:t>
                </a:r>
                <a:r>
                  <a:rPr lang="en-US" dirty="0" err="1"/>
                  <a:t>rozdělení</a:t>
                </a:r>
                <a:r>
                  <a:rPr lang="en-US" dirty="0"/>
                  <a:t> , </a:t>
                </a:r>
                <a:r>
                  <a:rPr lang="en-US" dirty="0" err="1"/>
                  <a:t>pak</a:t>
                </a:r>
                <a:r>
                  <a:rPr lang="en-US" dirty="0"/>
                  <a:t> </a:t>
                </a:r>
                <a:r>
                  <a:rPr lang="en-US" dirty="0" err="1"/>
                  <a:t>podle</a:t>
                </a:r>
                <a:r>
                  <a:rPr lang="en-US" dirty="0"/>
                  <a:t> </a:t>
                </a:r>
                <a:r>
                  <a:rPr lang="en-US" dirty="0" err="1"/>
                  <a:t>pravidla</a:t>
                </a:r>
                <a:r>
                  <a:rPr lang="en-US" dirty="0"/>
                  <a:t> </a:t>
                </a:r>
                <a:r>
                  <a:rPr lang="en-US" dirty="0" err="1"/>
                  <a:t>tří</a:t>
                </a:r>
                <a:r>
                  <a:rPr lang="en-US" dirty="0"/>
                  <a:t> sigma </a:t>
                </a:r>
                <a:r>
                  <a:rPr lang="en-US" dirty="0" err="1"/>
                  <a:t>leží</a:t>
                </a:r>
                <a:r>
                  <a:rPr lang="en-US" dirty="0"/>
                  <a:t> v </a:t>
                </a:r>
                <a:r>
                  <a:rPr lang="en-US" dirty="0" err="1"/>
                  <a:t>intervalu</a:t>
                </a:r>
                <a:r>
                  <a:rPr lang="en-US" dirty="0"/>
                  <a:t> </a:t>
                </a:r>
                <a14:m>
                  <m:oMath xmlns:m="http://schemas.openxmlformats.org/officeDocument/2006/math">
                    <m:d>
                      <m:dPr>
                        <m:ctrlPr>
                          <a:rPr lang="en-US" i="1" smtClean="0">
                            <a:latin typeface="Cambria Math"/>
                          </a:rPr>
                        </m:ctrlPr>
                      </m:dPr>
                      <m:e>
                        <m:r>
                          <a:rPr lang="en-US" i="1" smtClean="0">
                            <a:latin typeface="Cambria Math"/>
                            <a:ea typeface="Cambria Math"/>
                          </a:rPr>
                          <m:t>𝜇</m:t>
                        </m:r>
                        <m:r>
                          <a:rPr lang="cs-CZ" b="0" i="1" smtClean="0">
                            <a:latin typeface="Cambria Math"/>
                            <a:ea typeface="Cambria Math"/>
                          </a:rPr>
                          <m:t>−3</m:t>
                        </m:r>
                        <m:r>
                          <a:rPr lang="cs-CZ" b="0" i="1" smtClean="0">
                            <a:latin typeface="Cambria Math"/>
                            <a:ea typeface="Cambria Math"/>
                          </a:rPr>
                          <m:t>𝜎</m:t>
                        </m:r>
                        <m:r>
                          <a:rPr lang="cs-CZ" b="0" i="1" smtClean="0">
                            <a:latin typeface="Cambria Math"/>
                            <a:ea typeface="Cambria Math"/>
                          </a:rPr>
                          <m:t>,</m:t>
                        </m:r>
                        <m:r>
                          <a:rPr lang="cs-CZ" b="0" i="1" smtClean="0">
                            <a:latin typeface="Cambria Math"/>
                            <a:ea typeface="Cambria Math"/>
                          </a:rPr>
                          <m:t>𝜇</m:t>
                        </m:r>
                        <m:r>
                          <a:rPr lang="cs-CZ" b="0" i="1" smtClean="0">
                            <a:latin typeface="Cambria Math"/>
                            <a:ea typeface="Cambria Math"/>
                          </a:rPr>
                          <m:t>+3</m:t>
                        </m:r>
                        <m:r>
                          <a:rPr lang="cs-CZ" b="0" i="1" smtClean="0">
                            <a:latin typeface="Cambria Math"/>
                            <a:ea typeface="Cambria Math"/>
                          </a:rPr>
                          <m:t>𝜎</m:t>
                        </m:r>
                      </m:e>
                    </m:d>
                  </m:oMath>
                </a14:m>
                <a:r>
                  <a:rPr lang="cs-CZ" dirty="0" smtClean="0"/>
                  <a:t> až </a:t>
                </a:r>
                <a:r>
                  <a:rPr lang="en-US" dirty="0" smtClean="0"/>
                  <a:t>99,73 </a:t>
                </a:r>
                <a:r>
                  <a:rPr lang="en-US" dirty="0"/>
                  <a:t>% </a:t>
                </a:r>
                <a:r>
                  <a:rPr lang="en-US" dirty="0" err="1" smtClean="0"/>
                  <a:t>hodnot</a:t>
                </a:r>
                <a:r>
                  <a:rPr lang="en-US" dirty="0" smtClean="0"/>
                  <a:t>. </a:t>
                </a:r>
                <a:r>
                  <a:rPr lang="en-US" dirty="0" err="1" smtClean="0"/>
                  <a:t>Délka</a:t>
                </a:r>
                <a:r>
                  <a:rPr lang="en-US" dirty="0" smtClean="0"/>
                  <a:t> </a:t>
                </a:r>
                <a:r>
                  <a:rPr lang="en-US" dirty="0" err="1"/>
                  <a:t>tohoto</a:t>
                </a:r>
                <a:r>
                  <a:rPr lang="en-US" dirty="0"/>
                  <a:t> </a:t>
                </a:r>
                <a:r>
                  <a:rPr lang="en-US" dirty="0" err="1"/>
                  <a:t>intervalu</a:t>
                </a:r>
                <a:r>
                  <a:rPr lang="en-US" dirty="0"/>
                  <a:t> je </a:t>
                </a:r>
                <a14:m>
                  <m:oMath xmlns:m="http://schemas.openxmlformats.org/officeDocument/2006/math">
                    <m:r>
                      <a:rPr lang="cs-CZ" b="0" i="1" smtClean="0">
                        <a:latin typeface="Cambria Math"/>
                        <a:ea typeface="Cambria Math"/>
                      </a:rPr>
                      <m:t>6</m:t>
                    </m:r>
                    <m:r>
                      <a:rPr lang="cs-CZ" i="1">
                        <a:latin typeface="Cambria Math"/>
                        <a:ea typeface="Cambria Math"/>
                      </a:rPr>
                      <m:t>𝜎</m:t>
                    </m:r>
                  </m:oMath>
                </a14:m>
                <a:r>
                  <a:rPr lang="en-US" dirty="0"/>
                  <a:t>. </a:t>
                </a:r>
                <a:endParaRPr lang="cs-CZ" dirty="0" smtClean="0"/>
              </a:p>
              <a:p>
                <a:r>
                  <a:rPr lang="en-US" dirty="0" smtClean="0"/>
                  <a:t>Na </a:t>
                </a:r>
                <a:r>
                  <a:rPr lang="en-US" dirty="0" err="1" smtClean="0"/>
                  <a:t>obr</a:t>
                </a:r>
                <a:r>
                  <a:rPr lang="cs-CZ" dirty="0" err="1" smtClean="0"/>
                  <a:t>ázku</a:t>
                </a:r>
                <a:r>
                  <a:rPr lang="en-US" dirty="0" smtClean="0"/>
                  <a:t> </a:t>
                </a:r>
                <a:r>
                  <a:rPr lang="en-US" dirty="0" err="1"/>
                  <a:t>jsou</a:t>
                </a:r>
                <a:r>
                  <a:rPr lang="en-US" dirty="0"/>
                  <a:t> </a:t>
                </a:r>
                <a:r>
                  <a:rPr lang="en-US" dirty="0" err="1"/>
                  <a:t>znázorněny</a:t>
                </a:r>
                <a:r>
                  <a:rPr lang="en-US" dirty="0"/>
                  <a:t> </a:t>
                </a:r>
                <a:r>
                  <a:rPr lang="en-US" dirty="0" err="1"/>
                  <a:t>dva</a:t>
                </a:r>
                <a:r>
                  <a:rPr lang="en-US" dirty="0"/>
                  <a:t> </a:t>
                </a:r>
                <a:r>
                  <a:rPr lang="en-US" dirty="0" err="1"/>
                  <a:t>případy</a:t>
                </a:r>
                <a:r>
                  <a:rPr lang="en-US" dirty="0"/>
                  <a:t> </a:t>
                </a:r>
                <a:r>
                  <a:rPr lang="en-US" dirty="0" err="1"/>
                  <a:t>normálního</a:t>
                </a:r>
                <a:r>
                  <a:rPr lang="en-US" dirty="0"/>
                  <a:t> </a:t>
                </a:r>
                <a:r>
                  <a:rPr lang="en-US" dirty="0" err="1"/>
                  <a:t>rozdělení</a:t>
                </a:r>
                <a:r>
                  <a:rPr lang="en-US" dirty="0"/>
                  <a:t> s </a:t>
                </a:r>
                <a:r>
                  <a:rPr lang="en-US" dirty="0" err="1"/>
                  <a:t>různými</a:t>
                </a:r>
                <a:r>
                  <a:rPr lang="en-US" dirty="0"/>
                  <a:t> </a:t>
                </a:r>
                <a:r>
                  <a:rPr lang="en-US" dirty="0" err="1"/>
                  <a:t>rozptyly</a:t>
                </a:r>
                <a:r>
                  <a:rPr lang="en-US" dirty="0"/>
                  <a:t>. Pro </a:t>
                </a:r>
                <a:r>
                  <a:rPr lang="en-US" dirty="0" err="1"/>
                  <a:t>jeden</a:t>
                </a:r>
                <a:r>
                  <a:rPr lang="en-US" dirty="0"/>
                  <a:t> </a:t>
                </a:r>
                <a:r>
                  <a:rPr lang="en-US" dirty="0" err="1"/>
                  <a:t>jsou</a:t>
                </a:r>
                <a:r>
                  <a:rPr lang="en-US" dirty="0"/>
                  <a:t> </a:t>
                </a:r>
                <a:r>
                  <a:rPr lang="en-US" dirty="0" err="1"/>
                  <a:t>všechny</a:t>
                </a:r>
                <a:r>
                  <a:rPr lang="en-US" dirty="0"/>
                  <a:t> </a:t>
                </a:r>
                <a:r>
                  <a:rPr lang="en-US" dirty="0" err="1"/>
                  <a:t>hodnoty</a:t>
                </a:r>
                <a:r>
                  <a:rPr lang="en-US" dirty="0"/>
                  <a:t> v </a:t>
                </a:r>
                <a:r>
                  <a:rPr lang="en-US" dirty="0" err="1"/>
                  <a:t>toleranci</a:t>
                </a:r>
                <a:r>
                  <a:rPr lang="en-US" dirty="0"/>
                  <a:t>, </a:t>
                </a:r>
                <a:r>
                  <a:rPr lang="en-US" dirty="0" err="1"/>
                  <a:t>kdežto</a:t>
                </a:r>
                <a:r>
                  <a:rPr lang="en-US" dirty="0"/>
                  <a:t> pro </a:t>
                </a:r>
                <a:r>
                  <a:rPr lang="en-US" dirty="0" err="1"/>
                  <a:t>druhý</a:t>
                </a:r>
                <a:r>
                  <a:rPr lang="en-US" dirty="0"/>
                  <a:t> je </a:t>
                </a:r>
                <a:r>
                  <a:rPr lang="en-US" dirty="0" err="1"/>
                  <a:t>část</a:t>
                </a:r>
                <a:r>
                  <a:rPr lang="en-US" dirty="0"/>
                  <a:t> </a:t>
                </a:r>
                <a:r>
                  <a:rPr lang="en-US" dirty="0" err="1" smtClean="0"/>
                  <a:t>mimo</a:t>
                </a:r>
                <a:r>
                  <a:rPr lang="cs-CZ" dirty="0" smtClean="0"/>
                  <a:t>:</a:t>
                </a:r>
              </a:p>
              <a:p>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1371600"/>
                <a:ext cx="7620000" cy="5029200"/>
              </a:xfrm>
              <a:blipFill rotWithShape="1">
                <a:blip r:embed="rId2" cstate="print"/>
                <a:stretch>
                  <a:fillRect t="-727" r="-1760"/>
                </a:stretch>
              </a:blipFill>
            </p:spPr>
            <p:txBody>
              <a:bodyPr/>
              <a:lstStyle/>
              <a:p>
                <a:r>
                  <a:rPr lang="en-US">
                    <a:noFill/>
                  </a:rPr>
                  <a:t> </a:t>
                </a:r>
              </a:p>
            </p:txBody>
          </p:sp>
        </mc:Fallback>
      </mc:AlternateContent>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28775" y="3878872"/>
            <a:ext cx="4598652" cy="297912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66090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1448654"/>
          </a:xfrm>
        </p:spPr>
        <p:txBody>
          <a:bodyPr/>
          <a:lstStyle/>
          <a:p>
            <a:r>
              <a:rPr lang="cs-CZ" dirty="0" smtClean="0"/>
              <a:t>Konstrukce indexů způsobilosti</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1957754"/>
                <a:ext cx="7620000" cy="4443046"/>
              </a:xfrm>
            </p:spPr>
            <p:txBody>
              <a:bodyPr/>
              <a:lstStyle/>
              <a:p>
                <a:r>
                  <a:rPr lang="en-US" dirty="0" err="1"/>
                  <a:t>Porovnáním</a:t>
                </a:r>
                <a:r>
                  <a:rPr lang="en-US" dirty="0"/>
                  <a:t> </a:t>
                </a:r>
                <a:r>
                  <a:rPr lang="en-US" dirty="0" err="1"/>
                  <a:t>délky</a:t>
                </a:r>
                <a:r>
                  <a:rPr lang="en-US" dirty="0"/>
                  <a:t> </a:t>
                </a:r>
                <a:r>
                  <a:rPr lang="en-US" dirty="0" err="1"/>
                  <a:t>tolerančního</a:t>
                </a:r>
                <a:r>
                  <a:rPr lang="en-US" dirty="0"/>
                  <a:t> </a:t>
                </a:r>
                <a:r>
                  <a:rPr lang="en-US" dirty="0" err="1"/>
                  <a:t>intervalu</a:t>
                </a:r>
                <a:r>
                  <a:rPr lang="en-US" dirty="0"/>
                  <a:t> (LSL, USL) a </a:t>
                </a:r>
                <a:r>
                  <a:rPr lang="en-US" dirty="0" err="1" smtClean="0"/>
                  <a:t>intervalu</a:t>
                </a:r>
                <a:r>
                  <a:rPr lang="cs-CZ" dirty="0" smtClean="0"/>
                  <a:t> </a:t>
                </a:r>
                <a14:m>
                  <m:oMath xmlns:m="http://schemas.openxmlformats.org/officeDocument/2006/math">
                    <m:r>
                      <a:rPr lang="cs-CZ" i="1">
                        <a:latin typeface="Cambria Math"/>
                        <a:ea typeface="Cambria Math"/>
                      </a:rPr>
                      <m:t>6</m:t>
                    </m:r>
                    <m:r>
                      <a:rPr lang="cs-CZ" i="1">
                        <a:latin typeface="Cambria Math"/>
                        <a:ea typeface="Cambria Math"/>
                      </a:rPr>
                      <m:t>𝜎</m:t>
                    </m:r>
                  </m:oMath>
                </a14:m>
                <a:r>
                  <a:rPr lang="en-US" dirty="0" smtClean="0"/>
                  <a:t> </a:t>
                </a:r>
                <a:r>
                  <a:rPr lang="en-US" dirty="0" err="1"/>
                  <a:t>získáme</a:t>
                </a:r>
                <a:r>
                  <a:rPr lang="en-US" dirty="0"/>
                  <a:t> </a:t>
                </a:r>
                <a:r>
                  <a:rPr lang="en-US" dirty="0" err="1"/>
                  <a:t>představu</a:t>
                </a:r>
                <a:r>
                  <a:rPr lang="en-US" dirty="0"/>
                  <a:t> o </a:t>
                </a:r>
                <a:r>
                  <a:rPr lang="en-US" dirty="0" err="1"/>
                  <a:t>poměru</a:t>
                </a:r>
                <a:r>
                  <a:rPr lang="en-US" dirty="0"/>
                  <a:t> </a:t>
                </a:r>
                <a:r>
                  <a:rPr lang="en-US" dirty="0" err="1"/>
                  <a:t>předepsané</a:t>
                </a:r>
                <a:r>
                  <a:rPr lang="en-US" dirty="0"/>
                  <a:t> a </a:t>
                </a:r>
                <a:r>
                  <a:rPr lang="en-US" dirty="0" err="1"/>
                  <a:t>skutečně</a:t>
                </a:r>
                <a:r>
                  <a:rPr lang="en-US" dirty="0"/>
                  <a:t> </a:t>
                </a:r>
                <a:r>
                  <a:rPr lang="en-US" dirty="0" err="1"/>
                  <a:t>dosahované</a:t>
                </a:r>
                <a:r>
                  <a:rPr lang="en-US" dirty="0"/>
                  <a:t> </a:t>
                </a:r>
                <a:r>
                  <a:rPr lang="en-US" dirty="0" err="1"/>
                  <a:t>přesnosti</a:t>
                </a:r>
                <a:r>
                  <a:rPr lang="en-US" dirty="0"/>
                  <a:t>. </a:t>
                </a:r>
                <a:endParaRPr lang="cs-CZ" dirty="0" smtClean="0"/>
              </a:p>
              <a:p>
                <a:r>
                  <a:rPr lang="en-US" dirty="0" smtClean="0"/>
                  <a:t>Na </a:t>
                </a:r>
                <a:r>
                  <a:rPr lang="en-US" dirty="0" err="1"/>
                  <a:t>tomto</a:t>
                </a:r>
                <a:r>
                  <a:rPr lang="en-US" dirty="0"/>
                  <a:t> </a:t>
                </a:r>
                <a:r>
                  <a:rPr lang="en-US" dirty="0" err="1"/>
                  <a:t>principu</a:t>
                </a:r>
                <a:r>
                  <a:rPr lang="en-US" dirty="0"/>
                  <a:t> </a:t>
                </a:r>
                <a:r>
                  <a:rPr lang="en-US" dirty="0" err="1"/>
                  <a:t>jsou</a:t>
                </a:r>
                <a:r>
                  <a:rPr lang="en-US" dirty="0"/>
                  <a:t> </a:t>
                </a:r>
                <a:r>
                  <a:rPr lang="en-US" dirty="0" err="1"/>
                  <a:t>také</a:t>
                </a:r>
                <a:r>
                  <a:rPr lang="en-US" dirty="0"/>
                  <a:t> </a:t>
                </a:r>
                <a:r>
                  <a:rPr lang="en-US" dirty="0" err="1"/>
                  <a:t>konstruovány</a:t>
                </a:r>
                <a:r>
                  <a:rPr lang="en-US" dirty="0"/>
                  <a:t> </a:t>
                </a:r>
                <a:r>
                  <a:rPr lang="en-US" dirty="0" err="1"/>
                  <a:t>indexy</a:t>
                </a:r>
                <a:r>
                  <a:rPr lang="en-US" dirty="0"/>
                  <a:t> </a:t>
                </a:r>
                <a:r>
                  <a:rPr lang="en-US" dirty="0" err="1"/>
                  <a:t>způsobilosti</a:t>
                </a:r>
                <a:r>
                  <a:rPr lang="en-US" dirty="0" smtClean="0"/>
                  <a:t>:</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1957754"/>
                <a:ext cx="7620000" cy="4443046"/>
              </a:xfrm>
              <a:blipFill rotWithShape="1">
                <a:blip r:embed="rId2" cstate="print"/>
                <a:stretch>
                  <a:fillRect t="-823" r="-80"/>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07477" y="3833813"/>
            <a:ext cx="5791200" cy="809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05985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Index </a:t>
            </a:r>
            <a:r>
              <a:rPr lang="cs-CZ" dirty="0" err="1" smtClean="0"/>
              <a:t>C</a:t>
            </a:r>
            <a:r>
              <a:rPr lang="cs-CZ" baseline="-25000" dirty="0" err="1" smtClean="0"/>
              <a:t>p</a:t>
            </a:r>
            <a:endParaRPr lang="en-US" baseline="-25000"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en-US" dirty="0" err="1"/>
                  <a:t>Nejstarší</a:t>
                </a:r>
                <a:r>
                  <a:rPr lang="en-US" dirty="0"/>
                  <a:t> index </a:t>
                </a:r>
                <a:r>
                  <a:rPr lang="en-US" dirty="0" err="1"/>
                  <a:t>způsobilosti</a:t>
                </a:r>
                <a:r>
                  <a:rPr lang="en-US" dirty="0"/>
                  <a:t> je </a:t>
                </a:r>
                <a:r>
                  <a:rPr lang="en-US" dirty="0" err="1"/>
                  <a:t>označován</a:t>
                </a:r>
                <a:r>
                  <a:rPr lang="en-US" dirty="0"/>
                  <a:t> </a:t>
                </a:r>
                <a:r>
                  <a:rPr lang="en-US" i="1" dirty="0" err="1"/>
                  <a:t>Cp</a:t>
                </a:r>
                <a:r>
                  <a:rPr lang="en-US" i="1" dirty="0"/>
                  <a:t> </a:t>
                </a:r>
                <a:r>
                  <a:rPr lang="en-US" dirty="0"/>
                  <a:t>a je </a:t>
                </a:r>
                <a:r>
                  <a:rPr lang="en-US" dirty="0" err="1" smtClean="0"/>
                  <a:t>definován</a:t>
                </a:r>
                <a:r>
                  <a:rPr lang="cs-CZ" dirty="0" smtClean="0"/>
                  <a:t>:</a:t>
                </a:r>
              </a:p>
              <a:p>
                <a:endParaRPr lang="cs-CZ" dirty="0"/>
              </a:p>
              <a:p>
                <a:endParaRPr lang="cs-CZ" dirty="0" smtClean="0"/>
              </a:p>
              <a:p>
                <a:r>
                  <a:rPr lang="en-US" dirty="0" err="1"/>
                  <a:t>Vzhledem</a:t>
                </a:r>
                <a:r>
                  <a:rPr lang="en-US" dirty="0"/>
                  <a:t> k </a:t>
                </a:r>
                <a:r>
                  <a:rPr lang="en-US" dirty="0" err="1"/>
                  <a:t>tomu</a:t>
                </a:r>
                <a:r>
                  <a:rPr lang="en-US" dirty="0"/>
                  <a:t>, </a:t>
                </a:r>
                <a:r>
                  <a:rPr lang="en-US" dirty="0" err="1"/>
                  <a:t>že</a:t>
                </a:r>
                <a:r>
                  <a:rPr lang="en-US" dirty="0"/>
                  <a:t> </a:t>
                </a:r>
                <a:r>
                  <a:rPr lang="en-US" dirty="0" err="1"/>
                  <a:t>směrodatná</a:t>
                </a:r>
                <a:r>
                  <a:rPr lang="en-US" dirty="0"/>
                  <a:t> </a:t>
                </a:r>
                <a:r>
                  <a:rPr lang="en-US" dirty="0" err="1"/>
                  <a:t>odchylka</a:t>
                </a:r>
                <a:r>
                  <a:rPr lang="en-US" dirty="0"/>
                  <a:t> </a:t>
                </a:r>
                <a:r>
                  <a:rPr lang="en-US" dirty="0" err="1"/>
                  <a:t>základního</a:t>
                </a:r>
                <a:r>
                  <a:rPr lang="en-US" dirty="0"/>
                  <a:t> </a:t>
                </a:r>
                <a:r>
                  <a:rPr lang="en-US" dirty="0" err="1"/>
                  <a:t>souboru</a:t>
                </a:r>
                <a:r>
                  <a:rPr lang="en-US" dirty="0"/>
                  <a:t> </a:t>
                </a:r>
                <a14:m>
                  <m:oMath xmlns:m="http://schemas.openxmlformats.org/officeDocument/2006/math">
                    <m:r>
                      <a:rPr lang="en-US" i="1" smtClean="0">
                        <a:latin typeface="Cambria Math"/>
                        <a:ea typeface="Cambria Math"/>
                      </a:rPr>
                      <m:t>𝜎</m:t>
                    </m:r>
                  </m:oMath>
                </a14:m>
                <a:r>
                  <a:rPr lang="cs-CZ" dirty="0" smtClean="0"/>
                  <a:t> </a:t>
                </a:r>
                <a:r>
                  <a:rPr lang="en-US" dirty="0" err="1" smtClean="0"/>
                  <a:t>většinou</a:t>
                </a:r>
                <a:r>
                  <a:rPr lang="en-US" dirty="0" smtClean="0"/>
                  <a:t> </a:t>
                </a:r>
                <a:r>
                  <a:rPr lang="en-US" dirty="0" err="1"/>
                  <a:t>není</a:t>
                </a:r>
                <a:r>
                  <a:rPr lang="en-US" dirty="0"/>
                  <a:t> </a:t>
                </a:r>
                <a:r>
                  <a:rPr lang="en-US" dirty="0" err="1"/>
                  <a:t>známa</a:t>
                </a:r>
                <a:r>
                  <a:rPr lang="en-US" dirty="0"/>
                  <a:t>, je </a:t>
                </a:r>
                <a:r>
                  <a:rPr lang="en-US" dirty="0" err="1"/>
                  <a:t>nahrazena</a:t>
                </a:r>
                <a:r>
                  <a:rPr lang="en-US" dirty="0"/>
                  <a:t> </a:t>
                </a:r>
                <a:r>
                  <a:rPr lang="en-US" dirty="0" err="1"/>
                  <a:t>výběrovou</a:t>
                </a:r>
                <a:r>
                  <a:rPr lang="en-US" dirty="0"/>
                  <a:t> </a:t>
                </a:r>
                <a:r>
                  <a:rPr lang="en-US" dirty="0" err="1"/>
                  <a:t>směrodatnou</a:t>
                </a:r>
                <a:r>
                  <a:rPr lang="en-US" dirty="0"/>
                  <a:t> </a:t>
                </a:r>
                <a:r>
                  <a:rPr lang="en-US" dirty="0" err="1"/>
                  <a:t>odchylkou</a:t>
                </a:r>
                <a:r>
                  <a:rPr lang="en-US" dirty="0"/>
                  <a:t> </a:t>
                </a:r>
                <a:r>
                  <a:rPr lang="en-US" i="1" dirty="0"/>
                  <a:t>s</a:t>
                </a:r>
                <a:r>
                  <a:rPr lang="en-US" dirty="0"/>
                  <a:t>. </a:t>
                </a:r>
                <a:endParaRPr lang="cs-CZ" dirty="0" smtClean="0"/>
              </a:p>
              <a:p>
                <a:r>
                  <a:rPr lang="en-US" dirty="0" err="1" smtClean="0"/>
                  <a:t>Tím</a:t>
                </a:r>
                <a:r>
                  <a:rPr lang="en-US" dirty="0" smtClean="0"/>
                  <a:t> </a:t>
                </a:r>
                <a:r>
                  <a:rPr lang="en-US" dirty="0" err="1"/>
                  <a:t>místo</a:t>
                </a:r>
                <a:r>
                  <a:rPr lang="en-US" dirty="0"/>
                  <a:t> </a:t>
                </a:r>
                <a:r>
                  <a:rPr lang="en-US" i="1" dirty="0" err="1"/>
                  <a:t>C</a:t>
                </a:r>
                <a:r>
                  <a:rPr lang="en-US" i="1" baseline="-25000" dirty="0" err="1"/>
                  <a:t>p</a:t>
                </a:r>
                <a:r>
                  <a:rPr lang="en-US" i="1" dirty="0"/>
                  <a:t> </a:t>
                </a:r>
                <a:r>
                  <a:rPr lang="en-US" dirty="0" err="1" smtClean="0"/>
                  <a:t>máme</a:t>
                </a:r>
                <a:r>
                  <a:rPr lang="en-US" dirty="0" smtClean="0"/>
                  <a:t> </a:t>
                </a:r>
                <a:r>
                  <a:rPr lang="en-US" dirty="0" err="1"/>
                  <a:t>jeho</a:t>
                </a:r>
                <a:r>
                  <a:rPr lang="en-US" dirty="0"/>
                  <a:t> </a:t>
                </a:r>
                <a:r>
                  <a:rPr lang="en-US" dirty="0" err="1"/>
                  <a:t>odhad</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71445" y="2144214"/>
            <a:ext cx="1548912" cy="7011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182082" y="4462463"/>
            <a:ext cx="1694718" cy="7968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87638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Nutná podmínka</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en-US" dirty="0" smtClean="0"/>
                  <a:t>Připomeňme</a:t>
                </a:r>
                <a:r>
                  <a:rPr lang="en-US" dirty="0"/>
                  <a:t>, </a:t>
                </a:r>
                <a:r>
                  <a:rPr lang="en-US" dirty="0" err="1"/>
                  <a:t>že</a:t>
                </a:r>
                <a:r>
                  <a:rPr lang="en-US" dirty="0"/>
                  <a:t> </a:t>
                </a:r>
                <a:r>
                  <a:rPr lang="en-US" dirty="0" err="1"/>
                  <a:t>pravidlo</a:t>
                </a:r>
                <a:r>
                  <a:rPr lang="en-US" dirty="0"/>
                  <a:t> </a:t>
                </a:r>
                <a14:m>
                  <m:oMath xmlns:m="http://schemas.openxmlformats.org/officeDocument/2006/math">
                    <m:r>
                      <a:rPr lang="cs-CZ" b="0" i="0" smtClean="0">
                        <a:latin typeface="Cambria Math"/>
                        <a:ea typeface="Cambria Math"/>
                      </a:rPr>
                      <m:t>6</m:t>
                    </m:r>
                    <m:r>
                      <a:rPr lang="en-US" i="1">
                        <a:latin typeface="Cambria Math"/>
                        <a:ea typeface="Cambria Math"/>
                      </a:rPr>
                      <m:t>𝜎</m:t>
                    </m:r>
                  </m:oMath>
                </a14:m>
                <a:r>
                  <a:rPr lang="en-US" dirty="0"/>
                  <a:t>, </a:t>
                </a:r>
                <a:r>
                  <a:rPr lang="en-US" dirty="0" err="1"/>
                  <a:t>na</a:t>
                </a:r>
                <a:r>
                  <a:rPr lang="en-US" dirty="0"/>
                  <a:t> </a:t>
                </a:r>
                <a:r>
                  <a:rPr lang="en-US" dirty="0" err="1"/>
                  <a:t>kterém</a:t>
                </a:r>
                <a:r>
                  <a:rPr lang="en-US" dirty="0"/>
                  <a:t> je </a:t>
                </a:r>
                <a:r>
                  <a:rPr lang="cs-CZ" dirty="0" smtClean="0"/>
                  <a:t>vztah</a:t>
                </a:r>
                <a:r>
                  <a:rPr lang="en-US" dirty="0" smtClean="0"/>
                  <a:t> </a:t>
                </a:r>
                <a:r>
                  <a:rPr lang="en-US" dirty="0" err="1"/>
                  <a:t>založen</a:t>
                </a:r>
                <a:r>
                  <a:rPr lang="en-US" dirty="0"/>
                  <a:t>, </a:t>
                </a:r>
                <a:r>
                  <a:rPr lang="en-US" dirty="0" err="1"/>
                  <a:t>platí</a:t>
                </a:r>
                <a:r>
                  <a:rPr lang="en-US" dirty="0"/>
                  <a:t> </a:t>
                </a:r>
                <a:r>
                  <a:rPr lang="en-US" dirty="0" err="1"/>
                  <a:t>pouze</a:t>
                </a:r>
                <a:r>
                  <a:rPr lang="en-US" dirty="0"/>
                  <a:t> pro </a:t>
                </a:r>
                <a:r>
                  <a:rPr lang="en-US" dirty="0" err="1"/>
                  <a:t>normální</a:t>
                </a:r>
                <a:r>
                  <a:rPr lang="en-US" dirty="0"/>
                  <a:t> </a:t>
                </a:r>
                <a:r>
                  <a:rPr lang="en-US" dirty="0" err="1"/>
                  <a:t>rozdělení</a:t>
                </a:r>
                <a:r>
                  <a:rPr lang="en-US" dirty="0"/>
                  <a:t>. </a:t>
                </a:r>
                <a:endParaRPr lang="cs-CZ" dirty="0" smtClean="0"/>
              </a:p>
              <a:p>
                <a:r>
                  <a:rPr lang="en-US" dirty="0" smtClean="0"/>
                  <a:t>To </a:t>
                </a:r>
                <a:r>
                  <a:rPr lang="en-US" dirty="0"/>
                  <a:t>je </a:t>
                </a:r>
                <a:r>
                  <a:rPr lang="en-US" dirty="0" err="1"/>
                  <a:t>závažný</a:t>
                </a:r>
                <a:r>
                  <a:rPr lang="en-US" dirty="0"/>
                  <a:t> </a:t>
                </a:r>
                <a:r>
                  <a:rPr lang="en-US" dirty="0" err="1"/>
                  <a:t>poznatek</a:t>
                </a:r>
                <a:r>
                  <a:rPr lang="en-US" dirty="0"/>
                  <a:t>, </a:t>
                </a:r>
                <a:r>
                  <a:rPr lang="en-US" dirty="0" err="1"/>
                  <a:t>který</a:t>
                </a:r>
                <a:r>
                  <a:rPr lang="en-US" dirty="0"/>
                  <a:t> </a:t>
                </a:r>
                <a:r>
                  <a:rPr lang="en-US" dirty="0" err="1"/>
                  <a:t>prakticky</a:t>
                </a:r>
                <a:r>
                  <a:rPr lang="en-US" dirty="0"/>
                  <a:t> </a:t>
                </a:r>
                <a:r>
                  <a:rPr lang="en-US" dirty="0" err="1"/>
                  <a:t>znamená</a:t>
                </a:r>
                <a:r>
                  <a:rPr lang="en-US" dirty="0"/>
                  <a:t>, </a:t>
                </a:r>
                <a:r>
                  <a:rPr lang="en-US" dirty="0" err="1"/>
                  <a:t>že</a:t>
                </a:r>
                <a:r>
                  <a:rPr lang="en-US" dirty="0"/>
                  <a:t> </a:t>
                </a:r>
                <a:r>
                  <a:rPr lang="en-US" dirty="0" err="1"/>
                  <a:t>pokud</a:t>
                </a:r>
                <a:r>
                  <a:rPr lang="en-US" dirty="0"/>
                  <a:t> </a:t>
                </a:r>
                <a:r>
                  <a:rPr lang="en-US" dirty="0" err="1"/>
                  <a:t>měření</a:t>
                </a:r>
                <a:r>
                  <a:rPr lang="en-US" dirty="0"/>
                  <a:t> </a:t>
                </a:r>
                <a:r>
                  <a:rPr lang="en-US" dirty="0" err="1"/>
                  <a:t>nemají</a:t>
                </a:r>
                <a:r>
                  <a:rPr lang="en-US" dirty="0"/>
                  <a:t> </a:t>
                </a:r>
                <a:r>
                  <a:rPr lang="en-US" dirty="0" err="1"/>
                  <a:t>normální</a:t>
                </a:r>
                <a:r>
                  <a:rPr lang="en-US" dirty="0"/>
                  <a:t> </a:t>
                </a:r>
                <a:r>
                  <a:rPr lang="en-US" dirty="0" err="1"/>
                  <a:t>rozdělení</a:t>
                </a:r>
                <a:r>
                  <a:rPr lang="en-US" dirty="0"/>
                  <a:t>, </a:t>
                </a:r>
                <a:r>
                  <a:rPr lang="en-US" dirty="0" err="1"/>
                  <a:t>nelze</a:t>
                </a:r>
                <a:r>
                  <a:rPr lang="en-US" dirty="0"/>
                  <a:t> </a:t>
                </a:r>
                <a:r>
                  <a:rPr lang="cs-CZ" dirty="0" smtClean="0"/>
                  <a:t>tímto způsobem </a:t>
                </a:r>
                <a:r>
                  <a:rPr lang="en-US" dirty="0" err="1" smtClean="0"/>
                  <a:t>hodnotit</a:t>
                </a:r>
                <a:r>
                  <a:rPr lang="en-US" dirty="0" smtClean="0"/>
                  <a:t> </a:t>
                </a:r>
                <a:r>
                  <a:rPr lang="en-US" dirty="0" err="1" smtClean="0"/>
                  <a:t>způsobilost</a:t>
                </a:r>
                <a:r>
                  <a:rPr lang="en-US" dirty="0" smtClean="0"/>
                  <a:t>. </a:t>
                </a:r>
                <a:r>
                  <a:rPr lang="en-US" dirty="0"/>
                  <a:t>Je proto </a:t>
                </a:r>
                <a:r>
                  <a:rPr lang="en-US" dirty="0" err="1"/>
                  <a:t>důležité</a:t>
                </a:r>
                <a:r>
                  <a:rPr lang="en-US" dirty="0"/>
                  <a:t> </a:t>
                </a:r>
                <a:r>
                  <a:rPr lang="en-US" dirty="0" err="1"/>
                  <a:t>rozhodnout</a:t>
                </a:r>
                <a:r>
                  <a:rPr lang="en-US" dirty="0"/>
                  <a:t> </a:t>
                </a:r>
                <a:r>
                  <a:rPr lang="en-US" dirty="0" err="1"/>
                  <a:t>pokud</a:t>
                </a:r>
                <a:r>
                  <a:rPr lang="en-US" dirty="0"/>
                  <a:t> </a:t>
                </a:r>
                <a:r>
                  <a:rPr lang="en-US" dirty="0" err="1"/>
                  <a:t>možno</a:t>
                </a:r>
                <a:r>
                  <a:rPr lang="en-US" dirty="0"/>
                  <a:t> </a:t>
                </a:r>
                <a:r>
                  <a:rPr lang="en-US" dirty="0" err="1"/>
                  <a:t>spolehlivě</a:t>
                </a:r>
                <a:r>
                  <a:rPr lang="en-US" dirty="0"/>
                  <a:t>, </a:t>
                </a:r>
                <a:r>
                  <a:rPr lang="en-US" dirty="0" err="1"/>
                  <a:t>má</a:t>
                </a:r>
                <a:r>
                  <a:rPr lang="en-US" dirty="0"/>
                  <a:t>-li </a:t>
                </a:r>
                <a:r>
                  <a:rPr lang="en-US" dirty="0" err="1"/>
                  <a:t>soubor</a:t>
                </a:r>
                <a:r>
                  <a:rPr lang="en-US" dirty="0"/>
                  <a:t> </a:t>
                </a:r>
                <a:r>
                  <a:rPr lang="en-US" dirty="0" err="1"/>
                  <a:t>normální</a:t>
                </a:r>
                <a:r>
                  <a:rPr lang="en-US" dirty="0"/>
                  <a:t> </a:t>
                </a:r>
                <a:r>
                  <a:rPr lang="en-US" dirty="0" err="1"/>
                  <a:t>rozdělení</a:t>
                </a:r>
                <a:r>
                  <a:rPr lang="en-US" dirty="0"/>
                  <a:t> </a:t>
                </a:r>
                <a:r>
                  <a:rPr lang="en-US" dirty="0" err="1"/>
                  <a:t>či</a:t>
                </a:r>
                <a:r>
                  <a:rPr lang="en-US" dirty="0"/>
                  <a:t> </a:t>
                </a:r>
                <a:r>
                  <a:rPr lang="en-US" dirty="0" err="1"/>
                  <a:t>nikoliv</a:t>
                </a:r>
                <a:r>
                  <a:rPr lang="en-US" dirty="0"/>
                  <a:t>. K </a:t>
                </a:r>
                <a:r>
                  <a:rPr lang="en-US" dirty="0" err="1"/>
                  <a:t>tomu</a:t>
                </a:r>
                <a:r>
                  <a:rPr lang="en-US" dirty="0"/>
                  <a:t> je </a:t>
                </a:r>
                <a:r>
                  <a:rPr lang="en-US" dirty="0" err="1"/>
                  <a:t>nutné</a:t>
                </a:r>
                <a:r>
                  <a:rPr lang="en-US" dirty="0"/>
                  <a:t> </a:t>
                </a:r>
              </a:p>
              <a:p>
                <a:pPr lvl="1"/>
                <a:r>
                  <a:rPr lang="en-US" dirty="0" smtClean="0"/>
                  <a:t> </a:t>
                </a:r>
                <a:r>
                  <a:rPr lang="en-US" dirty="0" err="1"/>
                  <a:t>mít</a:t>
                </a:r>
                <a:r>
                  <a:rPr lang="en-US" dirty="0"/>
                  <a:t> </a:t>
                </a:r>
                <a:r>
                  <a:rPr lang="en-US" dirty="0" err="1"/>
                  <a:t>dostatečně</a:t>
                </a:r>
                <a:r>
                  <a:rPr lang="en-US" dirty="0"/>
                  <a:t> </a:t>
                </a:r>
                <a:r>
                  <a:rPr lang="en-US" dirty="0" err="1"/>
                  <a:t>velký</a:t>
                </a:r>
                <a:r>
                  <a:rPr lang="en-US" dirty="0"/>
                  <a:t> </a:t>
                </a:r>
                <a:r>
                  <a:rPr lang="en-US" dirty="0" err="1"/>
                  <a:t>soubor</a:t>
                </a:r>
                <a:r>
                  <a:rPr lang="en-US" dirty="0"/>
                  <a:t>, </a:t>
                </a:r>
                <a:endParaRPr lang="cs-CZ" dirty="0" smtClean="0"/>
              </a:p>
              <a:p>
                <a:pPr lvl="1"/>
                <a:r>
                  <a:rPr lang="en-US" dirty="0" err="1" smtClean="0"/>
                  <a:t>použít</a:t>
                </a:r>
                <a:r>
                  <a:rPr lang="en-US" dirty="0" smtClean="0"/>
                  <a:t> </a:t>
                </a:r>
                <a:r>
                  <a:rPr lang="en-US" dirty="0" err="1"/>
                  <a:t>spolehlivý</a:t>
                </a:r>
                <a:r>
                  <a:rPr lang="en-US" dirty="0"/>
                  <a:t> test </a:t>
                </a:r>
                <a:r>
                  <a:rPr lang="en-US" dirty="0" err="1"/>
                  <a:t>na</a:t>
                </a:r>
                <a:r>
                  <a:rPr lang="en-US" dirty="0"/>
                  <a:t> </a:t>
                </a:r>
                <a:r>
                  <a:rPr lang="en-US" dirty="0" err="1"/>
                  <a:t>normalitu</a:t>
                </a:r>
                <a:r>
                  <a:rPr lang="en-US" dirty="0" smtClean="0"/>
                  <a:t>,</a:t>
                </a:r>
                <a:r>
                  <a:rPr lang="pl-PL" dirty="0"/>
                  <a:t> </a:t>
                </a:r>
                <a:endParaRPr lang="pl-PL" dirty="0" smtClean="0"/>
              </a:p>
              <a:p>
                <a:pPr lvl="1"/>
                <a:r>
                  <a:rPr lang="pl-PL" dirty="0" smtClean="0"/>
                  <a:t>odstranit </a:t>
                </a:r>
                <a:r>
                  <a:rPr lang="pl-PL" dirty="0"/>
                  <a:t>ze souboru odlehlé hodnoty. </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r="-800"/>
                </a:stretch>
              </a:blipFill>
            </p:spPr>
            <p:txBody>
              <a:bodyPr/>
              <a:lstStyle/>
              <a:p>
                <a:r>
                  <a:rPr lang="en-US">
                    <a:noFill/>
                  </a:rPr>
                  <a:t> </a:t>
                </a:r>
              </a:p>
            </p:txBody>
          </p:sp>
        </mc:Fallback>
      </mc:AlternateContent>
    </p:spTree>
    <p:extLst>
      <p:ext uri="{BB962C8B-B14F-4D97-AF65-F5344CB8AC3E}">
        <p14:creationId xmlns:p14="http://schemas.microsoft.com/office/powerpoint/2010/main" xmlns="" val="2305323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Nedostatek indexu </a:t>
            </a:r>
            <a:r>
              <a:rPr lang="cs-CZ" dirty="0" err="1" smtClean="0"/>
              <a:t>C</a:t>
            </a:r>
            <a:r>
              <a:rPr lang="cs-CZ" baseline="-25000" dirty="0" err="1" smtClean="0"/>
              <a:t>p</a:t>
            </a:r>
            <a:endParaRPr lang="en-US" baseline="-25000" dirty="0"/>
          </a:p>
        </p:txBody>
      </p:sp>
      <p:sp>
        <p:nvSpPr>
          <p:cNvPr id="3" name="Zástupný symbol pro obsah 2"/>
          <p:cNvSpPr>
            <a:spLocks noGrp="1"/>
          </p:cNvSpPr>
          <p:nvPr>
            <p:ph idx="1"/>
          </p:nvPr>
        </p:nvSpPr>
        <p:spPr/>
        <p:txBody>
          <a:bodyPr/>
          <a:lstStyle/>
          <a:p>
            <a:r>
              <a:rPr lang="cs-CZ" dirty="0" smtClean="0"/>
              <a:t>Vážným nedostatkem indexu </a:t>
            </a:r>
            <a:r>
              <a:rPr lang="cs-CZ" i="1" dirty="0" err="1" smtClean="0"/>
              <a:t>C</a:t>
            </a:r>
            <a:r>
              <a:rPr lang="cs-CZ" i="1" baseline="-25000" dirty="0" err="1" smtClean="0"/>
              <a:t>p</a:t>
            </a:r>
            <a:r>
              <a:rPr lang="cs-CZ" i="1" dirty="0" smtClean="0"/>
              <a:t> </a:t>
            </a:r>
            <a:r>
              <a:rPr lang="cs-CZ" dirty="0" smtClean="0"/>
              <a:t>je, že vůbec nehodnotí, jak je proces </a:t>
            </a:r>
            <a:r>
              <a:rPr lang="cs-CZ" b="1" dirty="0" smtClean="0"/>
              <a:t>centrován</a:t>
            </a:r>
            <a:r>
              <a:rPr lang="cs-CZ" dirty="0" smtClean="0"/>
              <a:t>, tedy jaký je vztah předepsané hodnoty </a:t>
            </a:r>
            <a:r>
              <a:rPr lang="cs-CZ" i="1" dirty="0" smtClean="0"/>
              <a:t>T </a:t>
            </a:r>
            <a:r>
              <a:rPr lang="cs-CZ" dirty="0" smtClean="0"/>
              <a:t>a průměrné hodnoty . </a:t>
            </a:r>
            <a:endParaRPr lang="cs-CZ" dirty="0" smtClean="0"/>
          </a:p>
          <a:p>
            <a:r>
              <a:rPr lang="cs-CZ" dirty="0" smtClean="0"/>
              <a:t>Názorně je to vidět na obrázku, kde je pět různých výrobců </a:t>
            </a:r>
            <a:r>
              <a:rPr lang="cs-CZ" dirty="0" smtClean="0"/>
              <a:t>se stejným indexem </a:t>
            </a:r>
            <a:r>
              <a:rPr lang="cs-CZ" i="1" dirty="0" err="1" smtClean="0"/>
              <a:t>C</a:t>
            </a:r>
            <a:r>
              <a:rPr lang="cs-CZ" i="1" baseline="-25000" dirty="0" err="1" smtClean="0"/>
              <a:t>p</a:t>
            </a:r>
            <a:r>
              <a:rPr lang="cs-CZ" i="1" baseline="-25000" dirty="0" smtClean="0"/>
              <a:t> </a:t>
            </a:r>
            <a:r>
              <a:rPr lang="cs-CZ" dirty="0" smtClean="0"/>
              <a:t>:</a:t>
            </a:r>
            <a:endParaRPr lang="cs-CZ"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07074" y="4128356"/>
            <a:ext cx="5219700" cy="2352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1819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podmínky pro použití </a:t>
            </a:r>
            <a:r>
              <a:rPr lang="cs-CZ" dirty="0" err="1" smtClean="0"/>
              <a:t>C</a:t>
            </a:r>
            <a:r>
              <a:rPr lang="cs-CZ" baseline="-25000" dirty="0" err="1" smtClean="0"/>
              <a:t>p</a:t>
            </a:r>
            <a:endParaRPr lang="en-US" baseline="-25000"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cs-CZ" i="1" dirty="0" smtClean="0"/>
                  <a:t>S</a:t>
                </a:r>
                <a:r>
                  <a:rPr lang="en-US" i="1" dirty="0" err="1" smtClean="0"/>
                  <a:t>pecifické</a:t>
                </a:r>
                <a:r>
                  <a:rPr lang="en-US" i="1" dirty="0" smtClean="0"/>
                  <a:t> </a:t>
                </a:r>
                <a:r>
                  <a:rPr lang="en-US" dirty="0" err="1"/>
                  <a:t>podmínky</a:t>
                </a:r>
                <a:r>
                  <a:rPr lang="en-US" dirty="0"/>
                  <a:t> pro </a:t>
                </a:r>
                <a:r>
                  <a:rPr lang="en-US" dirty="0" err="1"/>
                  <a:t>použití</a:t>
                </a:r>
                <a:r>
                  <a:rPr lang="en-US" dirty="0"/>
                  <a:t> </a:t>
                </a:r>
                <a:r>
                  <a:rPr lang="en-US" i="1" dirty="0" err="1"/>
                  <a:t>C</a:t>
                </a:r>
                <a:r>
                  <a:rPr lang="en-US" i="1" baseline="-25000" dirty="0" err="1"/>
                  <a:t>p</a:t>
                </a:r>
                <a:r>
                  <a:rPr lang="en-US" dirty="0"/>
                  <a:t>: </a:t>
                </a:r>
              </a:p>
              <a:p>
                <a:pPr marL="411480" lvl="1" indent="0">
                  <a:buNone/>
                </a:pPr>
                <a:r>
                  <a:rPr lang="en-US" dirty="0"/>
                  <a:t>a) </a:t>
                </a:r>
                <a:r>
                  <a:rPr lang="en-US" dirty="0" err="1"/>
                  <a:t>měření</a:t>
                </a:r>
                <a:r>
                  <a:rPr lang="en-US" dirty="0"/>
                  <a:t> </a:t>
                </a:r>
                <a:r>
                  <a:rPr lang="en-US" dirty="0" err="1"/>
                  <a:t>má</a:t>
                </a:r>
                <a:r>
                  <a:rPr lang="en-US" dirty="0"/>
                  <a:t> </a:t>
                </a:r>
                <a:r>
                  <a:rPr lang="en-US" dirty="0" err="1"/>
                  <a:t>rozdělení</a:t>
                </a:r>
                <a:r>
                  <a:rPr lang="en-US" dirty="0"/>
                  <a:t> </a:t>
                </a:r>
                <a:r>
                  <a:rPr lang="cs-CZ" dirty="0" smtClean="0"/>
                  <a:t>N(</a:t>
                </a:r>
                <a14:m>
                  <m:oMath xmlns:m="http://schemas.openxmlformats.org/officeDocument/2006/math">
                    <m:r>
                      <a:rPr lang="cs-CZ" i="1" smtClean="0">
                        <a:latin typeface="Cambria Math"/>
                        <a:ea typeface="Cambria Math"/>
                      </a:rPr>
                      <m:t>𝜇</m:t>
                    </m:r>
                    <m:r>
                      <a:rPr lang="cs-CZ" b="0" i="1" smtClean="0">
                        <a:latin typeface="Cambria Math"/>
                        <a:ea typeface="Cambria Math"/>
                      </a:rPr>
                      <m:t>,</m:t>
                    </m:r>
                    <m:sSup>
                      <m:sSupPr>
                        <m:ctrlPr>
                          <a:rPr lang="cs-CZ" b="0" i="1" smtClean="0">
                            <a:latin typeface="Cambria Math"/>
                            <a:ea typeface="Cambria Math"/>
                          </a:rPr>
                        </m:ctrlPr>
                      </m:sSupPr>
                      <m:e>
                        <m:r>
                          <a:rPr lang="cs-CZ" b="0" i="1" smtClean="0">
                            <a:latin typeface="Cambria Math"/>
                            <a:ea typeface="Cambria Math"/>
                          </a:rPr>
                          <m:t>𝜎</m:t>
                        </m:r>
                      </m:e>
                      <m:sup>
                        <m:r>
                          <a:rPr lang="cs-CZ" b="0" i="1" smtClean="0">
                            <a:latin typeface="Cambria Math"/>
                            <a:ea typeface="Cambria Math"/>
                          </a:rPr>
                          <m:t>2</m:t>
                        </m:r>
                      </m:sup>
                    </m:sSup>
                  </m:oMath>
                </a14:m>
                <a:r>
                  <a:rPr lang="cs-CZ" dirty="0" smtClean="0"/>
                  <a:t>)</a:t>
                </a:r>
                <a:endParaRPr lang="en-US" dirty="0"/>
              </a:p>
              <a:p>
                <a:pPr marL="411480" lvl="1" indent="0">
                  <a:buNone/>
                </a:pPr>
                <a:r>
                  <a:rPr lang="fr-FR" dirty="0"/>
                  <a:t>b) </a:t>
                </a:r>
                <a14:m>
                  <m:oMath xmlns:m="http://schemas.openxmlformats.org/officeDocument/2006/math">
                    <m:r>
                      <a:rPr lang="fr-FR" i="1" smtClean="0">
                        <a:latin typeface="Cambria Math"/>
                        <a:ea typeface="Cambria Math"/>
                      </a:rPr>
                      <m:t>𝜇</m:t>
                    </m:r>
                    <m:r>
                      <a:rPr lang="cs-CZ" b="0" i="1" smtClean="0">
                        <a:latin typeface="Cambria Math"/>
                        <a:ea typeface="Cambria Math"/>
                      </a:rPr>
                      <m:t>=</m:t>
                    </m:r>
                    <m:r>
                      <a:rPr lang="cs-CZ" b="0" i="1" smtClean="0">
                        <a:latin typeface="Cambria Math"/>
                        <a:ea typeface="Cambria Math"/>
                      </a:rPr>
                      <m:t>𝑇</m:t>
                    </m:r>
                    <m:r>
                      <a:rPr lang="cs-CZ" b="0" i="1" smtClean="0">
                        <a:latin typeface="Cambria Math"/>
                        <a:ea typeface="Cambria Math"/>
                      </a:rPr>
                      <m:t> </m:t>
                    </m:r>
                  </m:oMath>
                </a14:m>
                <a:r>
                  <a:rPr lang="fr-FR" dirty="0" smtClean="0"/>
                  <a:t>(</a:t>
                </a:r>
                <a:r>
                  <a:rPr lang="fr-FR" dirty="0"/>
                  <a:t>proces je centrován). </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xmlns="" val="232130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Index </a:t>
            </a:r>
            <a:r>
              <a:rPr lang="cs-CZ" dirty="0" err="1" smtClean="0"/>
              <a:t>C</a:t>
            </a:r>
            <a:r>
              <a:rPr lang="cs-CZ" baseline="-25000" dirty="0" err="1" smtClean="0"/>
              <a:t>pK</a:t>
            </a:r>
            <a:endParaRPr lang="en-US" baseline="-25000" dirty="0"/>
          </a:p>
        </p:txBody>
      </p:sp>
      <p:sp>
        <p:nvSpPr>
          <p:cNvPr id="3" name="Zástupný symbol pro obsah 2"/>
          <p:cNvSpPr>
            <a:spLocks noGrp="1"/>
          </p:cNvSpPr>
          <p:nvPr>
            <p:ph idx="1"/>
          </p:nvPr>
        </p:nvSpPr>
        <p:spPr/>
        <p:txBody>
          <a:bodyPr/>
          <a:lstStyle/>
          <a:p>
            <a:r>
              <a:rPr lang="cs-CZ" dirty="0" smtClean="0"/>
              <a:t>Snaha o zavedení obecnější charakteristiky způsobilosti než </a:t>
            </a:r>
            <a:r>
              <a:rPr lang="cs-CZ" i="1" dirty="0" err="1" smtClean="0"/>
              <a:t>C</a:t>
            </a:r>
            <a:r>
              <a:rPr lang="cs-CZ" i="1" baseline="-25000" dirty="0" err="1" smtClean="0"/>
              <a:t>p</a:t>
            </a:r>
            <a:r>
              <a:rPr lang="cs-CZ" i="1" dirty="0" smtClean="0"/>
              <a:t> </a:t>
            </a:r>
            <a:r>
              <a:rPr lang="cs-CZ" dirty="0" smtClean="0"/>
              <a:t>vedla ke konstrukci indexů:</a:t>
            </a:r>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Tento index má jen jednu specifickou podmínku použití a to normální rozdělení sledovaného ukazatele kvality.</a:t>
            </a:r>
            <a:endParaRPr lang="cs-CZ" dirty="0" smtClean="0"/>
          </a:p>
          <a:p>
            <a:endParaRPr lang="cs-CZ"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36265" y="2436202"/>
            <a:ext cx="1419225" cy="7429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43188" y="3242529"/>
            <a:ext cx="2333625" cy="1247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47819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en-US" dirty="0"/>
          </a:p>
        </p:txBody>
      </p:sp>
      <p:sp>
        <p:nvSpPr>
          <p:cNvPr id="3" name="Zástupný symbol pro obsah 2"/>
          <p:cNvSpPr>
            <a:spLocks noGrp="1"/>
          </p:cNvSpPr>
          <p:nvPr>
            <p:ph idx="1"/>
          </p:nvPr>
        </p:nvSpPr>
        <p:spPr/>
        <p:txBody>
          <a:bodyPr/>
          <a:lstStyle/>
          <a:p>
            <a:r>
              <a:rPr lang="cs-CZ" dirty="0" smtClean="0"/>
              <a:t>Problematikou způsobilosti výrobního procesu (</a:t>
            </a:r>
            <a:r>
              <a:rPr lang="cs-CZ" dirty="0" err="1" smtClean="0"/>
              <a:t>process</a:t>
            </a:r>
            <a:r>
              <a:rPr lang="cs-CZ" dirty="0" smtClean="0"/>
              <a:t> </a:t>
            </a:r>
            <a:r>
              <a:rPr lang="cs-CZ" dirty="0" err="1" smtClean="0"/>
              <a:t>capability</a:t>
            </a:r>
            <a:r>
              <a:rPr lang="cs-CZ" dirty="0" smtClean="0"/>
              <a:t>) se rozumí jeho schopnost trvale dosahovat předem stanovená kritéria kvality. </a:t>
            </a:r>
            <a:endParaRPr lang="cs-CZ" dirty="0" smtClean="0"/>
          </a:p>
          <a:p>
            <a:r>
              <a:rPr lang="cs-CZ" dirty="0" smtClean="0"/>
              <a:t>Při konstrukci ukazatelů způsobilosti </a:t>
            </a:r>
            <a:r>
              <a:rPr lang="cs-CZ" dirty="0" smtClean="0"/>
              <a:t>výrobního procesu </a:t>
            </a:r>
            <a:r>
              <a:rPr lang="cs-CZ" dirty="0" smtClean="0"/>
              <a:t>jsme měli určité představy o jejich vlastnostech. Z hlediska výpočtového mezi ně patří zejména jednoduchost, dále srozumitelnost, dobrá vypovídací schopnost, názornost. Dalším požadavkem je široká upotřebitelnost, což znamená co nejméně omezujících podmínek pro jejich použití, stručně řečeno, univerzálnost. Ukazatele způsobilosti jsou samozřejmě konstruovány tak, aby hodnotily všechny stránky způsobilosti výrobního procesu.</a:t>
            </a:r>
            <a:endParaRPr lang="cs-CZ" dirty="0"/>
          </a:p>
        </p:txBody>
      </p:sp>
    </p:spTree>
    <p:extLst>
      <p:ext uri="{BB962C8B-B14F-4D97-AF65-F5344CB8AC3E}">
        <p14:creationId xmlns:p14="http://schemas.microsoft.com/office/powerpoint/2010/main" xmlns="" val="1684887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24708"/>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xmlns="" val="240581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výrobního procesu</a:t>
            </a:r>
            <a:endParaRPr lang="en-US" dirty="0"/>
          </a:p>
        </p:txBody>
      </p:sp>
      <p:sp>
        <p:nvSpPr>
          <p:cNvPr id="3" name="Zástupný symbol pro obsah 2"/>
          <p:cNvSpPr>
            <a:spLocks noGrp="1"/>
          </p:cNvSpPr>
          <p:nvPr>
            <p:ph idx="1"/>
          </p:nvPr>
        </p:nvSpPr>
        <p:spPr/>
        <p:txBody>
          <a:bodyPr>
            <a:normAutofit/>
          </a:bodyPr>
          <a:lstStyle/>
          <a:p>
            <a:r>
              <a:rPr lang="cs-CZ" dirty="0" smtClean="0"/>
              <a:t>Způsobilostí výrobního procesu („</a:t>
            </a:r>
            <a:r>
              <a:rPr lang="cs-CZ" dirty="0" err="1" smtClean="0"/>
              <a:t>process</a:t>
            </a:r>
            <a:r>
              <a:rPr lang="cs-CZ" dirty="0" smtClean="0"/>
              <a:t> </a:t>
            </a:r>
            <a:r>
              <a:rPr lang="cs-CZ" dirty="0" err="1" smtClean="0"/>
              <a:t>capability</a:t>
            </a:r>
            <a:r>
              <a:rPr lang="cs-CZ" dirty="0" smtClean="0"/>
              <a:t>“) :</a:t>
            </a:r>
            <a:endParaRPr lang="cs-CZ" dirty="0" smtClean="0"/>
          </a:p>
          <a:p>
            <a:pPr lvl="1"/>
            <a:r>
              <a:rPr lang="cs-CZ" dirty="0" smtClean="0"/>
              <a:t>schopnost trvale dosahovat předem stanovená kritéria kvality. </a:t>
            </a:r>
            <a:endParaRPr lang="cs-CZ" dirty="0" smtClean="0"/>
          </a:p>
          <a:p>
            <a:r>
              <a:rPr lang="cs-CZ" dirty="0" smtClean="0"/>
              <a:t>Hledání vhodného ukazatele:</a:t>
            </a:r>
          </a:p>
          <a:p>
            <a:pPr lvl="1"/>
            <a:r>
              <a:rPr lang="cs-CZ" dirty="0" smtClean="0"/>
              <a:t>jednoduchost, </a:t>
            </a:r>
            <a:endParaRPr lang="cs-CZ" dirty="0" smtClean="0"/>
          </a:p>
          <a:p>
            <a:pPr lvl="1"/>
            <a:r>
              <a:rPr lang="cs-CZ" dirty="0" smtClean="0"/>
              <a:t>srozumitelnost, </a:t>
            </a:r>
            <a:endParaRPr lang="cs-CZ" dirty="0" smtClean="0"/>
          </a:p>
          <a:p>
            <a:pPr lvl="1"/>
            <a:r>
              <a:rPr lang="cs-CZ" dirty="0" smtClean="0"/>
              <a:t>dobrá vypovídací schopnost,</a:t>
            </a:r>
            <a:endParaRPr lang="cs-CZ" dirty="0" smtClean="0"/>
          </a:p>
          <a:p>
            <a:pPr lvl="1"/>
            <a:r>
              <a:rPr lang="cs-CZ" dirty="0" smtClean="0"/>
              <a:t>názornost, </a:t>
            </a:r>
            <a:endParaRPr lang="cs-CZ" dirty="0" smtClean="0"/>
          </a:p>
          <a:p>
            <a:pPr lvl="1"/>
            <a:r>
              <a:rPr lang="cs-CZ" dirty="0" smtClean="0"/>
              <a:t>široká upotřebitelnost, </a:t>
            </a:r>
            <a:endParaRPr lang="cs-CZ" dirty="0" smtClean="0"/>
          </a:p>
          <a:p>
            <a:pPr lvl="1"/>
            <a:r>
              <a:rPr lang="cs-CZ" dirty="0" smtClean="0"/>
              <a:t>univerzálnost. </a:t>
            </a:r>
            <a:endParaRPr lang="cs-CZ" dirty="0" smtClean="0"/>
          </a:p>
          <a:p>
            <a:r>
              <a:rPr lang="cs-CZ" dirty="0" smtClean="0"/>
              <a:t>Existuje poměrně mnoho ukazatelů pro posuzování způsobilosti procesu, každý z nich je použitelný pouze tehdy, jsou-li splněny určité konkrétní předpoklady. </a:t>
            </a:r>
            <a:endParaRPr lang="cs-CZ" dirty="0"/>
          </a:p>
        </p:txBody>
      </p:sp>
    </p:spTree>
    <p:extLst>
      <p:ext uri="{BB962C8B-B14F-4D97-AF65-F5344CB8AC3E}">
        <p14:creationId xmlns:p14="http://schemas.microsoft.com/office/powerpoint/2010/main" xmlns="" val="65324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542439"/>
          </a:xfrm>
        </p:spPr>
        <p:txBody>
          <a:bodyPr/>
          <a:lstStyle/>
          <a:p>
            <a:r>
              <a:rPr lang="cs-CZ" dirty="0" smtClean="0"/>
              <a:t>Cíle hodnocení způsobilosti procesu</a:t>
            </a:r>
            <a:endParaRPr lang="en-US" dirty="0"/>
          </a:p>
        </p:txBody>
      </p:sp>
      <p:sp>
        <p:nvSpPr>
          <p:cNvPr id="3" name="Zástupný symbol pro obsah 2"/>
          <p:cNvSpPr>
            <a:spLocks noGrp="1"/>
          </p:cNvSpPr>
          <p:nvPr>
            <p:ph idx="1"/>
          </p:nvPr>
        </p:nvSpPr>
        <p:spPr>
          <a:xfrm>
            <a:off x="457200" y="2063262"/>
            <a:ext cx="7620000" cy="4337538"/>
          </a:xfrm>
        </p:spPr>
        <p:txBody>
          <a:bodyPr/>
          <a:lstStyle/>
          <a:p>
            <a:r>
              <a:rPr lang="cs-CZ" dirty="0" smtClean="0"/>
              <a:t>Při kvantitativním hodnocení způsobilosti výrobního procesu se obvykle sledují tyto dva cíle : </a:t>
            </a:r>
          </a:p>
          <a:p>
            <a:pPr marL="411480" lvl="1" indent="0">
              <a:buNone/>
            </a:pPr>
            <a:r>
              <a:rPr lang="cs-CZ" dirty="0" smtClean="0"/>
              <a:t>1. Schopnost procesu udržet cílovou hodnotu </a:t>
            </a:r>
            <a:r>
              <a:rPr lang="cs-CZ" i="1" dirty="0" smtClean="0"/>
              <a:t>T </a:t>
            </a:r>
            <a:r>
              <a:rPr lang="cs-CZ" dirty="0" smtClean="0"/>
              <a:t>(anglicky „</a:t>
            </a:r>
            <a:r>
              <a:rPr lang="cs-CZ" dirty="0" err="1" smtClean="0"/>
              <a:t>target</a:t>
            </a:r>
            <a:r>
              <a:rPr lang="cs-CZ" dirty="0" smtClean="0"/>
              <a:t> </a:t>
            </a:r>
            <a:r>
              <a:rPr lang="cs-CZ" dirty="0" err="1" smtClean="0"/>
              <a:t>value</a:t>
            </a:r>
            <a:r>
              <a:rPr lang="cs-CZ" dirty="0" smtClean="0"/>
              <a:t>“) ukazatele kvality. </a:t>
            </a:r>
          </a:p>
          <a:p>
            <a:pPr marL="411480" lvl="1" indent="0">
              <a:buNone/>
            </a:pPr>
            <a:r>
              <a:rPr lang="cs-CZ" dirty="0" smtClean="0"/>
              <a:t>2. Přiměřená variabilita dosahovaných hodnot ukazatele kvality kolem cílové hodnoty. </a:t>
            </a:r>
          </a:p>
          <a:p>
            <a:endParaRPr lang="en-US" dirty="0"/>
          </a:p>
        </p:txBody>
      </p:sp>
    </p:spTree>
    <p:extLst>
      <p:ext uri="{BB962C8B-B14F-4D97-AF65-F5344CB8AC3E}">
        <p14:creationId xmlns:p14="http://schemas.microsoft.com/office/powerpoint/2010/main" xmlns="" val="224355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vhodného ukazatele</a:t>
            </a:r>
            <a:endParaRPr lang="en-US" dirty="0"/>
          </a:p>
        </p:txBody>
      </p:sp>
      <p:sp>
        <p:nvSpPr>
          <p:cNvPr id="3" name="Zástupný symbol pro obsah 2"/>
          <p:cNvSpPr>
            <a:spLocks noGrp="1"/>
          </p:cNvSpPr>
          <p:nvPr>
            <p:ph idx="1"/>
          </p:nvPr>
        </p:nvSpPr>
        <p:spPr/>
        <p:txBody>
          <a:bodyPr/>
          <a:lstStyle/>
          <a:p>
            <a:r>
              <a:rPr lang="cs-CZ" dirty="0" smtClean="0"/>
              <a:t>Prvním kritériem, podle kterého se rozhodujeme a které dělí ukazatele způsobilosti na dvě skupiny je skutečnost, zda se sleduje jeden nebo více ukazatelů kvality. U jednoho ukazatele se pak dále sleduje, je-li to atribut, tj. neměřitelná charakteristika, či měřitelná veličina. </a:t>
            </a:r>
          </a:p>
          <a:p>
            <a:r>
              <a:rPr lang="cs-CZ" dirty="0" smtClean="0"/>
              <a:t>Měřitelné charakteristiky jsou reprezentovány výsledky měření výrobku nebo výrobního procesu. Tato měření, která jsou ze statistického hlediska výběrovým souborem, mají často normální rozdělení. Předpoklad normality je zásadní a musí být ověřen. Podle toho, zda je či není splněn tento předpoklad, se pak volí vhodný ukazatel ze skupiny měřitelných ukazatelů. </a:t>
            </a:r>
            <a:endParaRPr lang="cs-CZ" dirty="0"/>
          </a:p>
        </p:txBody>
      </p:sp>
    </p:spTree>
    <p:extLst>
      <p:ext uri="{BB962C8B-B14F-4D97-AF65-F5344CB8AC3E}">
        <p14:creationId xmlns:p14="http://schemas.microsoft.com/office/powerpoint/2010/main" xmlns="" val="206984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hodnocení způsobilosti</a:t>
            </a:r>
            <a:endParaRPr lang="en-US" dirty="0"/>
          </a:p>
        </p:txBody>
      </p:sp>
      <p:sp>
        <p:nvSpPr>
          <p:cNvPr id="3" name="Zástupný symbol pro obsah 2"/>
          <p:cNvSpPr>
            <a:spLocks noGrp="1"/>
          </p:cNvSpPr>
          <p:nvPr>
            <p:ph idx="1"/>
          </p:nvPr>
        </p:nvSpPr>
        <p:spPr>
          <a:xfrm>
            <a:off x="457200" y="1600199"/>
            <a:ext cx="7620000" cy="5046785"/>
          </a:xfrm>
        </p:spPr>
        <p:txBody>
          <a:bodyPr>
            <a:normAutofit fontScale="92500"/>
          </a:bodyPr>
          <a:lstStyle/>
          <a:p>
            <a:r>
              <a:rPr lang="cs-CZ" dirty="0" smtClean="0"/>
              <a:t>Každý z dále uváděných ukazatelů způsobilosti je spolehlivě použitelný pouze při splnění určitých předpokladů. </a:t>
            </a:r>
            <a:endParaRPr lang="cs-CZ" dirty="0" smtClean="0"/>
          </a:p>
          <a:p>
            <a:r>
              <a:rPr lang="cs-CZ" dirty="0" smtClean="0"/>
              <a:t>Předpoklady hodnocení </a:t>
            </a:r>
            <a:r>
              <a:rPr lang="cs-CZ" dirty="0" smtClean="0"/>
              <a:t>způsobilosti </a:t>
            </a:r>
            <a:r>
              <a:rPr lang="cs-CZ" dirty="0" smtClean="0"/>
              <a:t>lze rozdělit na </a:t>
            </a:r>
          </a:p>
          <a:p>
            <a:pPr lvl="1"/>
            <a:r>
              <a:rPr lang="cs-CZ" dirty="0" smtClean="0"/>
              <a:t>a) obecné </a:t>
            </a:r>
          </a:p>
          <a:p>
            <a:pPr lvl="1"/>
            <a:r>
              <a:rPr lang="cs-CZ" dirty="0" smtClean="0"/>
              <a:t>b) specifické </a:t>
            </a:r>
          </a:p>
          <a:p>
            <a:endParaRPr lang="cs-CZ" i="1" dirty="0" smtClean="0"/>
          </a:p>
          <a:p>
            <a:r>
              <a:rPr lang="cs-CZ" i="1" dirty="0" smtClean="0"/>
              <a:t>Obecné předpoklady </a:t>
            </a:r>
            <a:r>
              <a:rPr lang="cs-CZ" dirty="0" smtClean="0"/>
              <a:t>jsou ty, které musí být splněny vždy, u všech používaných indexů způsobilosti. </a:t>
            </a:r>
            <a:endParaRPr lang="cs-CZ" dirty="0" smtClean="0"/>
          </a:p>
          <a:p>
            <a:endParaRPr lang="cs-CZ" i="1" dirty="0" smtClean="0"/>
          </a:p>
          <a:p>
            <a:r>
              <a:rPr lang="cs-CZ" i="1" dirty="0" smtClean="0"/>
              <a:t>Specifické předpoklady </a:t>
            </a:r>
            <a:r>
              <a:rPr lang="cs-CZ" dirty="0" smtClean="0"/>
              <a:t>jsou ty, které jsou požadovány u jednotlivých indexů způsobilosti, vedle obecných předpokladů, navíc. </a:t>
            </a:r>
            <a:endParaRPr lang="cs-CZ" dirty="0" smtClean="0"/>
          </a:p>
          <a:p>
            <a:endParaRPr lang="cs-CZ" dirty="0"/>
          </a:p>
          <a:p>
            <a:r>
              <a:rPr lang="cs-CZ" dirty="0" smtClean="0"/>
              <a:t>Splnění obecných i specifických předpokladů je nutné ověřit, nejčastěji statistickým testem. </a:t>
            </a:r>
            <a:endParaRPr lang="cs-CZ" dirty="0"/>
          </a:p>
        </p:txBody>
      </p:sp>
    </p:spTree>
    <p:extLst>
      <p:ext uri="{BB962C8B-B14F-4D97-AF65-F5344CB8AC3E}">
        <p14:creationId xmlns:p14="http://schemas.microsoft.com/office/powerpoint/2010/main" xmlns="" val="360878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předpoklady</a:t>
            </a:r>
            <a:endParaRPr lang="en-US" dirty="0"/>
          </a:p>
        </p:txBody>
      </p:sp>
      <p:sp>
        <p:nvSpPr>
          <p:cNvPr id="3" name="Zástupný symbol pro obsah 2"/>
          <p:cNvSpPr>
            <a:spLocks noGrp="1"/>
          </p:cNvSpPr>
          <p:nvPr>
            <p:ph idx="1"/>
          </p:nvPr>
        </p:nvSpPr>
        <p:spPr/>
        <p:txBody>
          <a:bodyPr/>
          <a:lstStyle/>
          <a:p>
            <a:r>
              <a:rPr lang="cs-CZ" dirty="0" smtClean="0"/>
              <a:t>Obecné předpoklady, které musí být splněny při výpočtu jakéhokoliv indexu způsobilosti, jsou zejména tyto: </a:t>
            </a:r>
          </a:p>
          <a:p>
            <a:pPr lvl="1"/>
            <a:r>
              <a:rPr lang="cs-CZ" dirty="0" smtClean="0"/>
              <a:t>a) proces je stabilizován, </a:t>
            </a:r>
          </a:p>
          <a:p>
            <a:pPr lvl="1"/>
            <a:r>
              <a:rPr lang="cs-CZ" dirty="0" smtClean="0"/>
              <a:t>b) data o procesu jsou nezávislá, bez odlehlých pozorování a je jich dostatek, </a:t>
            </a:r>
          </a:p>
          <a:p>
            <a:pPr lvl="1"/>
            <a:r>
              <a:rPr lang="cs-CZ" dirty="0" smtClean="0"/>
              <a:t>c) je stanovena správně tolerance. </a:t>
            </a:r>
          </a:p>
          <a:p>
            <a:r>
              <a:rPr lang="cs-CZ" dirty="0" smtClean="0"/>
              <a:t>Jestliže kterákoliv z těchto podmínek není splněna, neměl by být počítán žádný z indexů způsobilosti. </a:t>
            </a:r>
            <a:endParaRPr lang="cs-CZ" dirty="0" smtClean="0"/>
          </a:p>
          <a:p>
            <a:pPr lvl="1"/>
            <a:r>
              <a:rPr lang="cs-CZ" dirty="0" smtClean="0"/>
              <a:t>Při nedodržení této zásady jsou vypočítané hodnoty indexů buď velmi nespolehlivé (nadhodnocené, resp. podhodnocené - podle toho, co nebylo splněno) nebo i nesmyslné (např. extrémně velké při špatné toleranci, záporné apod.). </a:t>
            </a:r>
            <a:endParaRPr lang="cs-CZ" dirty="0"/>
          </a:p>
        </p:txBody>
      </p:sp>
    </p:spTree>
    <p:extLst>
      <p:ext uri="{BB962C8B-B14F-4D97-AF65-F5344CB8AC3E}">
        <p14:creationId xmlns:p14="http://schemas.microsoft.com/office/powerpoint/2010/main" xmlns="" val="187459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Stabilizace procesu</a:t>
            </a:r>
            <a:endParaRPr lang="en-US" dirty="0"/>
          </a:p>
        </p:txBody>
      </p:sp>
      <p:sp>
        <p:nvSpPr>
          <p:cNvPr id="3" name="Zástupný symbol pro obsah 2"/>
          <p:cNvSpPr>
            <a:spLocks noGrp="1"/>
          </p:cNvSpPr>
          <p:nvPr>
            <p:ph idx="1"/>
          </p:nvPr>
        </p:nvSpPr>
        <p:spPr/>
        <p:txBody>
          <a:bodyPr/>
          <a:lstStyle/>
          <a:p>
            <a:r>
              <a:rPr lang="cs-CZ" i="1" dirty="0" smtClean="0"/>
              <a:t>Proces je stabilizován </a:t>
            </a:r>
            <a:r>
              <a:rPr lang="cs-CZ" dirty="0" smtClean="0"/>
              <a:t>(je pod statistickou kontrolou) tehdy, jestliže všechny hodnoty sledovaného ukazatele kvality leží uvnitř regulačních mezí příslušného regulačního diagramu. </a:t>
            </a:r>
            <a:endParaRPr lang="cs-CZ" dirty="0" smtClean="0"/>
          </a:p>
          <a:p>
            <a:endParaRPr lang="cs-CZ" dirty="0"/>
          </a:p>
          <a:p>
            <a:r>
              <a:rPr lang="cs-CZ" dirty="0" smtClean="0"/>
              <a:t>Dříve, než se začne s hodnocením způsobilosti, měl by být zaveden do provozu (je-li to technicky možné) regulační diagram. Ten sleduje nepřetržitě vývoj klíčových parametrů procesu v čase. </a:t>
            </a:r>
            <a:endParaRPr lang="cs-CZ" dirty="0"/>
          </a:p>
        </p:txBody>
      </p:sp>
    </p:spTree>
    <p:extLst>
      <p:ext uri="{BB962C8B-B14F-4D97-AF65-F5344CB8AC3E}">
        <p14:creationId xmlns:p14="http://schemas.microsoft.com/office/powerpoint/2010/main" xmlns="" val="3938236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Atributy (neměřitelné charakteristiky kvality)</a:t>
            </a:r>
            <a:endParaRPr lang="en-US" dirty="0"/>
          </a:p>
        </p:txBody>
      </p:sp>
      <p:sp>
        <p:nvSpPr>
          <p:cNvPr id="3" name="Zástupný symbol pro obsah 2"/>
          <p:cNvSpPr>
            <a:spLocks noGrp="1"/>
          </p:cNvSpPr>
          <p:nvPr>
            <p:ph idx="1"/>
          </p:nvPr>
        </p:nvSpPr>
        <p:spPr>
          <a:xfrm>
            <a:off x="457200" y="1735014"/>
            <a:ext cx="7620000" cy="4665785"/>
          </a:xfrm>
        </p:spPr>
        <p:txBody>
          <a:bodyPr>
            <a:normAutofit lnSpcReduction="10000"/>
          </a:bodyPr>
          <a:lstStyle/>
          <a:p>
            <a:r>
              <a:rPr lang="cs-CZ" dirty="0" smtClean="0"/>
              <a:t>Pro atributy se způsobilost procesu vyjadřuje procentem výrobků, které vyhovují požadovanému ukazateli kvality. Označíme-li relativní četnost špatných výrobků </a:t>
            </a:r>
            <a:endParaRPr lang="cs-CZ" dirty="0" smtClean="0"/>
          </a:p>
          <a:p>
            <a:endParaRPr lang="cs-CZ" dirty="0" smtClean="0"/>
          </a:p>
          <a:p>
            <a:endParaRPr lang="cs-CZ" dirty="0" smtClean="0"/>
          </a:p>
          <a:p>
            <a:endParaRPr lang="cs-CZ" dirty="0"/>
          </a:p>
          <a:p>
            <a:r>
              <a:rPr lang="cs-CZ" dirty="0" smtClean="0"/>
              <a:t>pak způsobilost </a:t>
            </a:r>
            <a:r>
              <a:rPr lang="cs-CZ" i="1" dirty="0" smtClean="0"/>
              <a:t>C </a:t>
            </a:r>
            <a:r>
              <a:rPr lang="cs-CZ" dirty="0" smtClean="0"/>
              <a:t>bude procento vyhovujících výrobků </a:t>
            </a:r>
            <a:endParaRPr lang="cs-CZ" dirty="0" smtClean="0"/>
          </a:p>
          <a:p>
            <a:pPr marL="114300" indent="0" algn="ctr">
              <a:buNone/>
            </a:pPr>
            <a:r>
              <a:rPr lang="cs-CZ" i="1" dirty="0" smtClean="0"/>
              <a:t>C = 100</a:t>
            </a:r>
            <a:r>
              <a:rPr lang="cs-CZ" dirty="0" smtClean="0"/>
              <a:t>(</a:t>
            </a:r>
            <a:r>
              <a:rPr lang="cs-CZ" i="1" dirty="0" smtClean="0"/>
              <a:t>1–V</a:t>
            </a:r>
            <a:r>
              <a:rPr lang="cs-CZ" dirty="0" smtClean="0"/>
              <a:t>)</a:t>
            </a:r>
            <a:r>
              <a:rPr lang="cs-CZ" i="1" dirty="0" smtClean="0"/>
              <a:t>. </a:t>
            </a:r>
            <a:endParaRPr lang="cs-CZ" i="1" dirty="0" smtClean="0"/>
          </a:p>
          <a:p>
            <a:endParaRPr lang="cs-CZ" i="1" dirty="0"/>
          </a:p>
          <a:p>
            <a:r>
              <a:rPr lang="cs-CZ" i="1" dirty="0" smtClean="0"/>
              <a:t>U </a:t>
            </a:r>
            <a:r>
              <a:rPr lang="cs-CZ" dirty="0" smtClean="0"/>
              <a:t>tohoto ukazatele není stanovena obecně platná minimální hodnota </a:t>
            </a:r>
            <a:r>
              <a:rPr lang="cs-CZ" i="1" dirty="0" smtClean="0"/>
              <a:t>C</a:t>
            </a:r>
            <a:r>
              <a:rPr lang="cs-CZ" dirty="0" smtClean="0"/>
              <a:t>. Donedávna přijímaná úroveň byla 98- 99%, dnes začíná převažovat přísný požadavek 3ppm (3 špatné výrobky na milion kusů). </a:t>
            </a:r>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63237" y="2771775"/>
            <a:ext cx="4362450" cy="6572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89559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Měřené charakteristiky kvality</a:t>
            </a:r>
            <a:endParaRPr lang="en-US" dirty="0"/>
          </a:p>
        </p:txBody>
      </p:sp>
      <p:sp>
        <p:nvSpPr>
          <p:cNvPr id="3" name="Zástupný symbol pro obsah 2"/>
          <p:cNvSpPr>
            <a:spLocks noGrp="1"/>
          </p:cNvSpPr>
          <p:nvPr>
            <p:ph idx="1"/>
          </p:nvPr>
        </p:nvSpPr>
        <p:spPr/>
        <p:txBody>
          <a:bodyPr/>
          <a:lstStyle/>
          <a:p>
            <a:r>
              <a:rPr lang="cs-CZ" dirty="0" smtClean="0"/>
              <a:t>V současné době se prakticky výhradně používá při posuzování způsobilosti procesů třída ukazatelů nazývaných </a:t>
            </a:r>
            <a:r>
              <a:rPr lang="cs-CZ" i="1" dirty="0" smtClean="0"/>
              <a:t>indexy způsobilosti </a:t>
            </a:r>
            <a:r>
              <a:rPr lang="cs-CZ" dirty="0" smtClean="0"/>
              <a:t>(</a:t>
            </a:r>
            <a:r>
              <a:rPr lang="cs-CZ" dirty="0" err="1" smtClean="0"/>
              <a:t>capability</a:t>
            </a:r>
            <a:r>
              <a:rPr lang="cs-CZ" dirty="0" smtClean="0"/>
              <a:t> index nebo </a:t>
            </a:r>
            <a:r>
              <a:rPr lang="cs-CZ" dirty="0" err="1" smtClean="0"/>
              <a:t>indices</a:t>
            </a:r>
            <a:r>
              <a:rPr lang="cs-CZ" dirty="0" smtClean="0"/>
              <a:t> v plurálu). </a:t>
            </a:r>
          </a:p>
          <a:p>
            <a:r>
              <a:rPr lang="cs-CZ" dirty="0" smtClean="0"/>
              <a:t>O třídě hovoříme proto, že existuje mnoho typů indexů způsobilosti, které se liší způsobem výpočtu, vlastnostmi i podmínkami své použitelnosti. Princip jejich konstrukce je však stejný: vždy jde o poměr předepsané přesnosti a skutečně dosahované přesnosti výroby. Předepsaná přesnost je dána tolerancí a cílovou hodnotou. </a:t>
            </a:r>
            <a:endParaRPr lang="cs-CZ" dirty="0"/>
          </a:p>
        </p:txBody>
      </p:sp>
    </p:spTree>
    <p:extLst>
      <p:ext uri="{BB962C8B-B14F-4D97-AF65-F5344CB8AC3E}">
        <p14:creationId xmlns:p14="http://schemas.microsoft.com/office/powerpoint/2010/main" xmlns="" val="677335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87</TotalTime>
  <Words>869</Words>
  <Application>Microsoft Office PowerPoint</Application>
  <PresentationFormat>Předvádění na obrazovce (4:3)</PresentationFormat>
  <Paragraphs>90</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Sousedství</vt:lpstr>
      <vt:lpstr>HODNOCENÍ ZPŮSOBILOSTI VÝROBNÍCH PROCESŮ</vt:lpstr>
      <vt:lpstr>Způsobilost výrobního procesu</vt:lpstr>
      <vt:lpstr>Cíle hodnocení způsobilosti procesu</vt:lpstr>
      <vt:lpstr>Výběr vhodného ukazatele</vt:lpstr>
      <vt:lpstr>Předpoklady hodnocení způsobilosti</vt:lpstr>
      <vt:lpstr>Obecné předpoklady</vt:lpstr>
      <vt:lpstr>Stabilizace procesu</vt:lpstr>
      <vt:lpstr>Atributy (neměřitelné charakteristiky kvality)</vt:lpstr>
      <vt:lpstr>Měřené charakteristiky kvality</vt:lpstr>
      <vt:lpstr>Specifikace výrobního procesu</vt:lpstr>
      <vt:lpstr>Rozptyly</vt:lpstr>
      <vt:lpstr>Konstrukce indexů způsobilosti</vt:lpstr>
      <vt:lpstr>Index Cp</vt:lpstr>
      <vt:lpstr>Nutná podmínka</vt:lpstr>
      <vt:lpstr>Nedostatek indexu Cp</vt:lpstr>
      <vt:lpstr>Specifické podmínky pro použití Cp</vt:lpstr>
      <vt:lpstr>Index CpK</vt:lpstr>
      <vt:lpstr>Shrnutí</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ZPŮSOBILOSTI VÝROBNÍCH PROCESŮ</dc:title>
  <dc:creator>student</dc:creator>
  <cp:lastModifiedBy>Zuzana Neničková</cp:lastModifiedBy>
  <cp:revision>22</cp:revision>
  <dcterms:created xsi:type="dcterms:W3CDTF">2015-12-10T12:46:43Z</dcterms:created>
  <dcterms:modified xsi:type="dcterms:W3CDTF">2019-09-19T09:37:18Z</dcterms:modified>
</cp:coreProperties>
</file>