
<file path=[Content_Types].xml><?xml version="1.0" encoding="utf-8"?>
<Types xmlns="http://schemas.openxmlformats.org/package/2006/content-types">
  <Default Extension="png" ContentType="image/png"/>
  <Default Extension="jpeg" ContentType="image/jpeg"/>
  <Default Extension="webp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57" r:id="rId4"/>
    <p:sldId id="258" r:id="rId5"/>
    <p:sldId id="291" r:id="rId6"/>
    <p:sldId id="259" r:id="rId7"/>
    <p:sldId id="262" r:id="rId8"/>
    <p:sldId id="264" r:id="rId9"/>
    <p:sldId id="265" r:id="rId10"/>
    <p:sldId id="266" r:id="rId11"/>
    <p:sldId id="292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95" r:id="rId20"/>
    <p:sldId id="274" r:id="rId21"/>
    <p:sldId id="299" r:id="rId22"/>
    <p:sldId id="296" r:id="rId23"/>
    <p:sldId id="275" r:id="rId24"/>
    <p:sldId id="297" r:id="rId25"/>
    <p:sldId id="276" r:id="rId26"/>
    <p:sldId id="277" r:id="rId27"/>
    <p:sldId id="293" r:id="rId28"/>
    <p:sldId id="278" r:id="rId29"/>
    <p:sldId id="294" r:id="rId30"/>
    <p:sldId id="298" r:id="rId31"/>
    <p:sldId id="290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 autoAdjust="0"/>
    <p:restoredTop sz="94660"/>
  </p:normalViewPr>
  <p:slideViewPr>
    <p:cSldViewPr>
      <p:cViewPr varScale="1">
        <p:scale>
          <a:sx n="83" d="100"/>
          <a:sy n="83" d="100"/>
        </p:scale>
        <p:origin x="1445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_Jirka\A-UNIVERZITA%20KARVIN&#193;\STATISTICK&#201;%20METODY%20PRO%20EKONOMY\graf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List1!$E$4:$E$11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xVal>
          <c:yVal>
            <c:numRef>
              <c:f>List1!$F$4:$F$11</c:f>
              <c:numCache>
                <c:formatCode>General</c:formatCode>
                <c:ptCount val="8"/>
                <c:pt idx="0">
                  <c:v>1</c:v>
                </c:pt>
                <c:pt idx="1">
                  <c:v>4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3</c:v>
                </c:pt>
                <c:pt idx="6">
                  <c:v>1</c:v>
                </c:pt>
                <c:pt idx="7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750F-40FA-A72C-8529077E60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3686056"/>
        <c:axId val="423680152"/>
      </c:scatterChart>
      <c:valAx>
        <c:axId val="4236860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23680152"/>
        <c:crosses val="autoZero"/>
        <c:crossBetween val="midCat"/>
      </c:valAx>
      <c:valAx>
        <c:axId val="423680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2368605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B22DBF2-A210-47CF-A29E-1E10BD86BC3C}" type="datetimeFigureOut">
              <a:rPr lang="en-US" smtClean="0"/>
              <a:pPr/>
              <a:t>9/28/2024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mazurek@opf.slu.cz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ebp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988840"/>
            <a:ext cx="7772400" cy="3312368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Přednáška 1:</a:t>
            </a:r>
            <a:br>
              <a:rPr lang="cs-CZ" dirty="0" smtClean="0"/>
            </a:br>
            <a:r>
              <a:rPr lang="en-US" b="1" dirty="0"/>
              <a:t>ZÁKLADNÍ STATISTICKÉ POJMY, CHARAKTERISTIKY </a:t>
            </a:r>
            <a:r>
              <a:rPr lang="cs-CZ" b="1" dirty="0" smtClean="0"/>
              <a:t>DAT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5517232"/>
            <a:ext cx="6461760" cy="1066800"/>
          </a:xfrm>
        </p:spPr>
        <p:txBody>
          <a:bodyPr/>
          <a:lstStyle/>
          <a:p>
            <a:r>
              <a:rPr lang="cs-CZ" dirty="0" smtClean="0"/>
              <a:t>Mgr. Jiří Mazurek, Ph.D.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51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7620000" cy="6048672"/>
          </a:xfrm>
        </p:spPr>
        <p:txBody>
          <a:bodyPr>
            <a:normAutofit fontScale="92500"/>
          </a:bodyPr>
          <a:lstStyle/>
          <a:p>
            <a:pPr>
              <a:buNone/>
            </a:pPr>
            <a:endParaRPr lang="cs-CZ" b="1" dirty="0" smtClean="0"/>
          </a:p>
          <a:p>
            <a:pPr>
              <a:buNone/>
            </a:pPr>
            <a:r>
              <a:rPr lang="cs-CZ" b="1" dirty="0" smtClean="0"/>
              <a:t>Týden </a:t>
            </a:r>
            <a:r>
              <a:rPr lang="cs-CZ" b="1" dirty="0" smtClean="0"/>
              <a:t>9:  25. </a:t>
            </a:r>
            <a:r>
              <a:rPr lang="cs-CZ" b="1" dirty="0"/>
              <a:t>11. </a:t>
            </a:r>
            <a:endParaRPr lang="en-US" dirty="0"/>
          </a:p>
          <a:p>
            <a:r>
              <a:rPr lang="cs-CZ" dirty="0"/>
              <a:t> </a:t>
            </a:r>
            <a:r>
              <a:rPr lang="cs-CZ" b="1" dirty="0"/>
              <a:t>Přednáška:</a:t>
            </a:r>
            <a:r>
              <a:rPr lang="cs-CZ" dirty="0"/>
              <a:t> Úplné </a:t>
            </a:r>
            <a:r>
              <a:rPr lang="cs-CZ" dirty="0" smtClean="0"/>
              <a:t> a částečné faktorové </a:t>
            </a:r>
            <a:r>
              <a:rPr lang="cs-CZ" dirty="0"/>
              <a:t>plány</a:t>
            </a:r>
            <a:br>
              <a:rPr lang="cs-CZ" dirty="0"/>
            </a:br>
            <a:r>
              <a:rPr lang="cs-CZ" dirty="0"/>
              <a:t>(Základy experimentování a oblasti použití, experimentální procedura, efekt (vliv) faktoru, významnost efektu, test významnosti efektu, grafické hodnocení efektu faktoru, grafy interakcí, model experimentu.)</a:t>
            </a:r>
            <a:endParaRPr lang="en-US" dirty="0"/>
          </a:p>
          <a:p>
            <a:r>
              <a:rPr lang="cs-CZ" dirty="0"/>
              <a:t> </a:t>
            </a:r>
            <a:r>
              <a:rPr lang="cs-CZ" b="1" dirty="0"/>
              <a:t>Seminář:</a:t>
            </a:r>
            <a:r>
              <a:rPr lang="cs-CZ" dirty="0"/>
              <a:t> Postup výpočtu při analýze rozptylu se dvěma faktory.</a:t>
            </a:r>
            <a:endParaRPr lang="en-US" dirty="0"/>
          </a:p>
          <a:p>
            <a:endParaRPr lang="cs-CZ" dirty="0" smtClean="0"/>
          </a:p>
          <a:p>
            <a:endParaRPr lang="en-US" dirty="0"/>
          </a:p>
          <a:p>
            <a:pPr>
              <a:buNone/>
            </a:pPr>
            <a:r>
              <a:rPr lang="cs-CZ" b="1" dirty="0" smtClean="0"/>
              <a:t>Týden </a:t>
            </a:r>
            <a:r>
              <a:rPr lang="cs-CZ" b="1" dirty="0" smtClean="0"/>
              <a:t>10: 2. 12. </a:t>
            </a:r>
            <a:endParaRPr lang="en-US" dirty="0" smtClean="0"/>
          </a:p>
          <a:p>
            <a:r>
              <a:rPr lang="cs-CZ" b="1" dirty="0" smtClean="0"/>
              <a:t>Přednáška: </a:t>
            </a:r>
            <a:r>
              <a:rPr lang="cs-CZ" dirty="0" smtClean="0"/>
              <a:t>Částečný faktorový experiment se dvěma úrovněmi</a:t>
            </a:r>
            <a:br>
              <a:rPr lang="cs-CZ" dirty="0" smtClean="0"/>
            </a:br>
            <a:r>
              <a:rPr lang="cs-CZ" dirty="0" smtClean="0"/>
              <a:t>(Poloviční plány, grafická metoda.)</a:t>
            </a:r>
            <a:endParaRPr lang="en-US" dirty="0" smtClean="0"/>
          </a:p>
          <a:p>
            <a:r>
              <a:rPr lang="cs-CZ" dirty="0" smtClean="0"/>
              <a:t> </a:t>
            </a:r>
            <a:r>
              <a:rPr lang="cs-CZ" b="1" dirty="0" smtClean="0"/>
              <a:t>Seminář:</a:t>
            </a:r>
            <a:r>
              <a:rPr lang="cs-CZ" dirty="0" smtClean="0"/>
              <a:t> Úplný faktorový plán: model experimentu, efekt (vliv) faktoru, významnost efektu, test významnosti efektu, grafické hodnocení efektu faktoru, grafy interakcí.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7371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7620000" cy="5780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b="1" dirty="0" smtClean="0"/>
              <a:t>Týden </a:t>
            </a:r>
            <a:r>
              <a:rPr lang="cs-CZ" b="1" dirty="0" smtClean="0"/>
              <a:t>11:   9. </a:t>
            </a:r>
            <a:r>
              <a:rPr lang="cs-CZ" b="1" dirty="0" smtClean="0"/>
              <a:t>12. </a:t>
            </a:r>
            <a:endParaRPr lang="en-US" dirty="0" smtClean="0"/>
          </a:p>
          <a:p>
            <a:r>
              <a:rPr lang="cs-CZ" b="1" dirty="0" smtClean="0"/>
              <a:t>Přednáška: </a:t>
            </a:r>
            <a:r>
              <a:rPr lang="cs-CZ" dirty="0" err="1" smtClean="0"/>
              <a:t>Taguchiho</a:t>
            </a:r>
            <a:r>
              <a:rPr lang="cs-CZ" dirty="0" smtClean="0"/>
              <a:t> metody: ztrátová funkce</a:t>
            </a:r>
            <a:br>
              <a:rPr lang="cs-CZ" dirty="0" smtClean="0"/>
            </a:br>
            <a:r>
              <a:rPr lang="cs-CZ" dirty="0" smtClean="0"/>
              <a:t>(Definice a vlastnosti ztrátové funkce, ztrátová funkce pro různé typy tolerance.)</a:t>
            </a:r>
            <a:endParaRPr lang="en-US" dirty="0" smtClean="0"/>
          </a:p>
          <a:p>
            <a:r>
              <a:rPr lang="cs-CZ" dirty="0" smtClean="0"/>
              <a:t> </a:t>
            </a:r>
            <a:r>
              <a:rPr lang="cs-CZ" b="1" dirty="0" smtClean="0"/>
              <a:t>Seminář:</a:t>
            </a:r>
            <a:r>
              <a:rPr lang="cs-CZ" dirty="0" smtClean="0"/>
              <a:t> Ztrátová funkce pro různé typy tolerance, monitorování nákladů na jakost.</a:t>
            </a:r>
            <a:endParaRPr lang="en-US" dirty="0" smtClean="0"/>
          </a:p>
          <a:p>
            <a:pPr>
              <a:buNone/>
            </a:pPr>
            <a:r>
              <a:rPr lang="cs-CZ" dirty="0" smtClean="0"/>
              <a:t> </a:t>
            </a:r>
          </a:p>
          <a:p>
            <a:pPr>
              <a:buNone/>
            </a:pPr>
            <a:r>
              <a:rPr lang="cs-CZ" b="1" dirty="0" smtClean="0"/>
              <a:t>Týden </a:t>
            </a:r>
            <a:r>
              <a:rPr lang="cs-CZ" b="1" dirty="0" smtClean="0"/>
              <a:t>12:  16. </a:t>
            </a:r>
            <a:r>
              <a:rPr lang="cs-CZ" b="1" dirty="0" smtClean="0"/>
              <a:t>12.</a:t>
            </a:r>
            <a:endParaRPr lang="en-US" dirty="0" smtClean="0"/>
          </a:p>
          <a:p>
            <a:r>
              <a:rPr lang="cs-CZ" b="1" dirty="0" smtClean="0"/>
              <a:t>Přednáška: </a:t>
            </a:r>
            <a:r>
              <a:rPr lang="cs-CZ" dirty="0" err="1" smtClean="0"/>
              <a:t>Taguchiho</a:t>
            </a:r>
            <a:r>
              <a:rPr lang="cs-CZ" dirty="0" smtClean="0"/>
              <a:t> metody: celkové náklady na jakost</a:t>
            </a:r>
            <a:br>
              <a:rPr lang="cs-CZ" dirty="0" smtClean="0"/>
            </a:br>
            <a:r>
              <a:rPr lang="cs-CZ" dirty="0" smtClean="0"/>
              <a:t>(Monitorování nákladů na jakost, regulační diagramy.)</a:t>
            </a:r>
            <a:endParaRPr lang="en-US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Kontakt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hlinkClick r:id="rId2"/>
              </a:rPr>
              <a:t>mazurek</a:t>
            </a:r>
            <a:r>
              <a:rPr lang="en-US" dirty="0" smtClean="0">
                <a:hlinkClick r:id="rId2"/>
              </a:rPr>
              <a:t>@</a:t>
            </a:r>
            <a:r>
              <a:rPr lang="cs-CZ" dirty="0" smtClean="0">
                <a:hlinkClick r:id="rId2"/>
              </a:rPr>
              <a:t>opf.slu.cz</a:t>
            </a:r>
            <a:endParaRPr lang="cs-CZ" dirty="0" smtClean="0"/>
          </a:p>
          <a:p>
            <a:r>
              <a:rPr lang="cs-CZ" dirty="0" smtClean="0"/>
              <a:t>A407.</a:t>
            </a:r>
          </a:p>
        </p:txBody>
      </p:sp>
    </p:spTree>
    <p:extLst>
      <p:ext uri="{BB962C8B-B14F-4D97-AF65-F5344CB8AC3E}">
        <p14:creationId xmlns:p14="http://schemas.microsoft.com/office/powerpoint/2010/main" val="20122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statistické pojmy, charakteristiky dat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Hlavním cílem statistiky je analyzovat jisté datové soubory. </a:t>
            </a:r>
          </a:p>
          <a:p>
            <a:r>
              <a:rPr lang="cs-CZ" sz="2800" dirty="0" smtClean="0"/>
              <a:t>Daný soubor dat je obvykle vytvořen za jistým účelem – za účelem analýzy podoby či chování nějaké veličiny, které se říká </a:t>
            </a:r>
            <a:r>
              <a:rPr lang="cs-CZ" sz="2800" i="1" dirty="0" smtClean="0"/>
              <a:t>statistický znak</a:t>
            </a:r>
            <a:r>
              <a:rPr lang="cs-CZ" sz="2800" dirty="0" smtClean="0"/>
              <a:t>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86974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Populace versus výběr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Množina všech hodnot, kterých znak může nabýt, se ve statistice nazývá </a:t>
            </a:r>
            <a:r>
              <a:rPr lang="cs-CZ" i="1" dirty="0" smtClean="0"/>
              <a:t>základní soubor </a:t>
            </a:r>
            <a:r>
              <a:rPr lang="cs-CZ" dirty="0" smtClean="0"/>
              <a:t>nebo také </a:t>
            </a:r>
            <a:r>
              <a:rPr lang="cs-CZ" i="1" dirty="0" smtClean="0"/>
              <a:t>populace. </a:t>
            </a:r>
            <a:r>
              <a:rPr lang="cs-CZ" dirty="0" smtClean="0"/>
              <a:t>Populace se vztahuje k danému statistickému pojmu a je to tedy v tomto smyslu relativní pojem. </a:t>
            </a:r>
          </a:p>
          <a:p>
            <a:r>
              <a:rPr lang="cs-CZ" dirty="0" smtClean="0"/>
              <a:t>Statistici se nicméně častěji setkávají se situací, kdy základní soubor k dispozici není. V takovém případě jim nezbývá nic jiného než provést výběr z této populace a získat tzv. </a:t>
            </a:r>
            <a:r>
              <a:rPr lang="cs-CZ" i="1" dirty="0" smtClean="0"/>
              <a:t>výběrový soubor. </a:t>
            </a:r>
          </a:p>
          <a:p>
            <a:r>
              <a:rPr lang="cs-CZ" dirty="0" smtClean="0"/>
              <a:t>Ve statistice se nejčastěji požaduje </a:t>
            </a:r>
            <a:r>
              <a:rPr lang="cs-CZ" i="1" dirty="0" smtClean="0"/>
              <a:t>náhodný výběr</a:t>
            </a:r>
            <a:r>
              <a:rPr lang="cs-CZ" dirty="0" smtClean="0"/>
              <a:t>, což je datový soubor vznikající tak, že každý jeho prvek má stejnou pravděpodobnost, že bude vybrán.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477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Deskriptivní statistika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661248"/>
          </a:xfrm>
        </p:spPr>
        <p:txBody>
          <a:bodyPr>
            <a:normAutofit/>
          </a:bodyPr>
          <a:lstStyle/>
          <a:p>
            <a:r>
              <a:rPr lang="cs-CZ" sz="2400" dirty="0" smtClean="0"/>
              <a:t>Je-li k dispozici základní soubor, může být jedinou ambicí statistika tuto populaci popsat. Metody sloužící k tomuto účelu utvářejí </a:t>
            </a:r>
            <a:r>
              <a:rPr lang="cs-CZ" sz="2400" i="1" dirty="0" smtClean="0"/>
              <a:t>deskriptivní/popisnou statistiku</a:t>
            </a:r>
            <a:r>
              <a:rPr lang="cs-CZ" sz="2400" dirty="0" smtClean="0"/>
              <a:t>. </a:t>
            </a:r>
          </a:p>
          <a:p>
            <a:r>
              <a:rPr lang="cs-CZ" sz="2400" dirty="0" smtClean="0"/>
              <a:t>Charakteristika je obecně údajem, který jistým způsobem shrnuje informaci o sledovaném datovém souboru.</a:t>
            </a:r>
          </a:p>
          <a:p>
            <a:r>
              <a:rPr lang="cs-CZ" sz="2400" dirty="0" smtClean="0"/>
              <a:t>Charakteristiky využívané k popisu populace se logicky nazývají </a:t>
            </a:r>
            <a:r>
              <a:rPr lang="cs-CZ" sz="2400" i="1" dirty="0" smtClean="0"/>
              <a:t>populační charakteristiky</a:t>
            </a:r>
            <a:r>
              <a:rPr lang="cs-CZ" sz="2400" dirty="0" smtClean="0"/>
              <a:t>. </a:t>
            </a:r>
          </a:p>
          <a:p>
            <a:r>
              <a:rPr lang="cs-CZ" sz="2400" dirty="0" smtClean="0"/>
              <a:t>V případě, že je k dispozici pouze výběrový soubor, užívají se k popisu tohoto výběru </a:t>
            </a:r>
            <a:r>
              <a:rPr lang="cs-CZ" sz="2400" i="1" dirty="0" smtClean="0"/>
              <a:t>výběrové charakteristiky. </a:t>
            </a:r>
          </a:p>
          <a:p>
            <a:r>
              <a:rPr lang="cs-CZ" sz="2400" dirty="0" smtClean="0"/>
              <a:t>Zvyklostí je užívat ke značení populačních charakteristik písmena řecké abecedy, zatímco pro výběrové charakteristiky se užívá obvykle latinka.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27494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STATISTICKÝ SOUBOR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en-US" dirty="0" smtClean="0"/>
              <a:t>S </a:t>
            </a:r>
            <a:r>
              <a:rPr lang="en-US" dirty="0"/>
              <a:t>JEDNÍM ZNAKEM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Nechť</a:t>
                </a:r>
                <a:r>
                  <a:rPr lang="en-US" dirty="0"/>
                  <a:t> je </a:t>
                </a:r>
                <a:r>
                  <a:rPr lang="en-US" dirty="0" err="1"/>
                  <a:t>dán</a:t>
                </a:r>
                <a:r>
                  <a:rPr lang="en-US" dirty="0"/>
                  <a:t> </a:t>
                </a:r>
                <a:r>
                  <a:rPr lang="en-US" dirty="0" err="1"/>
                  <a:t>základní</a:t>
                </a:r>
                <a:r>
                  <a:rPr lang="en-US" dirty="0"/>
                  <a:t> </a:t>
                </a:r>
                <a:r>
                  <a:rPr lang="en-US" dirty="0" err="1"/>
                  <a:t>soubor</a:t>
                </a:r>
                <a:r>
                  <a:rPr lang="en-US" dirty="0"/>
                  <a:t> </a:t>
                </a:r>
                <a:r>
                  <a:rPr lang="en-US" dirty="0" err="1"/>
                  <a:t>skládající</a:t>
                </a:r>
                <a:r>
                  <a:rPr lang="en-US" dirty="0"/>
                  <a:t> se z </a:t>
                </a:r>
                <a:r>
                  <a:rPr lang="en-US" dirty="0" err="1"/>
                  <a:t>hodnot</a:t>
                </a:r>
                <a:r>
                  <a:rPr lang="en-US" dirty="0"/>
                  <a:t> </a:t>
                </a: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…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/>
                  <a:t>, </a:t>
                </a:r>
                <a:r>
                  <a:rPr lang="en-US" dirty="0" err="1"/>
                  <a:t>kde</a:t>
                </a:r>
                <a:r>
                  <a:rPr lang="en-US" dirty="0"/>
                  <a:t> </a:t>
                </a:r>
                <a:r>
                  <a:rPr lang="en-US" i="1" dirty="0"/>
                  <a:t>n </a:t>
                </a:r>
                <a:r>
                  <a:rPr lang="en-US" dirty="0"/>
                  <a:t>je </a:t>
                </a:r>
                <a:r>
                  <a:rPr lang="en-US" dirty="0" err="1"/>
                  <a:t>přirozené</a:t>
                </a:r>
                <a:r>
                  <a:rPr lang="en-US" dirty="0"/>
                  <a:t> a </a:t>
                </a:r>
                <a:r>
                  <a:rPr lang="en-US" dirty="0" err="1"/>
                  <a:t>tedy</a:t>
                </a:r>
                <a:r>
                  <a:rPr lang="en-US" dirty="0"/>
                  <a:t> </a:t>
                </a:r>
                <a:r>
                  <a:rPr lang="en-US" dirty="0" err="1"/>
                  <a:t>konečné</a:t>
                </a:r>
                <a:r>
                  <a:rPr lang="en-US" dirty="0"/>
                  <a:t> </a:t>
                </a:r>
                <a:r>
                  <a:rPr lang="en-US" dirty="0" err="1"/>
                  <a:t>číslo</a:t>
                </a:r>
                <a:r>
                  <a:rPr lang="en-US" dirty="0"/>
                  <a:t> (my </a:t>
                </a:r>
                <a:r>
                  <a:rPr lang="en-US" dirty="0" err="1"/>
                  <a:t>budeme</a:t>
                </a:r>
                <a:r>
                  <a:rPr lang="en-US" dirty="0"/>
                  <a:t> </a:t>
                </a:r>
                <a:r>
                  <a:rPr lang="en-US" dirty="0" err="1"/>
                  <a:t>pracovat</a:t>
                </a:r>
                <a:r>
                  <a:rPr lang="en-US" dirty="0"/>
                  <a:t> </a:t>
                </a:r>
                <a:r>
                  <a:rPr lang="en-US" dirty="0" err="1"/>
                  <a:t>zejména</a:t>
                </a:r>
                <a:r>
                  <a:rPr lang="en-US" dirty="0"/>
                  <a:t> se </a:t>
                </a:r>
                <a:r>
                  <a:rPr lang="en-US" dirty="0" err="1"/>
                  <a:t>soubory</a:t>
                </a:r>
                <a:r>
                  <a:rPr lang="en-US" dirty="0"/>
                  <a:t> </a:t>
                </a:r>
                <a:r>
                  <a:rPr lang="en-US" dirty="0" err="1"/>
                  <a:t>konečné</a:t>
                </a:r>
                <a:r>
                  <a:rPr lang="en-US" dirty="0"/>
                  <a:t> </a:t>
                </a:r>
                <a:r>
                  <a:rPr lang="en-US" dirty="0" err="1"/>
                  <a:t>velikosti</a:t>
                </a:r>
                <a:r>
                  <a:rPr lang="en-US" dirty="0"/>
                  <a:t>). </a:t>
                </a:r>
                <a:endParaRPr lang="cs-CZ" dirty="0" smtClean="0"/>
              </a:p>
              <a:p>
                <a:r>
                  <a:rPr lang="en-US" dirty="0" err="1" smtClean="0"/>
                  <a:t>Sledovaným</a:t>
                </a:r>
                <a:r>
                  <a:rPr lang="en-US" dirty="0" smtClean="0"/>
                  <a:t> </a:t>
                </a:r>
                <a:r>
                  <a:rPr lang="en-US" dirty="0" err="1"/>
                  <a:t>statistickým</a:t>
                </a:r>
                <a:r>
                  <a:rPr lang="en-US" dirty="0"/>
                  <a:t> </a:t>
                </a:r>
                <a:r>
                  <a:rPr lang="en-US" dirty="0" err="1"/>
                  <a:t>znakem</a:t>
                </a:r>
                <a:r>
                  <a:rPr lang="en-US" dirty="0"/>
                  <a:t> </a:t>
                </a:r>
                <a:r>
                  <a:rPr lang="en-US" dirty="0" err="1"/>
                  <a:t>nechť</a:t>
                </a:r>
                <a:r>
                  <a:rPr lang="en-US" dirty="0"/>
                  <a:t> je </a:t>
                </a:r>
                <a:r>
                  <a:rPr lang="en-US" dirty="0" err="1"/>
                  <a:t>veličina</a:t>
                </a:r>
                <a:r>
                  <a:rPr lang="en-US" dirty="0"/>
                  <a:t> </a:t>
                </a:r>
                <a:r>
                  <a:rPr lang="en-US" i="1" dirty="0"/>
                  <a:t>X</a:t>
                </a:r>
                <a:r>
                  <a:rPr lang="en-US" dirty="0"/>
                  <a:t>. </a:t>
                </a:r>
                <a:r>
                  <a:rPr lang="en-US" dirty="0" err="1"/>
                  <a:t>Čísla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…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 </m:t>
                    </m:r>
                  </m:oMath>
                </a14:m>
                <a:r>
                  <a:rPr lang="en-US" dirty="0" err="1"/>
                  <a:t>jsou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/>
                  <a:t>, </a:t>
                </a:r>
                <a:r>
                  <a:rPr lang="en-US" dirty="0" err="1"/>
                  <a:t>kterých</a:t>
                </a:r>
                <a:r>
                  <a:rPr lang="en-US" dirty="0"/>
                  <a:t> </a:t>
                </a:r>
                <a:r>
                  <a:rPr lang="en-US" dirty="0" err="1"/>
                  <a:t>tato</a:t>
                </a:r>
                <a:r>
                  <a:rPr lang="en-US" dirty="0"/>
                  <a:t> </a:t>
                </a:r>
                <a:r>
                  <a:rPr lang="en-US" dirty="0" err="1"/>
                  <a:t>veličina</a:t>
                </a:r>
                <a:r>
                  <a:rPr lang="en-US" dirty="0"/>
                  <a:t> </a:t>
                </a:r>
                <a:r>
                  <a:rPr lang="en-US" dirty="0" err="1"/>
                  <a:t>nabývá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Pokud</a:t>
                </a:r>
                <a:r>
                  <a:rPr lang="en-US" dirty="0" smtClean="0"/>
                  <a:t> </a:t>
                </a:r>
                <a:r>
                  <a:rPr lang="en-US" dirty="0" err="1"/>
                  <a:t>bychom</a:t>
                </a:r>
                <a:r>
                  <a:rPr lang="en-US" dirty="0"/>
                  <a:t> </a:t>
                </a:r>
                <a:r>
                  <a:rPr lang="en-US" dirty="0" err="1"/>
                  <a:t>na</a:t>
                </a:r>
                <a:r>
                  <a:rPr lang="en-US" dirty="0"/>
                  <a:t> </a:t>
                </a:r>
                <a:r>
                  <a:rPr lang="en-US" dirty="0" err="1"/>
                  <a:t>tento</a:t>
                </a:r>
                <a:r>
                  <a:rPr lang="en-US" dirty="0"/>
                  <a:t> </a:t>
                </a:r>
                <a:r>
                  <a:rPr lang="en-US" dirty="0" err="1"/>
                  <a:t>soubor</a:t>
                </a:r>
                <a:r>
                  <a:rPr lang="en-US" dirty="0"/>
                  <a:t> </a:t>
                </a:r>
                <a:r>
                  <a:rPr lang="en-US" dirty="0" err="1"/>
                  <a:t>aplikovali</a:t>
                </a:r>
                <a:r>
                  <a:rPr lang="en-US" dirty="0"/>
                  <a:t> </a:t>
                </a:r>
                <a:r>
                  <a:rPr lang="en-US" dirty="0" err="1"/>
                  <a:t>náhodný</a:t>
                </a:r>
                <a:r>
                  <a:rPr lang="en-US" dirty="0"/>
                  <a:t> </a:t>
                </a:r>
                <a:r>
                  <a:rPr lang="en-US" dirty="0" err="1"/>
                  <a:t>výběr</a:t>
                </a:r>
                <a:r>
                  <a:rPr lang="en-US" dirty="0"/>
                  <a:t>, </a:t>
                </a:r>
                <a:r>
                  <a:rPr lang="en-US" dirty="0" err="1"/>
                  <a:t>můžeme</a:t>
                </a:r>
                <a:r>
                  <a:rPr lang="en-US" dirty="0"/>
                  <a:t> </a:t>
                </a:r>
                <a:r>
                  <a:rPr lang="en-US" dirty="0" err="1"/>
                  <a:t>na</a:t>
                </a:r>
                <a:r>
                  <a:rPr lang="en-US" dirty="0"/>
                  <a:t> </a:t>
                </a:r>
                <a:r>
                  <a:rPr lang="en-US" dirty="0" err="1"/>
                  <a:t>proměnnou</a:t>
                </a:r>
                <a:r>
                  <a:rPr lang="en-US" dirty="0"/>
                  <a:t> </a:t>
                </a:r>
                <a:r>
                  <a:rPr lang="en-US" i="1" dirty="0"/>
                  <a:t>X </a:t>
                </a:r>
                <a:r>
                  <a:rPr lang="en-US" dirty="0" err="1"/>
                  <a:t>nahlížet</a:t>
                </a:r>
                <a:r>
                  <a:rPr lang="en-US" dirty="0"/>
                  <a:t> </a:t>
                </a:r>
                <a:r>
                  <a:rPr lang="en-US" dirty="0" err="1"/>
                  <a:t>jako</a:t>
                </a:r>
                <a:r>
                  <a:rPr lang="en-US" dirty="0"/>
                  <a:t> </a:t>
                </a:r>
                <a:r>
                  <a:rPr lang="en-US" dirty="0" err="1"/>
                  <a:t>na</a:t>
                </a:r>
                <a:r>
                  <a:rPr lang="en-US" dirty="0"/>
                  <a:t> (</a:t>
                </a:r>
                <a:r>
                  <a:rPr lang="en-US" dirty="0" err="1"/>
                  <a:t>diskrétní</a:t>
                </a:r>
                <a:r>
                  <a:rPr lang="en-US" dirty="0"/>
                  <a:t>) </a:t>
                </a:r>
                <a:r>
                  <a:rPr lang="en-US" dirty="0" err="1"/>
                  <a:t>náhodnou</a:t>
                </a:r>
                <a:r>
                  <a:rPr lang="en-US" dirty="0"/>
                  <a:t> </a:t>
                </a:r>
                <a:r>
                  <a:rPr lang="en-US" dirty="0" err="1"/>
                  <a:t>veličinu</a:t>
                </a:r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en-US" dirty="0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9779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Četnosti výskytu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Přestože</a:t>
                </a:r>
                <a:r>
                  <a:rPr lang="en-US" dirty="0"/>
                  <a:t> </a:t>
                </a:r>
                <a:r>
                  <a:rPr lang="en-US" dirty="0" err="1"/>
                  <a:t>soubor</a:t>
                </a:r>
                <a:r>
                  <a:rPr lang="en-US" dirty="0"/>
                  <a:t> </a:t>
                </a:r>
                <a:r>
                  <a:rPr lang="en-US" dirty="0" err="1"/>
                  <a:t>obsahuje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…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některé</a:t>
                </a:r>
                <a:r>
                  <a:rPr lang="en-US" dirty="0"/>
                  <a:t> z </a:t>
                </a:r>
                <a:r>
                  <a:rPr lang="en-US" dirty="0" err="1"/>
                  <a:t>čísel</a:t>
                </a:r>
                <a:r>
                  <a:rPr lang="en-US" dirty="0"/>
                  <a:t> se </a:t>
                </a:r>
                <a:r>
                  <a:rPr lang="en-US" dirty="0" err="1"/>
                  <a:t>mohou</a:t>
                </a:r>
                <a:r>
                  <a:rPr lang="en-US" dirty="0"/>
                  <a:t> </a:t>
                </a:r>
                <a:r>
                  <a:rPr lang="en-US" dirty="0" err="1"/>
                  <a:t>opakovat</a:t>
                </a:r>
                <a:r>
                  <a:rPr lang="en-US" dirty="0"/>
                  <a:t>. V </a:t>
                </a:r>
                <a:r>
                  <a:rPr lang="en-US" dirty="0" err="1"/>
                  <a:t>takovém</a:t>
                </a:r>
                <a:r>
                  <a:rPr lang="en-US" dirty="0"/>
                  <a:t> </a:t>
                </a:r>
                <a:r>
                  <a:rPr lang="en-US" dirty="0" err="1"/>
                  <a:t>případě</a:t>
                </a:r>
                <a:r>
                  <a:rPr lang="en-US" dirty="0"/>
                  <a:t> </a:t>
                </a:r>
                <a:r>
                  <a:rPr lang="en-US" dirty="0" err="1"/>
                  <a:t>pak</a:t>
                </a:r>
                <a:r>
                  <a:rPr lang="en-US" dirty="0"/>
                  <a:t> </a:t>
                </a:r>
                <a:r>
                  <a:rPr lang="en-US" dirty="0" err="1"/>
                  <a:t>nabývá</a:t>
                </a:r>
                <a:r>
                  <a:rPr lang="en-US" dirty="0"/>
                  <a:t> </a:t>
                </a:r>
                <a:r>
                  <a:rPr lang="en-US" dirty="0" err="1"/>
                  <a:t>veličina</a:t>
                </a:r>
                <a:r>
                  <a:rPr lang="en-US" dirty="0"/>
                  <a:t> </a:t>
                </a:r>
                <a:r>
                  <a:rPr lang="en-US" i="1" dirty="0"/>
                  <a:t>X </a:t>
                </a:r>
                <a:r>
                  <a:rPr lang="en-US" dirty="0" err="1"/>
                  <a:t>pouze</a:t>
                </a:r>
                <a:r>
                  <a:rPr lang="en-US" dirty="0"/>
                  <a:t> k </a:t>
                </a:r>
                <a:r>
                  <a:rPr lang="en-US" dirty="0" err="1"/>
                  <a:t>různých</a:t>
                </a:r>
                <a:r>
                  <a:rPr lang="en-US" dirty="0"/>
                  <a:t> </a:t>
                </a:r>
                <a:r>
                  <a:rPr lang="en-US" dirty="0" err="1"/>
                  <a:t>hodnot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∗</m:t>
                    </m:r>
                    <m:r>
                      <a:rPr lang="cs-CZ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∗</m:t>
                    </m:r>
                    <m:r>
                      <a:rPr lang="cs-CZ" i="1">
                        <a:latin typeface="Cambria Math"/>
                      </a:rPr>
                      <m:t>…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cs-CZ" dirty="0" smtClean="0"/>
                  <a:t>*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Hodnota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dirty="0" smtClean="0"/>
                  <a:t>* </a:t>
                </a:r>
                <a:r>
                  <a:rPr lang="en-US" dirty="0"/>
                  <a:t>se </a:t>
                </a:r>
                <a:r>
                  <a:rPr lang="en-US" dirty="0" err="1"/>
                  <a:t>může</a:t>
                </a:r>
                <a:r>
                  <a:rPr lang="en-US" dirty="0"/>
                  <a:t> v </a:t>
                </a:r>
                <a:r>
                  <a:rPr lang="en-US" dirty="0" err="1"/>
                  <a:t>souboru</a:t>
                </a:r>
                <a:r>
                  <a:rPr lang="en-US" dirty="0"/>
                  <a:t> </a:t>
                </a:r>
                <a:r>
                  <a:rPr lang="en-US" dirty="0" err="1"/>
                  <a:t>vyskytovat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-</a:t>
                </a:r>
                <a:r>
                  <a:rPr lang="en-US" dirty="0" err="1"/>
                  <a:t>krát</a:t>
                </a:r>
                <a:r>
                  <a:rPr lang="en-US" dirty="0"/>
                  <a:t> a </a:t>
                </a:r>
                <a:r>
                  <a:rPr lang="en-US" dirty="0" err="1" smtClean="0"/>
                  <a:t>číslo</a:t>
                </a: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:r>
                  <a:rPr lang="en-US" dirty="0" err="1"/>
                  <a:t>pak</a:t>
                </a:r>
                <a:r>
                  <a:rPr lang="en-US" dirty="0"/>
                  <a:t> </a:t>
                </a:r>
                <a:r>
                  <a:rPr lang="en-US" dirty="0" err="1"/>
                  <a:t>nazýváme</a:t>
                </a:r>
                <a:r>
                  <a:rPr lang="en-US" dirty="0"/>
                  <a:t> </a:t>
                </a:r>
                <a:r>
                  <a:rPr lang="en-US" i="1" dirty="0" err="1"/>
                  <a:t>absolutní</a:t>
                </a:r>
                <a:r>
                  <a:rPr lang="en-US" i="1" dirty="0"/>
                  <a:t> </a:t>
                </a:r>
                <a:r>
                  <a:rPr lang="en-US" i="1" dirty="0" err="1"/>
                  <a:t>četností</a:t>
                </a:r>
                <a:r>
                  <a:rPr lang="en-US" i="1" dirty="0"/>
                  <a:t> </a:t>
                </a:r>
                <a:r>
                  <a:rPr lang="en-US" dirty="0" err="1"/>
                  <a:t>výskytu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dirty="0"/>
                  <a:t>* 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Obdobně</a:t>
                </a:r>
                <a:r>
                  <a:rPr lang="en-US" dirty="0" smtClean="0"/>
                  <a:t> </a:t>
                </a:r>
                <a:r>
                  <a:rPr lang="en-US" dirty="0"/>
                  <a:t>se </a:t>
                </a:r>
                <a:r>
                  <a:rPr lang="en-US" dirty="0" err="1"/>
                  <a:t>hodnota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dirty="0"/>
                  <a:t>* </a:t>
                </a:r>
                <a:r>
                  <a:rPr lang="en-US" dirty="0" err="1"/>
                  <a:t>vyskytuje</a:t>
                </a:r>
                <a:r>
                  <a:rPr lang="en-US" dirty="0"/>
                  <a:t> v </a:t>
                </a:r>
                <a:r>
                  <a:rPr lang="en-US" dirty="0" err="1"/>
                  <a:t>souboru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krát</a:t>
                </a:r>
                <a:r>
                  <a:rPr lang="en-US" dirty="0"/>
                  <a:t>, </a:t>
                </a:r>
                <a:r>
                  <a:rPr lang="en-US" dirty="0" err="1"/>
                  <a:t>hodnota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cs-CZ" dirty="0"/>
                  <a:t>*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…</m:t>
                        </m:r>
                        <m:r>
                          <a:rPr lang="cs-CZ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cs-CZ" dirty="0" smtClean="0"/>
                  <a:t> </a:t>
                </a:r>
                <a:r>
                  <a:rPr lang="en-US" dirty="0" smtClean="0"/>
                  <a:t>-</a:t>
                </a:r>
                <a:r>
                  <a:rPr lang="en-US" dirty="0" err="1"/>
                  <a:t>krát</a:t>
                </a:r>
                <a:r>
                  <a:rPr lang="en-US" dirty="0"/>
                  <a:t> a </a:t>
                </a:r>
                <a:r>
                  <a:rPr lang="en-US" dirty="0" err="1"/>
                  <a:t>tak</a:t>
                </a:r>
                <a:r>
                  <a:rPr lang="en-US" dirty="0"/>
                  <a:t> </a:t>
                </a:r>
                <a:r>
                  <a:rPr lang="en-US" dirty="0" err="1"/>
                  <a:t>dále</a:t>
                </a:r>
                <a:r>
                  <a:rPr lang="en-US" dirty="0"/>
                  <a:t>, </a:t>
                </a:r>
                <a:r>
                  <a:rPr lang="en-US" dirty="0" err="1"/>
                  <a:t>až</a:t>
                </a:r>
                <a:r>
                  <a:rPr lang="en-US" dirty="0"/>
                  <a:t> </a:t>
                </a:r>
                <a:r>
                  <a:rPr lang="en-US" dirty="0" err="1"/>
                  <a:t>konečně</a:t>
                </a:r>
                <a:r>
                  <a:rPr lang="en-US" dirty="0"/>
                  <a:t> </a:t>
                </a:r>
                <a:r>
                  <a:rPr lang="en-US" dirty="0" err="1"/>
                  <a:t>číslo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cs-CZ" dirty="0"/>
                  <a:t>*</a:t>
                </a:r>
                <a:r>
                  <a:rPr lang="en-US" dirty="0"/>
                  <a:t> je </a:t>
                </a:r>
                <a:r>
                  <a:rPr lang="en-US" dirty="0" err="1"/>
                  <a:t>obsaženo</a:t>
                </a:r>
                <a:r>
                  <a:rPr lang="en-US" dirty="0"/>
                  <a:t> v </a:t>
                </a:r>
                <a:r>
                  <a:rPr lang="en-US" dirty="0" err="1"/>
                  <a:t>souboru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 </m:t>
                    </m:r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krát</a:t>
                </a:r>
                <a:r>
                  <a:rPr lang="en-US" dirty="0"/>
                  <a:t>. </a:t>
                </a:r>
                <a:endParaRPr lang="cs-CZ" dirty="0" smtClean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8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782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četností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Kromě</a:t>
                </a:r>
                <a:r>
                  <a:rPr lang="en-US" dirty="0"/>
                  <a:t> </a:t>
                </a:r>
                <a:r>
                  <a:rPr lang="en-US" dirty="0" err="1"/>
                  <a:t>absolutních</a:t>
                </a:r>
                <a:r>
                  <a:rPr lang="en-US" dirty="0"/>
                  <a:t> </a:t>
                </a:r>
                <a:r>
                  <a:rPr lang="en-US" dirty="0" err="1"/>
                  <a:t>četností</a:t>
                </a:r>
                <a:r>
                  <a:rPr lang="en-US" dirty="0"/>
                  <a:t> </a:t>
                </a:r>
                <a:r>
                  <a:rPr lang="en-US" dirty="0" err="1"/>
                  <a:t>pracujeme</a:t>
                </a:r>
                <a:r>
                  <a:rPr lang="en-US" dirty="0"/>
                  <a:t> </a:t>
                </a:r>
                <a:r>
                  <a:rPr lang="en-US" dirty="0" err="1"/>
                  <a:t>také</a:t>
                </a:r>
                <a:r>
                  <a:rPr lang="en-US" dirty="0"/>
                  <a:t> s </a:t>
                </a:r>
                <a:r>
                  <a:rPr lang="en-US" dirty="0" err="1"/>
                  <a:t>jinými</a:t>
                </a:r>
                <a:r>
                  <a:rPr lang="en-US" dirty="0"/>
                  <a:t> </a:t>
                </a:r>
                <a:r>
                  <a:rPr lang="en-US" dirty="0" err="1"/>
                  <a:t>typy</a:t>
                </a:r>
                <a:r>
                  <a:rPr lang="en-US" dirty="0"/>
                  <a:t> </a:t>
                </a:r>
                <a:r>
                  <a:rPr lang="en-US" dirty="0" err="1"/>
                  <a:t>četností</a:t>
                </a:r>
                <a:r>
                  <a:rPr lang="en-US" dirty="0"/>
                  <a:t>: </a:t>
                </a:r>
              </a:p>
              <a:p>
                <a:r>
                  <a:rPr lang="en-US" dirty="0"/>
                  <a:t>a) s </a:t>
                </a:r>
                <a:r>
                  <a:rPr lang="en-US" i="1" dirty="0" err="1"/>
                  <a:t>relativní</a:t>
                </a:r>
                <a:r>
                  <a:rPr lang="en-US" i="1" dirty="0"/>
                  <a:t> </a:t>
                </a:r>
                <a:r>
                  <a:rPr lang="en-US" i="1" dirty="0" err="1"/>
                  <a:t>četností</a:t>
                </a:r>
                <a:r>
                  <a:rPr lang="en-US" i="1" dirty="0"/>
                  <a:t> </a:t>
                </a:r>
                <a:r>
                  <a:rPr lang="en-US" dirty="0" err="1"/>
                  <a:t>výskytu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𝑙</m:t>
                        </m:r>
                      </m:sub>
                    </m:sSub>
                  </m:oMath>
                </a14:m>
                <a:r>
                  <a:rPr lang="cs-CZ" dirty="0" smtClean="0"/>
                  <a:t>* </a:t>
                </a:r>
                <a:r>
                  <a:rPr lang="en-US" dirty="0" err="1" smtClean="0"/>
                  <a:t>danou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výrazem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 </m:t>
                        </m:r>
                        <m:r>
                          <a:rPr lang="cs-CZ" b="0" i="1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𝑙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/</m:t>
                    </m:r>
                    <m:r>
                      <a:rPr lang="cs-CZ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/>
                  <a:t>kde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cs-CZ" b="0" i="1" dirty="0" smtClean="0">
                        <a:latin typeface="Cambria Math"/>
                      </a:rPr>
                      <m:t>𝑛</m:t>
                    </m:r>
                  </m:oMath>
                </a14:m>
                <a:r>
                  <a:rPr lang="el-GR" dirty="0"/>
                  <a:t> </a:t>
                </a:r>
                <a:r>
                  <a:rPr lang="en-US" dirty="0" err="1"/>
                  <a:t>značí</a:t>
                </a:r>
                <a:r>
                  <a:rPr lang="en-US" dirty="0"/>
                  <a:t> </a:t>
                </a:r>
                <a:r>
                  <a:rPr lang="en-US" dirty="0" err="1"/>
                  <a:t>rozsah</a:t>
                </a:r>
                <a:r>
                  <a:rPr lang="en-US" dirty="0"/>
                  <a:t> </a:t>
                </a:r>
                <a:r>
                  <a:rPr lang="en-US" dirty="0" err="1"/>
                  <a:t>souboru</a:t>
                </a:r>
                <a:r>
                  <a:rPr lang="en-US" dirty="0"/>
                  <a:t>. </a:t>
                </a:r>
              </a:p>
              <a:p>
                <a:endParaRPr lang="en-US" dirty="0"/>
              </a:p>
              <a:p>
                <a:r>
                  <a:rPr lang="en-US" dirty="0" err="1"/>
                  <a:t>Pokud</a:t>
                </a:r>
                <a:r>
                  <a:rPr lang="en-US" dirty="0"/>
                  <a:t> </a:t>
                </a:r>
                <a:r>
                  <a:rPr lang="en-US" dirty="0" err="1"/>
                  <a:t>seřadíme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/>
                  <a:t> </a:t>
                </a:r>
                <a:r>
                  <a:rPr lang="en-US" dirty="0" err="1" smtClean="0"/>
                  <a:t>vzestupně</a:t>
                </a:r>
                <a:r>
                  <a:rPr lang="en-US" dirty="0" smtClean="0"/>
                  <a:t>, </a:t>
                </a:r>
                <a:r>
                  <a:rPr lang="en-US" dirty="0" err="1"/>
                  <a:t>můžeme</a:t>
                </a:r>
                <a:r>
                  <a:rPr lang="en-US" dirty="0"/>
                  <a:t> </a:t>
                </a:r>
                <a:r>
                  <a:rPr lang="en-US" dirty="0" err="1"/>
                  <a:t>zavést</a:t>
                </a:r>
                <a:r>
                  <a:rPr lang="en-US" dirty="0"/>
                  <a:t> </a:t>
                </a:r>
                <a:r>
                  <a:rPr lang="en-US" dirty="0" err="1"/>
                  <a:t>také</a:t>
                </a:r>
                <a:r>
                  <a:rPr lang="en-US" dirty="0"/>
                  <a:t> </a:t>
                </a:r>
                <a:r>
                  <a:rPr lang="en-US" dirty="0" err="1"/>
                  <a:t>pojmy</a:t>
                </a:r>
                <a:r>
                  <a:rPr lang="en-US" dirty="0"/>
                  <a:t> </a:t>
                </a:r>
              </a:p>
              <a:p>
                <a:r>
                  <a:rPr lang="en-US" dirty="0"/>
                  <a:t>b) </a:t>
                </a:r>
                <a:r>
                  <a:rPr lang="en-US" i="1" dirty="0" err="1"/>
                  <a:t>absolutní</a:t>
                </a:r>
                <a:r>
                  <a:rPr lang="en-US" i="1" dirty="0"/>
                  <a:t> </a:t>
                </a:r>
                <a:r>
                  <a:rPr lang="en-US" i="1" dirty="0" err="1" smtClean="0"/>
                  <a:t>kumulativní</a:t>
                </a:r>
                <a:r>
                  <a:rPr lang="cs-CZ" i="1" dirty="0" smtClean="0"/>
                  <a:t> </a:t>
                </a:r>
                <a:r>
                  <a:rPr lang="en-US" i="1" dirty="0" err="1"/>
                  <a:t>četnost</a:t>
                </a:r>
                <a:r>
                  <a:rPr lang="en-US" i="1" dirty="0"/>
                  <a:t> </a:t>
                </a:r>
                <a:r>
                  <a:rPr lang="en-US" dirty="0" err="1"/>
                  <a:t>hodnoty</a:t>
                </a:r>
                <a:endParaRPr lang="en-US" dirty="0"/>
              </a:p>
              <a:p>
                <a:r>
                  <a:rPr lang="en-US" dirty="0"/>
                  <a:t>c) </a:t>
                </a:r>
                <a:r>
                  <a:rPr lang="en-US" i="1" dirty="0" err="1"/>
                  <a:t>relativní</a:t>
                </a:r>
                <a:r>
                  <a:rPr lang="en-US" i="1" dirty="0"/>
                  <a:t> </a:t>
                </a:r>
                <a:r>
                  <a:rPr lang="en-US" i="1" dirty="0" err="1"/>
                  <a:t>kumulativní</a:t>
                </a:r>
                <a:r>
                  <a:rPr lang="en-US" i="1" dirty="0"/>
                  <a:t> </a:t>
                </a:r>
                <a:r>
                  <a:rPr lang="en-US" i="1" dirty="0" err="1"/>
                  <a:t>četnost</a:t>
                </a:r>
                <a:r>
                  <a:rPr lang="en-US" i="1" dirty="0"/>
                  <a:t> </a:t>
                </a:r>
                <a:r>
                  <a:rPr lang="en-US" dirty="0" err="1" smtClean="0"/>
                  <a:t>hodnoty</a:t>
                </a:r>
                <a:r>
                  <a:rPr lang="el-GR" dirty="0" smtClean="0"/>
                  <a:t>. </a:t>
                </a:r>
                <a:endParaRPr lang="el-GR" dirty="0"/>
              </a:p>
              <a:p>
                <a:endParaRPr lang="en-US" dirty="0"/>
              </a:p>
              <a:p>
                <a:r>
                  <a:rPr lang="en-US" dirty="0" err="1"/>
                  <a:t>Uvedené</a:t>
                </a:r>
                <a:r>
                  <a:rPr lang="en-US" dirty="0"/>
                  <a:t> </a:t>
                </a:r>
                <a:r>
                  <a:rPr lang="en-US" dirty="0" err="1"/>
                  <a:t>druhy</a:t>
                </a:r>
                <a:r>
                  <a:rPr lang="en-US" dirty="0"/>
                  <a:t> </a:t>
                </a:r>
                <a:r>
                  <a:rPr lang="en-US" dirty="0" err="1"/>
                  <a:t>četností</a:t>
                </a:r>
                <a:r>
                  <a:rPr lang="en-US" dirty="0"/>
                  <a:t> </a:t>
                </a:r>
                <a:r>
                  <a:rPr lang="en-US" dirty="0" err="1"/>
                  <a:t>mohou</a:t>
                </a:r>
                <a:r>
                  <a:rPr lang="en-US" dirty="0"/>
                  <a:t> </a:t>
                </a:r>
                <a:r>
                  <a:rPr lang="en-US" dirty="0" err="1"/>
                  <a:t>být</a:t>
                </a:r>
                <a:r>
                  <a:rPr lang="en-US" dirty="0"/>
                  <a:t> </a:t>
                </a:r>
                <a:r>
                  <a:rPr lang="en-US" dirty="0" err="1"/>
                  <a:t>využity</a:t>
                </a:r>
                <a:r>
                  <a:rPr lang="en-US" dirty="0"/>
                  <a:t> v </a:t>
                </a:r>
                <a:r>
                  <a:rPr lang="en-US" dirty="0" err="1"/>
                  <a:t>souvislosti</a:t>
                </a:r>
                <a:r>
                  <a:rPr lang="en-US" dirty="0"/>
                  <a:t> s </a:t>
                </a:r>
                <a:r>
                  <a:rPr lang="en-US" dirty="0" err="1"/>
                  <a:t>populací</a:t>
                </a:r>
                <a:r>
                  <a:rPr lang="en-US" dirty="0"/>
                  <a:t> </a:t>
                </a:r>
                <a:r>
                  <a:rPr lang="en-US" dirty="0" err="1"/>
                  <a:t>i</a:t>
                </a:r>
                <a:r>
                  <a:rPr lang="en-US" dirty="0"/>
                  <a:t> </a:t>
                </a:r>
                <a:r>
                  <a:rPr lang="en-US" dirty="0" err="1"/>
                  <a:t>výběrovým</a:t>
                </a:r>
                <a:r>
                  <a:rPr lang="en-US" dirty="0"/>
                  <a:t> </a:t>
                </a:r>
                <a:r>
                  <a:rPr lang="en-US" dirty="0" err="1"/>
                  <a:t>souborem</a:t>
                </a:r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9090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četností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395536" y="1194911"/>
                <a:ext cx="7963942" cy="49859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000" dirty="0" smtClean="0"/>
                  <a:t>Prodejce aut Bourák s.r.o. prodal každý den v únoru následující počet automobilů:</a:t>
                </a:r>
              </a:p>
              <a:p>
                <a:r>
                  <a:rPr lang="cs-CZ" sz="2000" dirty="0" smtClean="0"/>
                  <a:t>4,5,2,5,3,5,6,3,1,2,5,4,6,8,5,4,4,3,4,5,6,3,2,5,2,5,4,7.</a:t>
                </a:r>
              </a:p>
              <a:p>
                <a:endParaRPr lang="cs-CZ" sz="2000" dirty="0"/>
              </a:p>
              <a:p>
                <a:r>
                  <a:rPr lang="cs-CZ" sz="2000" dirty="0" smtClean="0"/>
                  <a:t>Absolutní četnosti jednotlivých hodnot jsou: </a:t>
                </a:r>
              </a:p>
              <a:p>
                <a:r>
                  <a:rPr lang="cs-CZ" sz="2000" dirty="0" smtClean="0"/>
                  <a:t>Hodnota 1 má četnost 1 (vyskytuje se v souboru jednou), hodnota 2 má četnost 4 (vyskytuje </a:t>
                </a:r>
                <a:r>
                  <a:rPr lang="cs-CZ" sz="2000" dirty="0"/>
                  <a:t>se v souboru </a:t>
                </a:r>
                <a:r>
                  <a:rPr lang="cs-CZ" sz="2000" dirty="0" smtClean="0"/>
                  <a:t>čtyři krát), hodnota 3 má četnost 4 , hodnota 4 má četnost 6, hodnota 5 má četnost 8, hodnota 6 má četnost 3, hodnota 7 má četnost 1 a hodnota 8 má četnost 1.</a:t>
                </a:r>
              </a:p>
              <a:p>
                <a:endParaRPr lang="cs-CZ" sz="1000" dirty="0"/>
              </a:p>
              <a:p>
                <a:r>
                  <a:rPr lang="cs-CZ" sz="2000" dirty="0" smtClean="0"/>
                  <a:t>Podívejme se na hodnotu 2 (matematicky zapsáno: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cs-CZ" sz="20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cs-CZ" sz="2000" b="0" i="1" smtClean="0">
                        <a:latin typeface="Cambria Math" panose="02040503050406030204" pitchFamily="18" charset="0"/>
                      </a:rPr>
                      <m:t>=2, </m:t>
                    </m:r>
                    <m:sSub>
                      <m:sSubPr>
                        <m:ctrlPr>
                          <a:rPr lang="cs-CZ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cs-CZ" sz="2000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cs-CZ" sz="2000" dirty="0" smtClean="0"/>
                  <a:t>4):</a:t>
                </a:r>
              </a:p>
              <a:p>
                <a:endParaRPr lang="cs-CZ" sz="1000" dirty="0" smtClean="0"/>
              </a:p>
              <a:p>
                <a:r>
                  <a:rPr lang="cs-CZ" sz="2000" dirty="0" smtClean="0"/>
                  <a:t>Absolutní četnost je 4.</a:t>
                </a:r>
              </a:p>
              <a:p>
                <a:r>
                  <a:rPr lang="cs-CZ" sz="2000" dirty="0" smtClean="0"/>
                  <a:t>Relativní četnost hodnoty je rovna 4/28= 0,143 = 14,3 %.</a:t>
                </a:r>
              </a:p>
              <a:p>
                <a:r>
                  <a:rPr lang="cs-CZ" sz="2000" dirty="0" smtClean="0"/>
                  <a:t>Kumulativní četnost je 4+1 = 5.</a:t>
                </a:r>
              </a:p>
              <a:p>
                <a:r>
                  <a:rPr lang="cs-CZ" sz="2000" dirty="0" smtClean="0"/>
                  <a:t>Relativní kumulativní četnost je 5/28 = 0,179 = 17,9 %</a:t>
                </a:r>
              </a:p>
              <a:p>
                <a:r>
                  <a:rPr lang="cs-CZ" dirty="0" smtClean="0"/>
                  <a:t> </a:t>
                </a:r>
                <a:endParaRPr lang="cs-CZ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194911"/>
                <a:ext cx="7963942" cy="4985980"/>
              </a:xfrm>
              <a:prstGeom prst="rect">
                <a:avLst/>
              </a:prstGeom>
              <a:blipFill>
                <a:blip r:embed="rId2"/>
                <a:stretch>
                  <a:fillRect l="-842" t="-6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9427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Informace o předmětu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Vyučující: </a:t>
            </a:r>
            <a:r>
              <a:rPr lang="cs-CZ" sz="2800" dirty="0" smtClean="0"/>
              <a:t>doc. Mgr</a:t>
            </a:r>
            <a:r>
              <a:rPr lang="cs-CZ" sz="2800" dirty="0" smtClean="0"/>
              <a:t>. Jiří Mazurek, Ph.D., A 407.</a:t>
            </a:r>
          </a:p>
          <a:p>
            <a:r>
              <a:rPr lang="cs-CZ" sz="2800" dirty="0" smtClean="0"/>
              <a:t>Přednáška: </a:t>
            </a:r>
            <a:r>
              <a:rPr lang="cs-CZ" sz="2800" dirty="0" smtClean="0"/>
              <a:t>pondělí  10:35 </a:t>
            </a:r>
            <a:r>
              <a:rPr lang="cs-CZ" sz="2800" dirty="0" smtClean="0"/>
              <a:t>– </a:t>
            </a:r>
            <a:r>
              <a:rPr lang="cs-CZ" sz="2800" dirty="0" smtClean="0"/>
              <a:t>12:10</a:t>
            </a:r>
            <a:r>
              <a:rPr lang="cs-CZ" sz="2800" dirty="0" smtClean="0"/>
              <a:t>, učebna </a:t>
            </a:r>
            <a:r>
              <a:rPr lang="cs-CZ" sz="2800" dirty="0" smtClean="0"/>
              <a:t>B207.</a:t>
            </a:r>
            <a:endParaRPr lang="cs-CZ" sz="2800" dirty="0" smtClean="0"/>
          </a:p>
          <a:p>
            <a:r>
              <a:rPr lang="cs-CZ" sz="2800" dirty="0" smtClean="0"/>
              <a:t>Semináře: pondělí 13:55 a 14:45, </a:t>
            </a:r>
            <a:r>
              <a:rPr lang="cs-CZ" sz="2800" dirty="0"/>
              <a:t>učebna </a:t>
            </a:r>
            <a:r>
              <a:rPr lang="cs-CZ" sz="2800" dirty="0" smtClean="0"/>
              <a:t>B208.</a:t>
            </a:r>
            <a:endParaRPr lang="cs-CZ" sz="2800" dirty="0" smtClean="0"/>
          </a:p>
          <a:p>
            <a:r>
              <a:rPr lang="cs-CZ" sz="2800" dirty="0" smtClean="0"/>
              <a:t>Počet kreditů: 5.</a:t>
            </a:r>
          </a:p>
          <a:p>
            <a:r>
              <a:rPr lang="cs-CZ" sz="2800" dirty="0" smtClean="0"/>
              <a:t>Prezenční i kombinované studium.</a:t>
            </a:r>
          </a:p>
          <a:p>
            <a:endParaRPr lang="cs-CZ" sz="2800" dirty="0"/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7968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CHARAKTERISTIKY POLOHY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96752"/>
                <a:ext cx="7620000" cy="5544616"/>
              </a:xfrm>
            </p:spPr>
            <p:txBody>
              <a:bodyPr/>
              <a:lstStyle/>
              <a:p>
                <a:r>
                  <a:rPr lang="cs-CZ" dirty="0" smtClean="0"/>
                  <a:t>Populační aritmetický průměr:</a:t>
                </a:r>
              </a:p>
              <a:p>
                <a14:m>
                  <m:oMath xmlns:m="http://schemas.openxmlformats.org/officeDocument/2006/math">
                    <m:r>
                      <a:rPr lang="cs-CZ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ctrlP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brk m:alnAt="23"/>
                          </m:rP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lang="cs-CZ" dirty="0"/>
              </a:p>
              <a:p>
                <a:r>
                  <a:rPr lang="cs-CZ" dirty="0" smtClean="0"/>
                  <a:t>Výběrový aritmetický průměr:</a:t>
                </a:r>
                <a:endParaRPr lang="cs-CZ" dirty="0"/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cs-CZ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cs-CZ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den>
                    </m:f>
                    <m:nary>
                      <m:naryPr>
                        <m:chr m:val="∑"/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sup>
                      <m:e>
                        <m:sSub>
                          <m:sSubPr>
                            <m:ctrlP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cs-CZ" dirty="0" smtClean="0"/>
                  <a:t> (typicky je </a:t>
                </a:r>
                <a:r>
                  <a:rPr lang="cs-CZ" i="1" dirty="0" smtClean="0"/>
                  <a:t>m</a:t>
                </a:r>
                <a:r>
                  <a:rPr lang="cs-CZ" dirty="0" smtClean="0"/>
                  <a:t> mnohem menší než </a:t>
                </a:r>
                <a:r>
                  <a:rPr lang="cs-CZ" i="1" dirty="0" smtClean="0"/>
                  <a:t>n</a:t>
                </a:r>
                <a:r>
                  <a:rPr lang="cs-CZ" dirty="0" smtClean="0"/>
                  <a:t>)</a:t>
                </a:r>
                <a:endParaRPr lang="cs-CZ" dirty="0"/>
              </a:p>
              <a:p>
                <a:r>
                  <a:rPr lang="cs-CZ" dirty="0" smtClean="0"/>
                  <a:t>Vážený aritmetický průměr: </a:t>
                </a:r>
                <a:endParaRPr lang="cs-CZ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cs-CZ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cs-CZ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cs-CZ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cs-CZ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cs-CZ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cs-CZ" dirty="0" smtClean="0"/>
                  <a:t>, kde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dirty="0" smtClean="0"/>
                  <a:t> je váha hodnoty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dirty="0" smtClean="0"/>
                  <a:t>.</a:t>
                </a:r>
              </a:p>
              <a:p>
                <a:endParaRPr lang="cs-CZ" dirty="0"/>
              </a:p>
              <a:p>
                <a:r>
                  <a:rPr lang="cs-CZ" dirty="0" smtClean="0"/>
                  <a:t>M</a:t>
                </a:r>
                <a:r>
                  <a:rPr lang="en-US" i="1" dirty="0" err="1" smtClean="0"/>
                  <a:t>odus</a:t>
                </a:r>
                <a:r>
                  <a:rPr lang="cs-CZ" i="1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cs-CZ" dirty="0" smtClean="0"/>
                  <a:t> </a:t>
                </a:r>
              </a:p>
              <a:p>
                <a:pPr lvl="1"/>
                <a:r>
                  <a:rPr lang="cs-CZ" dirty="0" smtClean="0"/>
                  <a:t>hodnota, která m</a:t>
                </a:r>
                <a:r>
                  <a:rPr lang="en-US" dirty="0" smtClean="0"/>
                  <a:t>á </a:t>
                </a:r>
                <a:r>
                  <a:rPr lang="en-US" dirty="0"/>
                  <a:t>v </a:t>
                </a:r>
                <a:r>
                  <a:rPr lang="en-US" dirty="0" err="1"/>
                  <a:t>daném</a:t>
                </a:r>
                <a:r>
                  <a:rPr lang="en-US" dirty="0"/>
                  <a:t> </a:t>
                </a:r>
                <a:r>
                  <a:rPr lang="en-US" dirty="0" err="1"/>
                  <a:t>souboru</a:t>
                </a:r>
                <a:r>
                  <a:rPr lang="en-US" dirty="0"/>
                  <a:t> </a:t>
                </a:r>
                <a:r>
                  <a:rPr lang="en-US" dirty="0" err="1"/>
                  <a:t>dat</a:t>
                </a:r>
                <a:r>
                  <a:rPr lang="en-US" dirty="0"/>
                  <a:t> </a:t>
                </a:r>
                <a:r>
                  <a:rPr lang="en-US" dirty="0" err="1"/>
                  <a:t>nejvyšší</a:t>
                </a:r>
                <a:r>
                  <a:rPr lang="en-US" dirty="0"/>
                  <a:t> </a:t>
                </a:r>
                <a:r>
                  <a:rPr lang="en-US" dirty="0" err="1"/>
                  <a:t>absolutní</a:t>
                </a:r>
                <a:r>
                  <a:rPr lang="en-US" dirty="0"/>
                  <a:t> </a:t>
                </a:r>
                <a:r>
                  <a:rPr lang="en-US" dirty="0" err="1"/>
                  <a:t>četnost</a:t>
                </a:r>
                <a:r>
                  <a:rPr lang="en-US" dirty="0"/>
                  <a:t>. </a:t>
                </a:r>
                <a:r>
                  <a:rPr lang="cs-CZ" dirty="0" smtClean="0"/>
                  <a:t> (</a:t>
                </a:r>
                <a:r>
                  <a:rPr lang="en-US" dirty="0" err="1" smtClean="0"/>
                  <a:t>Tento</a:t>
                </a:r>
                <a:r>
                  <a:rPr lang="en-US" dirty="0" smtClean="0"/>
                  <a:t> </a:t>
                </a:r>
                <a:r>
                  <a:rPr lang="en-US" dirty="0" err="1"/>
                  <a:t>popis</a:t>
                </a:r>
                <a:r>
                  <a:rPr lang="en-US" dirty="0"/>
                  <a:t> </a:t>
                </a:r>
                <a:r>
                  <a:rPr lang="en-US" dirty="0" err="1"/>
                  <a:t>neurčuje</a:t>
                </a:r>
                <a:r>
                  <a:rPr lang="en-US" dirty="0"/>
                  <a:t> modus </a:t>
                </a:r>
                <a:r>
                  <a:rPr lang="en-US" dirty="0" err="1"/>
                  <a:t>jednoznačně</a:t>
                </a:r>
                <a:r>
                  <a:rPr lang="en-US" dirty="0"/>
                  <a:t>, a </a:t>
                </a:r>
                <a:r>
                  <a:rPr lang="en-US" dirty="0" err="1"/>
                  <a:t>tak</a:t>
                </a:r>
                <a:r>
                  <a:rPr lang="en-US" dirty="0"/>
                  <a:t> se </a:t>
                </a:r>
                <a:r>
                  <a:rPr lang="en-US" dirty="0" err="1"/>
                  <a:t>může</a:t>
                </a:r>
                <a:r>
                  <a:rPr lang="en-US" dirty="0"/>
                  <a:t> </a:t>
                </a:r>
                <a:r>
                  <a:rPr lang="en-US" dirty="0" err="1"/>
                  <a:t>stát</a:t>
                </a:r>
                <a:r>
                  <a:rPr lang="en-US" dirty="0"/>
                  <a:t>, </a:t>
                </a:r>
                <a:r>
                  <a:rPr lang="en-US" dirty="0" err="1"/>
                  <a:t>že</a:t>
                </a:r>
                <a:r>
                  <a:rPr lang="en-US" dirty="0"/>
                  <a:t> </a:t>
                </a:r>
                <a:r>
                  <a:rPr lang="en-US" dirty="0" err="1"/>
                  <a:t>datový</a:t>
                </a:r>
                <a:r>
                  <a:rPr lang="en-US" dirty="0"/>
                  <a:t> </a:t>
                </a:r>
                <a:r>
                  <a:rPr lang="en-US" dirty="0" err="1"/>
                  <a:t>soubor</a:t>
                </a:r>
                <a:r>
                  <a:rPr lang="en-US" dirty="0"/>
                  <a:t> </a:t>
                </a:r>
                <a:r>
                  <a:rPr lang="en-US" dirty="0" err="1"/>
                  <a:t>bude</a:t>
                </a:r>
                <a:r>
                  <a:rPr lang="en-US" dirty="0"/>
                  <a:t> </a:t>
                </a:r>
                <a:r>
                  <a:rPr lang="en-US" dirty="0" err="1"/>
                  <a:t>mít</a:t>
                </a:r>
                <a:r>
                  <a:rPr lang="en-US" dirty="0"/>
                  <a:t> </a:t>
                </a:r>
                <a:r>
                  <a:rPr lang="en-US" dirty="0" err="1"/>
                  <a:t>více</a:t>
                </a:r>
                <a:r>
                  <a:rPr lang="en-US" dirty="0"/>
                  <a:t> </a:t>
                </a:r>
                <a:r>
                  <a:rPr lang="en-US" dirty="0" err="1" smtClean="0"/>
                  <a:t>modů</a:t>
                </a:r>
                <a:r>
                  <a:rPr lang="cs-CZ" dirty="0" smtClean="0"/>
                  <a:t>)</a:t>
                </a:r>
                <a:r>
                  <a:rPr lang="en-US" dirty="0" smtClean="0"/>
                  <a:t>.</a:t>
                </a:r>
                <a:endParaRPr lang="cs-CZ" dirty="0" smtClean="0"/>
              </a:p>
              <a:p>
                <a:r>
                  <a:rPr lang="cs-CZ" dirty="0" smtClean="0"/>
                  <a:t>Medián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endParaRPr lang="cs-CZ" dirty="0" smtClean="0"/>
              </a:p>
              <a:p>
                <a:pPr lvl="1"/>
                <a:r>
                  <a:rPr lang="cs-CZ" dirty="0" smtClean="0"/>
                  <a:t>Prostřední hodnota (sudý počet hodnot </a:t>
                </a:r>
                <a:r>
                  <a:rPr lang="cs-CZ" dirty="0" err="1" smtClean="0"/>
                  <a:t>vs</a:t>
                </a:r>
                <a:r>
                  <a:rPr lang="cs-CZ" dirty="0" smtClean="0"/>
                  <a:t> lichý počet hodnot)</a:t>
                </a:r>
                <a:endParaRPr lang="en-US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96752"/>
                <a:ext cx="7620000" cy="5544616"/>
              </a:xfrm>
              <a:blipFill>
                <a:blip r:embed="rId2"/>
                <a:stretch>
                  <a:fillRect t="-659" b="-9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827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CHARAKTERISTIKY POLOHY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544616"/>
          </a:xfrm>
        </p:spPr>
        <p:txBody>
          <a:bodyPr/>
          <a:lstStyle/>
          <a:p>
            <a:r>
              <a:rPr lang="cs-CZ" dirty="0" smtClean="0"/>
              <a:t>nedostatky:</a:t>
            </a:r>
            <a:endParaRPr lang="cs-CZ" dirty="0" smtClean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382" y="1844824"/>
            <a:ext cx="7235636" cy="4694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153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282154"/>
          </a:xfrm>
        </p:spPr>
        <p:txBody>
          <a:bodyPr/>
          <a:lstStyle/>
          <a:p>
            <a:r>
              <a:rPr lang="cs-CZ" dirty="0" smtClean="0"/>
              <a:t>Příklad na charakteristiky polohy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délník 3"/>
              <p:cNvSpPr/>
              <p:nvPr/>
            </p:nvSpPr>
            <p:spPr>
              <a:xfrm>
                <a:off x="476564" y="1988840"/>
                <a:ext cx="7839852" cy="40863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dirty="0" smtClean="0"/>
                  <a:t>Prodejce aut Bourák s.r.o. prodal každý den v únoru následující počet automobilů:</a:t>
                </a:r>
              </a:p>
              <a:p>
                <a:r>
                  <a:rPr lang="cs-CZ" dirty="0"/>
                  <a:t>4,5,2,5,3,5,6,3,1,2,5,4,6,8,5,4,4,3,4,5,6,3,2,5,2,5,4,7.</a:t>
                </a:r>
              </a:p>
              <a:p>
                <a:endParaRPr lang="cs-CZ" dirty="0"/>
              </a:p>
              <a:p>
                <a:r>
                  <a:rPr lang="cs-CZ" dirty="0" smtClean="0"/>
                  <a:t>Tento soubor budeme považovat za populační.</a:t>
                </a:r>
              </a:p>
              <a:p>
                <a:r>
                  <a:rPr lang="cs-CZ" dirty="0" smtClean="0"/>
                  <a:t> </a:t>
                </a:r>
                <a:endParaRPr lang="cs-CZ" dirty="0"/>
              </a:p>
              <a:p>
                <a:r>
                  <a:rPr lang="cs-CZ" dirty="0" smtClean="0"/>
                  <a:t>Populační aritmetický průměr: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cs-CZ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28</m:t>
                        </m:r>
                      </m:den>
                    </m:f>
                    <m:nary>
                      <m:naryPr>
                        <m:chr m:val="∑"/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28</m:t>
                        </m:r>
                      </m:sup>
                      <m:e>
                        <m:sSub>
                          <m:sSubPr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28</m:t>
                            </m:r>
                          </m:den>
                        </m:f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∙(4+5+2+…+7)</m:t>
                        </m:r>
                      </m:e>
                    </m:nary>
                  </m:oMath>
                </a14:m>
                <a:r>
                  <a:rPr lang="cs-CZ" dirty="0" smtClean="0"/>
                  <a:t>= 4,21</a:t>
                </a:r>
              </a:p>
              <a:p>
                <a:r>
                  <a:rPr lang="cs-CZ" dirty="0" smtClean="0"/>
                  <a:t>Modus: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cs-CZ" dirty="0" smtClean="0"/>
                  <a:t> = 5</a:t>
                </a:r>
              </a:p>
              <a:p>
                <a:r>
                  <a:rPr lang="cs-CZ" dirty="0" smtClean="0"/>
                  <a:t>Medián: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cs-CZ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cs-CZ" dirty="0" smtClean="0"/>
                  <a:t>4</a:t>
                </a:r>
              </a:p>
              <a:p>
                <a:endParaRPr lang="cs-CZ" dirty="0"/>
              </a:p>
              <a:p>
                <a:r>
                  <a:rPr lang="cs-CZ" dirty="0" smtClean="0"/>
                  <a:t>Medián určíme takto: seřadíme hodnoty od nejmenší po největší:</a:t>
                </a:r>
              </a:p>
              <a:p>
                <a:endParaRPr lang="cs-CZ" dirty="0"/>
              </a:p>
              <a:p>
                <a:r>
                  <a:rPr lang="cs-CZ" dirty="0" smtClean="0"/>
                  <a:t>1,2,2,2,2,3,3,3,3,4,4,4,4,</a:t>
                </a:r>
                <a:r>
                  <a:rPr lang="cs-CZ" b="1" dirty="0" smtClean="0">
                    <a:solidFill>
                      <a:srgbClr val="FF0000"/>
                    </a:solidFill>
                  </a:rPr>
                  <a:t>4,4,</a:t>
                </a:r>
                <a:r>
                  <a:rPr lang="cs-CZ" dirty="0" smtClean="0"/>
                  <a:t>5,5,5,5,5,5,5,5,6,6,6,7,8.</a:t>
                </a:r>
              </a:p>
              <a:p>
                <a:endParaRPr lang="cs-CZ" dirty="0"/>
              </a:p>
              <a:p>
                <a:r>
                  <a:rPr lang="cs-CZ" dirty="0" smtClean="0"/>
                  <a:t>Máme dvě prostřední hodnoty, obě jsou 4, medián je tedy roven čtyřem. </a:t>
                </a:r>
                <a:endParaRPr lang="cs-CZ" dirty="0"/>
              </a:p>
            </p:txBody>
          </p:sp>
        </mc:Choice>
        <mc:Fallback xmlns="">
          <p:sp>
            <p:nvSpPr>
              <p:cNvPr id="4" name="Obdélní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564" y="1988840"/>
                <a:ext cx="7839852" cy="4086311"/>
              </a:xfrm>
              <a:prstGeom prst="rect">
                <a:avLst/>
              </a:prstGeom>
              <a:blipFill>
                <a:blip r:embed="rId2"/>
                <a:stretch>
                  <a:fillRect l="-622" t="-745" b="-134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68974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CHARAKTERISTIKY VARIABILITY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cs-CZ" sz="2400" dirty="0" smtClean="0"/>
                  <a:t>Populační rozptyl: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p>
                          <m:sSupPr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cs-CZ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cs-CZ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cs-CZ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r>
                  <a:rPr lang="cs-CZ" sz="2400" dirty="0" smtClean="0"/>
                  <a:t>  </a:t>
                </a:r>
              </a:p>
              <a:p>
                <a:r>
                  <a:rPr lang="cs-CZ" sz="2400" dirty="0" smtClean="0"/>
                  <a:t>Výběrový rozptyl: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cs-CZ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nary>
                      <m:naryPr>
                        <m:chr m:val="∑"/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sz="24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  <m:e>
                        <m:sSup>
                          <m:sSupPr>
                            <m:ctrlPr>
                              <a:rPr lang="cs-CZ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cs-CZ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cs-CZ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acc>
                              <m:accPr>
                                <m:chr m:val="̅"/>
                                <m:ctrlPr>
                                  <a:rPr lang="cs-CZ" sz="24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cs-CZ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endParaRPr lang="cs-CZ" sz="2400" dirty="0" smtClean="0"/>
              </a:p>
              <a:p>
                <a:endParaRPr lang="cs-CZ" sz="2400" dirty="0"/>
              </a:p>
              <a:p>
                <a:r>
                  <a:rPr lang="cs-CZ" sz="2400" dirty="0" smtClean="0"/>
                  <a:t>Populační směrodatná odchylka: 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endParaRPr lang="cs-CZ" sz="2400" dirty="0" smtClean="0"/>
              </a:p>
              <a:p>
                <a:r>
                  <a:rPr lang="cs-CZ" sz="2400" dirty="0" smtClean="0"/>
                  <a:t>Výběrová směrodatná odchylka: 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cs-CZ" sz="2400" dirty="0" smtClean="0"/>
                  <a:t> </a:t>
                </a:r>
              </a:p>
              <a:p>
                <a:r>
                  <a:rPr lang="cs-CZ" sz="2400" dirty="0" smtClean="0"/>
                  <a:t>Variační rozpětí: R = </a:t>
                </a:r>
                <a:r>
                  <a:rPr lang="cs-CZ" sz="2400" dirty="0" err="1" smtClean="0"/>
                  <a:t>max</a:t>
                </a:r>
                <a:r>
                  <a:rPr lang="cs-CZ" sz="2400" dirty="0" smtClean="0"/>
                  <a:t> – </a:t>
                </a:r>
                <a:r>
                  <a:rPr lang="cs-CZ" sz="2400" smtClean="0"/>
                  <a:t>min </a:t>
                </a:r>
                <a:endParaRPr lang="cs-CZ" sz="2400" dirty="0" smtClean="0"/>
              </a:p>
              <a:p>
                <a:r>
                  <a:rPr lang="cs-CZ" sz="2400" dirty="0" smtClean="0"/>
                  <a:t>Populační variační koeficient: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</m:d>
                      </m:den>
                    </m:f>
                  </m:oMath>
                </a14:m>
                <a:endParaRPr lang="cs-CZ" sz="2400" dirty="0" smtClean="0"/>
              </a:p>
              <a:p>
                <a:r>
                  <a:rPr lang="cs-CZ" sz="2400" dirty="0" smtClean="0"/>
                  <a:t>Výběrový variační koeficient: 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 panose="02040503050406030204" pitchFamily="18" charset="0"/>
                      </a:rPr>
                      <m:t>𝑉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cs-CZ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̅"/>
                                <m:ctrlPr>
                                  <a:rPr lang="cs-CZ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cs-CZ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</m:d>
                      </m:den>
                    </m:f>
                  </m:oMath>
                </a14:m>
                <a:r>
                  <a:rPr lang="cs-CZ" sz="2400" dirty="0" smtClean="0"/>
                  <a:t>.</a:t>
                </a:r>
                <a:endParaRPr lang="cs-CZ" sz="24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396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na charakteristiky variability dat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/>
              <p:cNvSpPr/>
              <p:nvPr/>
            </p:nvSpPr>
            <p:spPr>
              <a:xfrm>
                <a:off x="827584" y="1844824"/>
                <a:ext cx="6840760" cy="34470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sz="2000" dirty="0" smtClean="0"/>
                  <a:t>Prodejce aut Bourák s.r.o. prodal každý den v únoru následující počet automobilů:</a:t>
                </a:r>
              </a:p>
              <a:p>
                <a:r>
                  <a:rPr lang="cs-CZ" sz="2000" dirty="0"/>
                  <a:t>4,5,2,5,3,5,6,3,1,2,5,4,6,8,5,4,4,3,4,5,6,3,2,5,2,5,4,7.</a:t>
                </a:r>
              </a:p>
              <a:p>
                <a:endParaRPr lang="cs-CZ" sz="2000" dirty="0"/>
              </a:p>
              <a:p>
                <a:r>
                  <a:rPr lang="cs-CZ" sz="2000" dirty="0"/>
                  <a:t>Tento soubor budeme považovat za populační</a:t>
                </a:r>
                <a:r>
                  <a:rPr lang="cs-CZ" sz="2000" dirty="0" smtClean="0"/>
                  <a:t>.</a:t>
                </a:r>
              </a:p>
              <a:p>
                <a:endParaRPr lang="cs-CZ" sz="2000" dirty="0"/>
              </a:p>
              <a:p>
                <a:r>
                  <a:rPr lang="cs-CZ" sz="2000" dirty="0" smtClean="0"/>
                  <a:t>Populační rozptyl: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cs-CZ" sz="2000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cs-CZ" sz="2000" dirty="0" smtClean="0"/>
                  <a:t>2,597</a:t>
                </a:r>
              </a:p>
              <a:p>
                <a:r>
                  <a:rPr lang="cs-CZ" sz="2000" dirty="0" smtClean="0"/>
                  <a:t>Populační směrodatná odchylka: 1,612</a:t>
                </a:r>
              </a:p>
              <a:p>
                <a:r>
                  <a:rPr lang="cs-CZ" sz="2000" dirty="0" smtClean="0"/>
                  <a:t>Variační rozpětí: R = 7</a:t>
                </a:r>
              </a:p>
              <a:p>
                <a:r>
                  <a:rPr lang="cs-CZ" sz="2000" dirty="0" smtClean="0"/>
                  <a:t>Variační koeficient: V = 0,382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Obdélní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1844824"/>
                <a:ext cx="6840760" cy="3447098"/>
              </a:xfrm>
              <a:prstGeom prst="rect">
                <a:avLst/>
              </a:prstGeom>
              <a:blipFill>
                <a:blip r:embed="rId2"/>
                <a:stretch>
                  <a:fillRect l="-980" t="-106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9510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CHARAKTERISTIKY KONCENTRACE DAT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Ukazatele, které v jistém slova smyslu odrážejí míru seskupení hodnot tvořících analyzovaný datový soubor</a:t>
            </a:r>
          </a:p>
          <a:p>
            <a:r>
              <a:rPr lang="cs-CZ" dirty="0" smtClean="0"/>
              <a:t>Charakteristika šikmosti </a:t>
            </a:r>
            <a:r>
              <a:rPr lang="cs-CZ" i="1" dirty="0" smtClean="0"/>
              <a:t>Sk </a:t>
            </a:r>
            <a:r>
              <a:rPr lang="cs-CZ" dirty="0" smtClean="0"/>
              <a:t>(anglicky </a:t>
            </a:r>
            <a:r>
              <a:rPr lang="cs-CZ" dirty="0" err="1" smtClean="0"/>
              <a:t>skewness</a:t>
            </a:r>
            <a:r>
              <a:rPr lang="cs-CZ" dirty="0" smtClean="0"/>
              <a:t>)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Charakteristika špičatosti </a:t>
            </a:r>
            <a:r>
              <a:rPr lang="cs-CZ" i="1" dirty="0" smtClean="0"/>
              <a:t>Ku </a:t>
            </a:r>
            <a:r>
              <a:rPr lang="cs-CZ" dirty="0" smtClean="0"/>
              <a:t>(z anglického </a:t>
            </a:r>
            <a:r>
              <a:rPr lang="cs-CZ" dirty="0" err="1" smtClean="0"/>
              <a:t>kurtosis</a:t>
            </a:r>
            <a:r>
              <a:rPr lang="cs-CZ" dirty="0" smtClean="0"/>
              <a:t>)</a:t>
            </a:r>
            <a:endParaRPr lang="cs-CZ" dirty="0"/>
          </a:p>
          <a:p>
            <a:endParaRPr lang="cs-C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297" y="4077072"/>
            <a:ext cx="2105775" cy="87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281" y="2838450"/>
            <a:ext cx="2094491" cy="806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264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Šikmost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7620000" cy="5616624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Jak vyplývá z definičních vzorců, šikmost může nabývat libovolné reálné hodnoty. </a:t>
            </a:r>
          </a:p>
          <a:p>
            <a:r>
              <a:rPr lang="cs-CZ" dirty="0" smtClean="0"/>
              <a:t>V případě, že ukazatel vychází nula, poukazuje tento výsledek na symetrické rozdělení četností hodnot v daném datovém souboru. Koncentrace malých hodnot je stejná jako koncentrace velkých hodnot v daném souboru. </a:t>
            </a:r>
          </a:p>
          <a:p>
            <a:r>
              <a:rPr lang="cs-CZ" dirty="0" smtClean="0"/>
              <a:t>Pokud vychází šikmost kladně, má rozdělení četností hodnot z daného souboru kladné </a:t>
            </a:r>
            <a:r>
              <a:rPr lang="cs-CZ" dirty="0"/>
              <a:t>z</a:t>
            </a:r>
            <a:r>
              <a:rPr lang="cs-CZ" dirty="0" smtClean="0"/>
              <a:t>ešikmení (zešikmení doprava) a koncentrace malých hodnot je v takovém souboru vyšší než koncentrace velkých hodnot. </a:t>
            </a:r>
          </a:p>
          <a:p>
            <a:r>
              <a:rPr lang="cs-CZ" dirty="0" smtClean="0"/>
              <a:t>Pokud vychází šikmost záporně, má rozdělení četností hodnot z daného souboru kladné </a:t>
            </a:r>
            <a:r>
              <a:rPr lang="cs-CZ" dirty="0"/>
              <a:t>z</a:t>
            </a:r>
            <a:r>
              <a:rPr lang="cs-CZ" dirty="0" smtClean="0"/>
              <a:t>ešikmení (zešikmení doleva) a koncentrace malých hodnot je v takovém souboru naopak menší než koncentrace velkých hodnot. </a:t>
            </a:r>
          </a:p>
          <a:p>
            <a:r>
              <a:rPr lang="cs-CZ" dirty="0" smtClean="0"/>
              <a:t>V případě nenulové šikmosti hovoříme také o asymetrickém rozdělení četností.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170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" y="1484784"/>
            <a:ext cx="8333432" cy="4166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3753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Špičatost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40585"/>
            <a:ext cx="7620000" cy="5661248"/>
          </a:xfrm>
        </p:spPr>
        <p:txBody>
          <a:bodyPr/>
          <a:lstStyle/>
          <a:p>
            <a:r>
              <a:rPr lang="cs-CZ" dirty="0" smtClean="0"/>
              <a:t>Vyšší hodnota tohoto ukazatele vyjadřuje vyšší špičatost, tj. vyšší koncentraci hodnot blízkých prostřední hodnotě ve srovnání s ostatními hodnotami daného statistického znaku. </a:t>
            </a:r>
          </a:p>
          <a:p>
            <a:r>
              <a:rPr lang="cs-CZ" dirty="0" smtClean="0"/>
              <a:t>Pokud špičatost nabývá kladných hodnot, znamená to, že graf daných hodnot je špičatější než normální (Gaussovo) rozdělení. </a:t>
            </a:r>
          </a:p>
          <a:p>
            <a:r>
              <a:rPr lang="cs-CZ" dirty="0" smtClean="0"/>
              <a:t>Naopak, pokud je špičatost záporná, znamená to, že graf vytvořený ze zadaných hodnot je plošší než normální rozdělení, viz následující obrázek.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689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124744"/>
            <a:ext cx="7632848" cy="4602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926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Informace o předmětu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cs-CZ" sz="2800" dirty="0" smtClean="0"/>
              <a:t>Cíle předmětu:</a:t>
            </a:r>
          </a:p>
          <a:p>
            <a:pPr marL="114300" indent="0">
              <a:buNone/>
            </a:pPr>
            <a:r>
              <a:rPr lang="cs-CZ" sz="2800" dirty="0" smtClean="0"/>
              <a:t>Poskytnout hlubší pohled na statistické metody vhodné ke zpracování vícerozměrných dat, ovládnout teoretický aparát vybraných metod a naučit se je aplikovat pomocí statistických programů na počítači. </a:t>
            </a:r>
            <a:endParaRPr lang="cs-CZ" sz="2800" dirty="0"/>
          </a:p>
          <a:p>
            <a:r>
              <a:rPr lang="cs-CZ" sz="2800" dirty="0" smtClean="0"/>
              <a:t>Materiály – e-</a:t>
            </a:r>
            <a:r>
              <a:rPr lang="cs-CZ" sz="2800" dirty="0" err="1" smtClean="0"/>
              <a:t>learning</a:t>
            </a:r>
            <a:r>
              <a:rPr lang="cs-CZ" sz="2800" dirty="0" smtClean="0"/>
              <a:t>, IS</a:t>
            </a:r>
          </a:p>
          <a:p>
            <a:r>
              <a:rPr lang="cs-CZ" sz="2800" dirty="0" smtClean="0"/>
              <a:t>Opora – e-</a:t>
            </a:r>
            <a:r>
              <a:rPr lang="cs-CZ" sz="2800" dirty="0" err="1" smtClean="0"/>
              <a:t>learning</a:t>
            </a:r>
            <a:r>
              <a:rPr lang="cs-CZ" sz="2800" dirty="0" smtClean="0"/>
              <a:t>, 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93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na koncentraci dat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539552" y="1772816"/>
            <a:ext cx="73448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Prodejce aut Bourák s.r.o. prodal každý den v únoru následující počet automobilů:</a:t>
            </a:r>
          </a:p>
          <a:p>
            <a:r>
              <a:rPr lang="cs-CZ" dirty="0"/>
              <a:t>4,5,2,5,3,5,6,3,1,2,5,4,6,8,5,4,4,3,4,5,6,3,2,5,2,5,4,7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r>
              <a:rPr lang="cs-CZ" dirty="0" smtClean="0"/>
              <a:t>Šikmost: Sk = 0,111</a:t>
            </a:r>
          </a:p>
          <a:p>
            <a:r>
              <a:rPr lang="cs-CZ" dirty="0" smtClean="0"/>
              <a:t>Špičatost: -0,106</a:t>
            </a:r>
            <a:endParaRPr lang="cs-CZ" dirty="0"/>
          </a:p>
        </p:txBody>
      </p:sp>
      <p:graphicFrame>
        <p:nvGraphicFramePr>
          <p:cNvPr id="4" name="Graf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9645797"/>
              </p:ext>
            </p:extLst>
          </p:nvPr>
        </p:nvGraphicFramePr>
        <p:xfrm>
          <a:off x="2555776" y="3212976"/>
          <a:ext cx="4896544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334541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628800"/>
            <a:ext cx="7620000" cy="1143000"/>
          </a:xfrm>
        </p:spPr>
        <p:txBody>
          <a:bodyPr/>
          <a:lstStyle/>
          <a:p>
            <a:pPr algn="ctr"/>
            <a:r>
              <a:rPr lang="cs-CZ" dirty="0" smtClean="0"/>
              <a:t>Děkuji za pozornost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40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Zkouška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Písemná</a:t>
            </a:r>
            <a:r>
              <a:rPr lang="cs-CZ" sz="2800" dirty="0"/>
              <a:t>, částečně za pomoci počítače. 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>Pro </a:t>
            </a:r>
            <a:r>
              <a:rPr lang="cs-CZ" sz="2800" dirty="0"/>
              <a:t>úspěšné zvládnutí předmětu musíte mít </a:t>
            </a:r>
            <a:r>
              <a:rPr lang="cs-CZ" sz="2800" dirty="0" smtClean="0"/>
              <a:t>alespoň </a:t>
            </a:r>
            <a:r>
              <a:rPr lang="cs-CZ" sz="2800" dirty="0"/>
              <a:t>60 bodů ze 100.</a:t>
            </a:r>
            <a:endParaRPr lang="en-US" sz="2800" dirty="0"/>
          </a:p>
          <a:p>
            <a:r>
              <a:rPr lang="cs-CZ" sz="2800" dirty="0"/>
              <a:t>Ke zkoušce si můžete přinést jakékoliv studijní materiály v papírové formě.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4195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Účast na seminářích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Aktivní účast na seminářích je hodnocena body navíc (nezapočítávají se semináře, kde se píše test). </a:t>
            </a:r>
          </a:p>
          <a:p>
            <a:r>
              <a:rPr lang="cs-CZ" sz="2800" dirty="0" smtClean="0"/>
              <a:t>1 bod = 1x účast</a:t>
            </a:r>
          </a:p>
          <a:p>
            <a:r>
              <a:rPr lang="cs-CZ" sz="2800" dirty="0" smtClean="0"/>
              <a:t>Maximum 10 bodů </a:t>
            </a:r>
            <a:r>
              <a:rPr lang="cs-CZ" sz="2800" dirty="0"/>
              <a:t>z</a:t>
            </a:r>
            <a:r>
              <a:rPr lang="cs-CZ" sz="2800" dirty="0" smtClean="0"/>
              <a:t>a účast.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815485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Hodnocení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b="1" dirty="0"/>
              <a:t>Celkem </a:t>
            </a:r>
            <a:r>
              <a:rPr lang="cs-CZ" sz="3200" b="1" dirty="0" smtClean="0"/>
              <a:t>110 </a:t>
            </a:r>
            <a:r>
              <a:rPr lang="cs-CZ" sz="3200" b="1" dirty="0"/>
              <a:t>bodů</a:t>
            </a:r>
            <a:endParaRPr lang="en-US" sz="3200" dirty="0"/>
          </a:p>
          <a:p>
            <a:r>
              <a:rPr lang="cs-CZ" sz="3200" dirty="0"/>
              <a:t>0 až 59: nedostatečně (F), 4</a:t>
            </a:r>
            <a:endParaRPr lang="en-US" sz="3200" dirty="0"/>
          </a:p>
          <a:p>
            <a:r>
              <a:rPr lang="cs-CZ" sz="3200" dirty="0"/>
              <a:t>60 až 64: dostatečně (E), 3</a:t>
            </a:r>
            <a:endParaRPr lang="en-US" sz="3200" dirty="0"/>
          </a:p>
          <a:p>
            <a:r>
              <a:rPr lang="cs-CZ" sz="3200" dirty="0"/>
              <a:t>65 až 69: uspokojivě (D), 2,5</a:t>
            </a:r>
            <a:endParaRPr lang="en-US" sz="3200" dirty="0"/>
          </a:p>
          <a:p>
            <a:r>
              <a:rPr lang="cs-CZ" sz="3200" dirty="0"/>
              <a:t>70 až 79: dobře (C), 2</a:t>
            </a:r>
            <a:endParaRPr lang="en-US" sz="3200" dirty="0"/>
          </a:p>
          <a:p>
            <a:r>
              <a:rPr lang="cs-CZ" sz="3200" dirty="0"/>
              <a:t>80 až 89: velmi dobře (B), 1,5</a:t>
            </a:r>
            <a:endParaRPr lang="en-US" sz="3200" dirty="0"/>
          </a:p>
          <a:p>
            <a:r>
              <a:rPr lang="cs-CZ" sz="3200" dirty="0"/>
              <a:t>90 až </a:t>
            </a:r>
            <a:r>
              <a:rPr lang="cs-CZ" sz="3200" dirty="0" smtClean="0"/>
              <a:t>110: </a:t>
            </a:r>
            <a:r>
              <a:rPr lang="cs-CZ" sz="3200" dirty="0"/>
              <a:t>výborně (A), </a:t>
            </a:r>
            <a:r>
              <a:rPr lang="cs-CZ" sz="3200" dirty="0" smtClean="0"/>
              <a:t>1.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0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Plán semestru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b="1" dirty="0"/>
              <a:t>Týden 1: </a:t>
            </a:r>
            <a:r>
              <a:rPr lang="cs-CZ" b="1" dirty="0" smtClean="0"/>
              <a:t> </a:t>
            </a:r>
            <a:r>
              <a:rPr lang="cs-CZ" b="1" dirty="0" smtClean="0"/>
              <a:t>30. </a:t>
            </a:r>
            <a:r>
              <a:rPr lang="cs-CZ" b="1" dirty="0"/>
              <a:t>9. </a:t>
            </a:r>
            <a:endParaRPr lang="en-US" dirty="0" smtClean="0"/>
          </a:p>
          <a:p>
            <a:r>
              <a:rPr lang="cs-CZ" b="1" dirty="0" smtClean="0"/>
              <a:t>Přednáška: </a:t>
            </a:r>
            <a:r>
              <a:rPr lang="cs-CZ" dirty="0" smtClean="0"/>
              <a:t>Informace o podmínkách absolvování. Základní pojmy </a:t>
            </a:r>
            <a:br>
              <a:rPr lang="cs-CZ" dirty="0" smtClean="0"/>
            </a:br>
            <a:r>
              <a:rPr lang="cs-CZ" dirty="0" smtClean="0"/>
              <a:t>a metody ze statistiky.</a:t>
            </a:r>
            <a:br>
              <a:rPr lang="cs-CZ" dirty="0" smtClean="0"/>
            </a:br>
            <a:r>
              <a:rPr lang="cs-CZ" dirty="0" smtClean="0"/>
              <a:t>(Charakteristiky polohy, charakteristiky variability, šikmost, špičatost, statistický soubor se dvěma znaky, testy statistických hypotéz.)</a:t>
            </a:r>
            <a:endParaRPr lang="en-US" dirty="0" smtClean="0"/>
          </a:p>
          <a:p>
            <a:r>
              <a:rPr lang="cs-CZ" dirty="0"/>
              <a:t> </a:t>
            </a:r>
            <a:r>
              <a:rPr lang="cs-CZ" b="1" dirty="0" smtClean="0"/>
              <a:t>Seminář</a:t>
            </a:r>
            <a:r>
              <a:rPr lang="cs-CZ" b="1" dirty="0"/>
              <a:t>:</a:t>
            </a:r>
            <a:r>
              <a:rPr lang="cs-CZ" dirty="0"/>
              <a:t> Charakteristiky polohy, charakteristiky variability, šikmost, špičatost.</a:t>
            </a:r>
            <a:endParaRPr lang="en-US" dirty="0"/>
          </a:p>
          <a:p>
            <a:pPr>
              <a:buNone/>
            </a:pPr>
            <a:r>
              <a:rPr lang="cs-CZ" dirty="0"/>
              <a:t> </a:t>
            </a:r>
            <a:endParaRPr lang="en-US" dirty="0"/>
          </a:p>
          <a:p>
            <a:pPr>
              <a:buNone/>
            </a:pPr>
            <a:r>
              <a:rPr lang="cs-CZ" b="1" dirty="0" smtClean="0"/>
              <a:t>Týden </a:t>
            </a:r>
            <a:r>
              <a:rPr lang="cs-CZ" b="1" dirty="0"/>
              <a:t>2:  </a:t>
            </a:r>
            <a:r>
              <a:rPr lang="cs-CZ" b="1" dirty="0" smtClean="0"/>
              <a:t>7.10.</a:t>
            </a:r>
            <a:endParaRPr lang="en-US" dirty="0"/>
          </a:p>
          <a:p>
            <a:r>
              <a:rPr lang="cs-CZ" b="1" dirty="0"/>
              <a:t>Přednáška: </a:t>
            </a:r>
            <a:r>
              <a:rPr lang="cs-CZ" dirty="0"/>
              <a:t>Testování hypotéz </a:t>
            </a:r>
            <a:r>
              <a:rPr lang="cs-CZ" dirty="0" smtClean="0"/>
              <a:t>– parametrické </a:t>
            </a:r>
            <a:r>
              <a:rPr lang="cs-CZ" dirty="0"/>
              <a:t>testy</a:t>
            </a:r>
            <a:r>
              <a:rPr lang="cs-CZ" dirty="0" smtClean="0"/>
              <a:t>.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(</a:t>
            </a:r>
            <a:r>
              <a:rPr lang="cs-CZ" dirty="0"/>
              <a:t>Marketingová případová studie, co přináší parametrické testování statistických hypotéz v marketingu, </a:t>
            </a:r>
            <a:r>
              <a:rPr lang="cs-CZ" dirty="0" err="1"/>
              <a:t>jednovýběrový</a:t>
            </a:r>
            <a:r>
              <a:rPr lang="cs-CZ" dirty="0"/>
              <a:t> t-test, </a:t>
            </a:r>
            <a:r>
              <a:rPr lang="cs-CZ" dirty="0" err="1"/>
              <a:t>dvouvýběrový</a:t>
            </a:r>
            <a:r>
              <a:rPr lang="cs-CZ" dirty="0"/>
              <a:t> t-test - nepárový a párový.)</a:t>
            </a:r>
            <a:endParaRPr lang="en-US" dirty="0"/>
          </a:p>
          <a:p>
            <a:r>
              <a:rPr lang="cs-CZ" dirty="0"/>
              <a:t> </a:t>
            </a:r>
            <a:r>
              <a:rPr lang="cs-CZ" b="1" dirty="0" smtClean="0"/>
              <a:t>Seminář</a:t>
            </a:r>
            <a:r>
              <a:rPr lang="cs-CZ" b="1" dirty="0"/>
              <a:t>:</a:t>
            </a:r>
            <a:r>
              <a:rPr lang="cs-CZ" dirty="0"/>
              <a:t> Testy statistických hypotéz, </a:t>
            </a:r>
            <a:r>
              <a:rPr lang="cs-CZ" dirty="0" err="1"/>
              <a:t>jednovýběrový</a:t>
            </a:r>
            <a:r>
              <a:rPr lang="cs-CZ" dirty="0"/>
              <a:t> t-test, </a:t>
            </a:r>
            <a:r>
              <a:rPr lang="cs-CZ" dirty="0" err="1"/>
              <a:t>dvouvýběrový</a:t>
            </a:r>
            <a:r>
              <a:rPr lang="cs-CZ" dirty="0"/>
              <a:t> t-test </a:t>
            </a:r>
            <a:r>
              <a:rPr lang="cs-CZ" dirty="0" smtClean="0"/>
              <a:t>– nepárový </a:t>
            </a:r>
            <a:r>
              <a:rPr lang="cs-CZ" dirty="0"/>
              <a:t>a párový.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23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672"/>
            <a:ext cx="7620000" cy="626469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b="1" dirty="0"/>
              <a:t>Týden </a:t>
            </a:r>
            <a:r>
              <a:rPr lang="cs-CZ" b="1" dirty="0" smtClean="0"/>
              <a:t>3:  </a:t>
            </a:r>
            <a:r>
              <a:rPr lang="cs-CZ" b="1" dirty="0" smtClean="0"/>
              <a:t>14. </a:t>
            </a:r>
            <a:r>
              <a:rPr lang="cs-CZ" b="1" dirty="0"/>
              <a:t>10. </a:t>
            </a:r>
            <a:endParaRPr lang="en-US" dirty="0" smtClean="0"/>
          </a:p>
          <a:p>
            <a:r>
              <a:rPr lang="cs-CZ" b="1" dirty="0" smtClean="0"/>
              <a:t>Přednáška: </a:t>
            </a:r>
            <a:r>
              <a:rPr lang="cs-CZ" dirty="0" smtClean="0"/>
              <a:t>Testování hypotéz - </a:t>
            </a:r>
            <a:r>
              <a:rPr lang="cs-CZ" dirty="0" err="1" smtClean="0"/>
              <a:t>neparametrické</a:t>
            </a:r>
            <a:r>
              <a:rPr lang="cs-CZ" dirty="0" smtClean="0"/>
              <a:t> testy.</a:t>
            </a:r>
            <a:br>
              <a:rPr lang="cs-CZ" dirty="0" smtClean="0"/>
            </a:br>
            <a:r>
              <a:rPr lang="cs-CZ" dirty="0" smtClean="0"/>
              <a:t>(Mediánový test (pro 1 výběr), </a:t>
            </a:r>
            <a:r>
              <a:rPr lang="cs-CZ" dirty="0" err="1" smtClean="0"/>
              <a:t>chi</a:t>
            </a:r>
            <a:r>
              <a:rPr lang="cs-CZ" dirty="0" smtClean="0"/>
              <a:t>-kvadrát test pro 1 výběr, </a:t>
            </a:r>
            <a:r>
              <a:rPr lang="cs-CZ" dirty="0" err="1" smtClean="0"/>
              <a:t>dvouvýběrové</a:t>
            </a:r>
            <a:r>
              <a:rPr lang="cs-CZ" dirty="0" smtClean="0"/>
              <a:t> testy, </a:t>
            </a:r>
            <a:r>
              <a:rPr lang="cs-CZ" dirty="0" err="1" smtClean="0"/>
              <a:t>chi</a:t>
            </a:r>
            <a:r>
              <a:rPr lang="cs-CZ" dirty="0" smtClean="0"/>
              <a:t>-kvadrát test pro 2 výběry, Mann-</a:t>
            </a:r>
            <a:r>
              <a:rPr lang="cs-CZ" dirty="0" err="1" smtClean="0"/>
              <a:t>Whitneyův</a:t>
            </a:r>
            <a:r>
              <a:rPr lang="cs-CZ" dirty="0" smtClean="0"/>
              <a:t> test, </a:t>
            </a:r>
            <a:r>
              <a:rPr lang="cs-CZ" dirty="0" err="1" smtClean="0"/>
              <a:t>Wilcoxonův</a:t>
            </a:r>
            <a:r>
              <a:rPr lang="cs-CZ" dirty="0" smtClean="0"/>
              <a:t> párový test.)</a:t>
            </a:r>
            <a:endParaRPr lang="en-US" dirty="0" smtClean="0"/>
          </a:p>
          <a:p>
            <a:r>
              <a:rPr lang="cs-CZ" b="1" dirty="0" smtClean="0"/>
              <a:t>Seminář</a:t>
            </a:r>
            <a:r>
              <a:rPr lang="cs-CZ" b="1" dirty="0"/>
              <a:t>:</a:t>
            </a:r>
            <a:r>
              <a:rPr lang="cs-CZ" dirty="0"/>
              <a:t> </a:t>
            </a:r>
            <a:r>
              <a:rPr lang="cs-CZ" dirty="0" err="1"/>
              <a:t>Chi</a:t>
            </a:r>
            <a:r>
              <a:rPr lang="cs-CZ" dirty="0"/>
              <a:t>-kvadrát test pro 1 výběr, </a:t>
            </a:r>
            <a:r>
              <a:rPr lang="cs-CZ" dirty="0" err="1"/>
              <a:t>chi</a:t>
            </a:r>
            <a:r>
              <a:rPr lang="cs-CZ" dirty="0"/>
              <a:t>-kvadrát test pro 2 výběry.</a:t>
            </a:r>
            <a:endParaRPr lang="en-US" dirty="0"/>
          </a:p>
          <a:p>
            <a:pPr>
              <a:buNone/>
            </a:pPr>
            <a:r>
              <a:rPr lang="cs-CZ" dirty="0"/>
              <a:t> </a:t>
            </a:r>
            <a:endParaRPr lang="en-US" dirty="0"/>
          </a:p>
          <a:p>
            <a:pPr>
              <a:buNone/>
            </a:pPr>
            <a:r>
              <a:rPr lang="cs-CZ" b="1" dirty="0" smtClean="0"/>
              <a:t>Týden </a:t>
            </a:r>
            <a:r>
              <a:rPr lang="cs-CZ" b="1" dirty="0"/>
              <a:t>4: </a:t>
            </a:r>
            <a:r>
              <a:rPr lang="cs-CZ" b="1" dirty="0" smtClean="0"/>
              <a:t> </a:t>
            </a:r>
            <a:r>
              <a:rPr lang="cs-CZ" b="1" dirty="0" smtClean="0"/>
              <a:t>21. </a:t>
            </a:r>
            <a:r>
              <a:rPr lang="cs-CZ" b="1" dirty="0"/>
              <a:t>10. </a:t>
            </a:r>
            <a:endParaRPr lang="en-US" dirty="0"/>
          </a:p>
          <a:p>
            <a:r>
              <a:rPr lang="cs-CZ" b="1" dirty="0"/>
              <a:t>Přednáška: </a:t>
            </a:r>
            <a:r>
              <a:rPr lang="cs-CZ" dirty="0"/>
              <a:t>Regresní </a:t>
            </a:r>
            <a:r>
              <a:rPr lang="cs-CZ" dirty="0" smtClean="0"/>
              <a:t>analýza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(Podstata </a:t>
            </a:r>
            <a:r>
              <a:rPr lang="cs-CZ" dirty="0"/>
              <a:t>regresní analýzy, odhad regresních koeficientů, test významnosti regresních koeficientů, intervaly spolehlivosti regresních koeficientů, test vhodnosti regresního modelu</a:t>
            </a:r>
            <a:r>
              <a:rPr lang="cs-CZ" dirty="0" smtClean="0"/>
              <a:t>.)</a:t>
            </a:r>
            <a:endParaRPr lang="en-US" dirty="0"/>
          </a:p>
          <a:p>
            <a:r>
              <a:rPr lang="cs-CZ" b="1" dirty="0"/>
              <a:t>Seminář:</a:t>
            </a:r>
            <a:r>
              <a:rPr lang="cs-CZ" dirty="0"/>
              <a:t> Odhad regresních koeficientů, test významnosti regresních koeficientů, intervaly spolehlivosti regresních koeficientů, test vhodnosti regresního modelu.</a:t>
            </a:r>
            <a:endParaRPr lang="en-US" dirty="0"/>
          </a:p>
          <a:p>
            <a:pPr>
              <a:buNone/>
            </a:pPr>
            <a:r>
              <a:rPr lang="cs-CZ" dirty="0"/>
              <a:t> </a:t>
            </a:r>
            <a:endParaRPr lang="en-US" dirty="0"/>
          </a:p>
          <a:p>
            <a:pPr>
              <a:buNone/>
            </a:pPr>
            <a:r>
              <a:rPr lang="cs-CZ" b="1" dirty="0" smtClean="0"/>
              <a:t>Týden </a:t>
            </a:r>
            <a:r>
              <a:rPr lang="cs-CZ" b="1" dirty="0" smtClean="0"/>
              <a:t>6:  4. 11. </a:t>
            </a:r>
            <a:endParaRPr lang="en-US" dirty="0"/>
          </a:p>
          <a:p>
            <a:r>
              <a:rPr lang="cs-CZ" b="1" dirty="0"/>
              <a:t>Přednáška: </a:t>
            </a:r>
            <a:r>
              <a:rPr lang="cs-CZ" dirty="0"/>
              <a:t>Metody </a:t>
            </a:r>
            <a:r>
              <a:rPr lang="cs-CZ" dirty="0" smtClean="0"/>
              <a:t>prognózování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(Analýza </a:t>
            </a:r>
            <a:r>
              <a:rPr lang="cs-CZ" dirty="0"/>
              <a:t>trendové složky, analýza sezónní složky, model konstantní sezónnosti, analýza náhodné složky, testování vlastností náhodné složky, prognózování, kauzální prognostické metody</a:t>
            </a:r>
            <a:r>
              <a:rPr lang="cs-CZ" dirty="0" smtClean="0"/>
              <a:t>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48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7620000" cy="64807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b="1" dirty="0"/>
              <a:t>Týden </a:t>
            </a:r>
            <a:r>
              <a:rPr lang="cs-CZ" b="1" dirty="0" smtClean="0"/>
              <a:t>7:  11. 11. </a:t>
            </a:r>
            <a:endParaRPr lang="en-US" dirty="0" smtClean="0"/>
          </a:p>
          <a:p>
            <a:r>
              <a:rPr lang="cs-CZ" b="1" dirty="0" smtClean="0"/>
              <a:t>Přednáška: </a:t>
            </a:r>
            <a:r>
              <a:rPr lang="cs-CZ" dirty="0" smtClean="0"/>
              <a:t>Korelační analýza</a:t>
            </a:r>
            <a:br>
              <a:rPr lang="cs-CZ" dirty="0" smtClean="0"/>
            </a:br>
            <a:r>
              <a:rPr lang="cs-CZ" dirty="0" smtClean="0"/>
              <a:t>(Koeficient </a:t>
            </a:r>
            <a:r>
              <a:rPr lang="cs-CZ" dirty="0"/>
              <a:t>korelace, index korelace, </a:t>
            </a:r>
            <a:r>
              <a:rPr lang="cs-CZ" dirty="0" err="1"/>
              <a:t>Spearmanův</a:t>
            </a:r>
            <a:r>
              <a:rPr lang="cs-CZ" dirty="0"/>
              <a:t> koeficient (pořadové) korelace, vícenásobná lineární závislost - vztahy pro dvě vysvětlující proměnné.)</a:t>
            </a:r>
            <a:endParaRPr lang="en-US" dirty="0"/>
          </a:p>
          <a:p>
            <a:r>
              <a:rPr lang="cs-CZ" b="1" dirty="0" smtClean="0"/>
              <a:t>Seminář</a:t>
            </a:r>
            <a:r>
              <a:rPr lang="cs-CZ" b="1" dirty="0"/>
              <a:t>:</a:t>
            </a:r>
            <a:r>
              <a:rPr lang="cs-CZ" dirty="0"/>
              <a:t> Analýza trendové složky, analýza sezónní složky, model konstantní sezónnosti, analýza náhodné složky, testování vlastností náhodné složky, prognózování, kauzální prognostické </a:t>
            </a:r>
            <a:r>
              <a:rPr lang="cs-CZ" dirty="0" smtClean="0"/>
              <a:t>metody.</a:t>
            </a:r>
            <a:endParaRPr lang="en-US" dirty="0"/>
          </a:p>
          <a:p>
            <a:pPr>
              <a:buNone/>
            </a:pPr>
            <a:r>
              <a:rPr lang="cs-CZ" dirty="0"/>
              <a:t> </a:t>
            </a:r>
            <a:endParaRPr lang="cs-CZ" dirty="0" smtClean="0"/>
          </a:p>
          <a:p>
            <a:pPr>
              <a:buNone/>
            </a:pPr>
            <a:r>
              <a:rPr lang="cs-CZ" b="1" dirty="0" smtClean="0"/>
              <a:t>Týden </a:t>
            </a:r>
            <a:r>
              <a:rPr lang="cs-CZ" b="1" dirty="0" smtClean="0"/>
              <a:t>8:  18. </a:t>
            </a:r>
            <a:r>
              <a:rPr lang="cs-CZ" b="1" dirty="0"/>
              <a:t>11. </a:t>
            </a:r>
            <a:endParaRPr lang="en-US" dirty="0"/>
          </a:p>
          <a:p>
            <a:r>
              <a:rPr lang="cs-CZ" b="1" dirty="0" smtClean="0"/>
              <a:t>Přednáška</a:t>
            </a:r>
            <a:r>
              <a:rPr lang="cs-CZ" b="1" dirty="0"/>
              <a:t>: </a:t>
            </a:r>
            <a:r>
              <a:rPr lang="cs-CZ" dirty="0"/>
              <a:t>Analýza rozptylu (ANOVA</a:t>
            </a:r>
            <a:r>
              <a:rPr lang="cs-CZ" dirty="0" smtClean="0"/>
              <a:t>)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(</a:t>
            </a:r>
            <a:r>
              <a:rPr lang="cs-CZ" dirty="0" err="1"/>
              <a:t>Jednofaktorová</a:t>
            </a:r>
            <a:r>
              <a:rPr lang="cs-CZ" dirty="0"/>
              <a:t> ANOVA, postup při analýze rozptylu s jedním faktorem, míra těsnosti závislosti.)</a:t>
            </a:r>
            <a:endParaRPr lang="en-US" dirty="0"/>
          </a:p>
          <a:p>
            <a:r>
              <a:rPr lang="cs-CZ" b="1" dirty="0"/>
              <a:t> </a:t>
            </a:r>
            <a:r>
              <a:rPr lang="cs-CZ" b="1" dirty="0" smtClean="0"/>
              <a:t>Seminář</a:t>
            </a:r>
            <a:r>
              <a:rPr lang="cs-CZ" b="1" dirty="0"/>
              <a:t>:</a:t>
            </a:r>
            <a:r>
              <a:rPr lang="cs-CZ" dirty="0"/>
              <a:t> Výpočet koeficient korelace, </a:t>
            </a:r>
            <a:r>
              <a:rPr lang="cs-CZ" dirty="0" err="1"/>
              <a:t>Spearmanova</a:t>
            </a:r>
            <a:r>
              <a:rPr lang="cs-CZ" dirty="0"/>
              <a:t> koeficientu korelace, test statistické významnosti korelačního koeficientu.</a:t>
            </a:r>
            <a:endParaRPr lang="en-US" dirty="0"/>
          </a:p>
          <a:p>
            <a:pPr>
              <a:buNone/>
            </a:pPr>
            <a:r>
              <a:rPr lang="cs-CZ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05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usedství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usedství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317</TotalTime>
  <Words>934</Words>
  <Application>Microsoft Office PowerPoint</Application>
  <PresentationFormat>Předvádění na obrazovce (4:3)</PresentationFormat>
  <Paragraphs>187</Paragraphs>
  <Slides>31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6" baseType="lpstr">
      <vt:lpstr>Arial</vt:lpstr>
      <vt:lpstr>Calibri</vt:lpstr>
      <vt:lpstr>Cambria</vt:lpstr>
      <vt:lpstr>Cambria Math</vt:lpstr>
      <vt:lpstr>Sousedství</vt:lpstr>
      <vt:lpstr>Přednáška 1: ZÁKLADNÍ STATISTICKÉ POJMY, CHARAKTERISTIKY DAT</vt:lpstr>
      <vt:lpstr>Informace o předmětu</vt:lpstr>
      <vt:lpstr>Informace o předmětu</vt:lpstr>
      <vt:lpstr>Zkouška</vt:lpstr>
      <vt:lpstr>Účast na seminářích</vt:lpstr>
      <vt:lpstr>Hodnocení</vt:lpstr>
      <vt:lpstr>Plán semestru</vt:lpstr>
      <vt:lpstr>Prezentace aplikace PowerPoint</vt:lpstr>
      <vt:lpstr>Prezentace aplikace PowerPoint</vt:lpstr>
      <vt:lpstr>Prezentace aplikace PowerPoint</vt:lpstr>
      <vt:lpstr>Prezentace aplikace PowerPoint</vt:lpstr>
      <vt:lpstr>Kontakt</vt:lpstr>
      <vt:lpstr>Základní statistické pojmy, charakteristiky dat</vt:lpstr>
      <vt:lpstr>Populace versus výběr</vt:lpstr>
      <vt:lpstr>Deskriptivní statistika</vt:lpstr>
      <vt:lpstr>STATISTICKÝ SOUBOR  S JEDNÍM ZNAKEM</vt:lpstr>
      <vt:lpstr>Četnosti výskytu</vt:lpstr>
      <vt:lpstr>Typy četností</vt:lpstr>
      <vt:lpstr>Příklad četností</vt:lpstr>
      <vt:lpstr>CHARAKTERISTIKY POLOHY</vt:lpstr>
      <vt:lpstr>CHARAKTERISTIKY POLOHY</vt:lpstr>
      <vt:lpstr>Příklad na charakteristiky polohy</vt:lpstr>
      <vt:lpstr>CHARAKTERISTIKY VARIABILITY</vt:lpstr>
      <vt:lpstr>Příklad na charakteristiky variability dat</vt:lpstr>
      <vt:lpstr>CHARAKTERISTIKY KONCENTRACE DAT</vt:lpstr>
      <vt:lpstr>Šikmost</vt:lpstr>
      <vt:lpstr>Prezentace aplikace PowerPoint</vt:lpstr>
      <vt:lpstr>Špičatost</vt:lpstr>
      <vt:lpstr>Prezentace aplikace PowerPoint</vt:lpstr>
      <vt:lpstr>Příklad na koncentraci dat</vt:lpstr>
      <vt:lpstr>Děkuji za pozornost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Přednáška 1: ZÁKLADNÍ STATISTICKÉ POJMY, CHARAKTERISTIKY DAT</dc:title>
  <dc:creator>mielcova</dc:creator>
  <cp:lastModifiedBy>Jirka</cp:lastModifiedBy>
  <cp:revision>76</cp:revision>
  <dcterms:created xsi:type="dcterms:W3CDTF">2015-09-23T19:23:56Z</dcterms:created>
  <dcterms:modified xsi:type="dcterms:W3CDTF">2024-09-28T07:56:45Z</dcterms:modified>
</cp:coreProperties>
</file>