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58" r:id="rId5"/>
    <p:sldId id="268" r:id="rId6"/>
    <p:sldId id="259" r:id="rId7"/>
    <p:sldId id="260" r:id="rId8"/>
    <p:sldId id="261" r:id="rId9"/>
    <p:sldId id="262" r:id="rId10"/>
    <p:sldId id="263" r:id="rId11"/>
    <p:sldId id="264" r:id="rId12"/>
    <p:sldId id="269" r:id="rId13"/>
    <p:sldId id="271" r:id="rId14"/>
    <p:sldId id="270" r:id="rId15"/>
    <p:sldId id="272" r:id="rId16"/>
    <p:sldId id="273" r:id="rId17"/>
    <p:sldId id="274" r:id="rId18"/>
    <p:sldId id="275" r:id="rId19"/>
    <p:sldId id="276" r:id="rId20"/>
    <p:sldId id="292" r:id="rId21"/>
    <p:sldId id="277" r:id="rId22"/>
    <p:sldId id="278" r:id="rId23"/>
    <p:sldId id="279" r:id="rId24"/>
    <p:sldId id="280" r:id="rId25"/>
    <p:sldId id="281" r:id="rId26"/>
    <p:sldId id="282" r:id="rId27"/>
    <p:sldId id="289" r:id="rId28"/>
    <p:sldId id="290" r:id="rId29"/>
    <p:sldId id="288" r:id="rId30"/>
    <p:sldId id="291" r:id="rId31"/>
    <p:sldId id="286" r:id="rId3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91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13.10.2024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13.10.2024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13.10.2024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13.10.2024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13.10.2024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13.10.2024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13.10.2024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13.10.2024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13.10.2024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13.10.2024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F6FD-F9DC-43EF-9220-97AAF5C79AF4}" type="datetimeFigureOut">
              <a:rPr lang="cs-CZ" smtClean="0"/>
              <a:pPr/>
              <a:t>13.10.2024</a:t>
            </a:fld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C979068-A144-4C9B-8617-D11CEB07C9BE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158F6FD-F9DC-43EF-9220-97AAF5C79AF4}" type="datetimeFigureOut">
              <a:rPr lang="cs-CZ" smtClean="0"/>
              <a:pPr/>
              <a:t>13.10.2024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Neparametrické</a:t>
            </a:r>
            <a:r>
              <a:rPr lang="cs-CZ" dirty="0" smtClean="0"/>
              <a:t> testy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Jiří Mazurek, PhD.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4539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1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Budeme testovat hypotézu (na hladině významnosti 0,05), že průměrný plat v jistém podniku je 35 000 Kč. Z 50 zaměstnanců podniku mělo 30 zaměstnanců plat nižší než 35 000 Kč.</a:t>
                </a:r>
              </a:p>
              <a:p>
                <a:r>
                  <a:rPr lang="cs-CZ" dirty="0" smtClean="0"/>
                  <a:t>Vypočteme testové kritérium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cs-CZ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</m:oMath>
                </a14:m>
                <a:r>
                  <a:rPr lang="cs-CZ" dirty="0" smtClean="0"/>
                  <a:t> =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2∗20−50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cs-CZ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i="1">
                                    <a:latin typeface="Cambria Math" panose="02040503050406030204" pitchFamily="18" charset="0"/>
                                  </a:rPr>
                                  <m:t>50</m:t>
                                </m:r>
                              </m:e>
                            </m:rad>
                          </m:den>
                        </m:f>
                      </m:e>
                    </m:d>
                    <m:r>
                      <a:rPr lang="cs-CZ" b="0" i="1" smtClean="0">
                        <a:latin typeface="Cambria Math" panose="02040503050406030204" pitchFamily="18" charset="0"/>
                      </a:rPr>
                      <m:t>=0,14</m:t>
                    </m:r>
                  </m:oMath>
                </a14:m>
                <a:r>
                  <a:rPr lang="cs-CZ" dirty="0" smtClean="0"/>
                  <a:t>.</a:t>
                </a:r>
              </a:p>
              <a:p>
                <a:r>
                  <a:rPr lang="cs-CZ" dirty="0" err="1" smtClean="0"/>
                  <a:t>Krit</a:t>
                </a:r>
                <a:r>
                  <a:rPr lang="cs-CZ" dirty="0" smtClean="0"/>
                  <a:t>. hodnota (z tabulek): K = 1,96.</a:t>
                </a:r>
              </a:p>
              <a:p>
                <a:r>
                  <a:rPr lang="cs-CZ" dirty="0" smtClean="0"/>
                  <a:t>H0 přijímáme.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3213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Testy dobré shody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Další kategorií testů, které probereme, jsou tzv.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testy dobré shody. </a:t>
            </a:r>
          </a:p>
          <a:p>
            <a:r>
              <a:rPr lang="cs-CZ" dirty="0" smtClean="0"/>
              <a:t>Do této skupiny statistických metod patří řada testů, my se budeme zabývat dvěma z nich, které lze považovat za základní a často využívané při marketingových či sociologických výzkumech. </a:t>
            </a:r>
          </a:p>
          <a:p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První test </a:t>
            </a:r>
            <a:r>
              <a:rPr lang="cs-CZ" dirty="0" smtClean="0"/>
              <a:t>je zaměřen na testování podoby pravděpodobnostního rozdělení, z něhož pochází náhodný výběr, který je k dispozici.</a:t>
            </a:r>
          </a:p>
          <a:p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Druhý test </a:t>
            </a:r>
            <a:r>
              <a:rPr lang="cs-CZ" dirty="0" smtClean="0"/>
              <a:t>zkoumá statistickou nezávislost dvou znaků. Protože se v obou případech pracuje s rozdělením chí-kvadrát, pokud jde o rozdělení testového kritéria, hovoří se také o chí-kvadrát testech.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8335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en-US"/>
              <a:t>Statistické metody pro ekonomy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E5968-D0B1-4CB7-8660-BFDA2B4D5ED3}" type="slidenum">
              <a:rPr lang="cs-CZ" altLang="en-US"/>
              <a:pPr/>
              <a:t>12</a:t>
            </a:fld>
            <a:endParaRPr lang="cs-CZ" altLang="en-US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z="3600"/>
              <a:t>Chi-kvadrát test</a:t>
            </a:r>
            <a:r>
              <a:rPr lang="cs-CZ" altLang="en-US"/>
              <a:t/>
            </a:r>
            <a:br>
              <a:rPr lang="cs-CZ" altLang="en-US"/>
            </a:br>
            <a:r>
              <a:rPr lang="cs-CZ" altLang="en-US" sz="2400"/>
              <a:t>(</a:t>
            </a:r>
            <a:r>
              <a:rPr lang="cs-CZ" altLang="en-US" sz="2400">
                <a:sym typeface="Symbol" pitchFamily="18" charset="2"/>
              </a:rPr>
              <a:t></a:t>
            </a:r>
            <a:r>
              <a:rPr lang="cs-CZ" altLang="en-US" sz="2400" baseline="30000">
                <a:sym typeface="Symbol" pitchFamily="18" charset="2"/>
              </a:rPr>
              <a:t>2 </a:t>
            </a:r>
            <a:r>
              <a:rPr lang="cs-CZ" altLang="en-US" sz="2400">
                <a:sym typeface="Symbol" pitchFamily="18" charset="2"/>
              </a:rPr>
              <a:t>- test pro 1 výběr)</a:t>
            </a:r>
            <a:endParaRPr lang="cs-CZ" altLang="en-US" sz="2400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altLang="en-US" sz="2400" dirty="0"/>
              <a:t>Data mohou být nominální (nejslabší požadavek)!</a:t>
            </a:r>
          </a:p>
          <a:p>
            <a:r>
              <a:rPr lang="cs-CZ" altLang="en-US" sz="2400" dirty="0"/>
              <a:t>Testuje se (nulová) hypotéza: výběr pochází z populace se zadaným rozdělením</a:t>
            </a:r>
          </a:p>
          <a:p>
            <a:r>
              <a:rPr lang="cs-CZ" altLang="en-US" sz="2400" dirty="0"/>
              <a:t>Zadané rozdělení je obvykle:</a:t>
            </a:r>
          </a:p>
          <a:p>
            <a:pPr>
              <a:buFontTx/>
              <a:buNone/>
            </a:pPr>
            <a:r>
              <a:rPr lang="cs-CZ" altLang="en-US" sz="2400" dirty="0"/>
              <a:t>	- diskrétní rozdělení s </a:t>
            </a:r>
            <a:r>
              <a:rPr lang="cs-CZ" altLang="en-US" sz="2400" dirty="0" smtClean="0"/>
              <a:t>rozdílnými </a:t>
            </a:r>
            <a:r>
              <a:rPr lang="cs-CZ" altLang="en-US" sz="2400" dirty="0"/>
              <a:t>pravdě- podobnostmi (tzv. </a:t>
            </a:r>
            <a:r>
              <a:rPr lang="cs-CZ" altLang="en-US" sz="2400" dirty="0">
                <a:solidFill>
                  <a:schemeClr val="accent1"/>
                </a:solidFill>
              </a:rPr>
              <a:t>test dobré shody</a:t>
            </a:r>
            <a:r>
              <a:rPr lang="cs-CZ" altLang="en-US" sz="2400" dirty="0"/>
              <a:t>)</a:t>
            </a:r>
          </a:p>
          <a:p>
            <a:pPr>
              <a:buFontTx/>
              <a:buNone/>
            </a:pPr>
            <a:r>
              <a:rPr lang="cs-CZ" altLang="en-US" sz="2400" dirty="0"/>
              <a:t>	- diskrétní rozdělení se stejnými pravdě- podobnostmi (tzv. </a:t>
            </a:r>
            <a:r>
              <a:rPr lang="cs-CZ" altLang="en-US" sz="2400" dirty="0">
                <a:solidFill>
                  <a:schemeClr val="accent1"/>
                </a:solidFill>
              </a:rPr>
              <a:t>test nezávislosti</a:t>
            </a:r>
            <a:r>
              <a:rPr lang="cs-CZ" alt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68050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Test </a:t>
            </a:r>
            <a:r>
              <a:rPr lang="cs-CZ" b="1" dirty="0" smtClean="0"/>
              <a:t>dobré shody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7620000" cy="5035062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Pro (</a:t>
                </a:r>
                <a:r>
                  <a:rPr lang="en-US" dirty="0" err="1"/>
                  <a:t>Pearsonův</a:t>
                </a:r>
                <a:r>
                  <a:rPr lang="en-US" dirty="0"/>
                  <a:t>) test </a:t>
                </a:r>
                <a:r>
                  <a:rPr lang="en-US" dirty="0" err="1"/>
                  <a:t>dobré</a:t>
                </a:r>
                <a:r>
                  <a:rPr lang="en-US" dirty="0"/>
                  <a:t> </a:t>
                </a:r>
                <a:r>
                  <a:rPr lang="en-US" dirty="0" err="1"/>
                  <a:t>shody</a:t>
                </a:r>
                <a:r>
                  <a:rPr lang="en-US" dirty="0"/>
                  <a:t> </a:t>
                </a:r>
                <a:r>
                  <a:rPr lang="en-US" dirty="0" err="1"/>
                  <a:t>předpokládáme</a:t>
                </a:r>
                <a:r>
                  <a:rPr lang="en-US" dirty="0"/>
                  <a:t>, </a:t>
                </a:r>
                <a:r>
                  <a:rPr lang="en-US" dirty="0" err="1"/>
                  <a:t>že</a:t>
                </a:r>
                <a:r>
                  <a:rPr lang="en-US" dirty="0"/>
                  <a:t> </a:t>
                </a:r>
                <a:r>
                  <a:rPr lang="en-US" dirty="0" err="1"/>
                  <a:t>výsledky</a:t>
                </a:r>
                <a:r>
                  <a:rPr lang="en-US" dirty="0"/>
                  <a:t> náhodného </a:t>
                </a:r>
                <a:r>
                  <a:rPr lang="en-US" dirty="0" err="1"/>
                  <a:t>výběru</a:t>
                </a:r>
                <a:r>
                  <a:rPr lang="en-US" dirty="0"/>
                  <a:t> </a:t>
                </a:r>
                <a:r>
                  <a:rPr lang="en-US" dirty="0" err="1"/>
                  <a:t>lze</a:t>
                </a:r>
                <a:r>
                  <a:rPr lang="en-US" dirty="0"/>
                  <a:t> </a:t>
                </a:r>
                <a:r>
                  <a:rPr lang="en-US" dirty="0" err="1" smtClean="0"/>
                  <a:t>uspořádat</a:t>
                </a:r>
                <a:r>
                  <a:rPr lang="cs-CZ" dirty="0" smtClean="0"/>
                  <a:t> </a:t>
                </a:r>
                <a:r>
                  <a:rPr lang="en-US" dirty="0" smtClean="0"/>
                  <a:t>do </a:t>
                </a:r>
                <a:r>
                  <a:rPr lang="en-US" i="1" dirty="0"/>
                  <a:t>J </a:t>
                </a:r>
                <a:r>
                  <a:rPr lang="en-US" dirty="0" err="1"/>
                  <a:t>nepřekrývajících</a:t>
                </a:r>
                <a:r>
                  <a:rPr lang="en-US" dirty="0"/>
                  <a:t> se </a:t>
                </a:r>
                <a:r>
                  <a:rPr lang="en-US" dirty="0" err="1"/>
                  <a:t>tříd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Četnosti</a:t>
                </a:r>
                <a:r>
                  <a:rPr lang="en-US" dirty="0" smtClean="0"/>
                  <a:t> </a:t>
                </a:r>
                <a:r>
                  <a:rPr lang="en-US" dirty="0"/>
                  <a:t>v </a:t>
                </a:r>
                <a:r>
                  <a:rPr lang="en-US" dirty="0" err="1"/>
                  <a:t>jednotlivých</a:t>
                </a:r>
                <a:r>
                  <a:rPr lang="en-US" dirty="0"/>
                  <a:t> </a:t>
                </a:r>
                <a:r>
                  <a:rPr lang="en-US" dirty="0" err="1"/>
                  <a:t>třídách</a:t>
                </a:r>
                <a:r>
                  <a:rPr lang="en-US" dirty="0"/>
                  <a:t> </a:t>
                </a:r>
                <a:r>
                  <a:rPr lang="en-US" dirty="0" err="1"/>
                  <a:t>značíme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 </m:t>
                        </m:r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i="1" dirty="0" smtClean="0"/>
                  <a:t>…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𝐽</m:t>
                        </m:r>
                      </m:sub>
                    </m:sSub>
                  </m:oMath>
                </a14:m>
                <a:r>
                  <a:rPr lang="en-US" dirty="0" smtClean="0"/>
                  <a:t>, </a:t>
                </a:r>
                <a:r>
                  <a:rPr lang="en-US" dirty="0" err="1" smtClean="0"/>
                  <a:t>celkový</a:t>
                </a:r>
                <a:r>
                  <a:rPr lang="cs-CZ" dirty="0" smtClean="0"/>
                  <a:t> </a:t>
                </a:r>
                <a:r>
                  <a:rPr lang="en-US" dirty="0" err="1" smtClean="0"/>
                  <a:t>rozsah</a:t>
                </a:r>
                <a:r>
                  <a:rPr lang="en-US" dirty="0" smtClean="0"/>
                  <a:t> </a:t>
                </a:r>
                <a:r>
                  <a:rPr lang="en-US" dirty="0"/>
                  <a:t>náhodného </a:t>
                </a:r>
                <a:r>
                  <a:rPr lang="en-US" dirty="0" err="1"/>
                  <a:t>výběru</a:t>
                </a:r>
                <a:r>
                  <a:rPr lang="en-US" dirty="0"/>
                  <a:t> je </a:t>
                </a:r>
                <a:r>
                  <a:rPr lang="en-US" i="1" dirty="0"/>
                  <a:t>n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Testovaná</a:t>
                </a:r>
                <a:r>
                  <a:rPr lang="en-US" dirty="0" smtClean="0"/>
                  <a:t> </a:t>
                </a:r>
                <a:r>
                  <a:rPr lang="en-US" dirty="0" err="1"/>
                  <a:t>hypotéza</a:t>
                </a:r>
                <a:r>
                  <a:rPr lang="en-US" dirty="0"/>
                  <a:t> </a:t>
                </a:r>
                <a:r>
                  <a:rPr lang="en-US" dirty="0" err="1"/>
                  <a:t>spočívá</a:t>
                </a:r>
                <a:r>
                  <a:rPr lang="en-US" dirty="0"/>
                  <a:t> v </a:t>
                </a:r>
                <a:r>
                  <a:rPr lang="en-US" dirty="0" err="1"/>
                  <a:t>předpokladu</a:t>
                </a:r>
                <a:r>
                  <a:rPr lang="en-US" dirty="0"/>
                  <a:t> </a:t>
                </a:r>
                <a:r>
                  <a:rPr lang="en-US" dirty="0" err="1"/>
                  <a:t>určitého</a:t>
                </a:r>
                <a:r>
                  <a:rPr lang="en-US" dirty="0"/>
                  <a:t> </a:t>
                </a:r>
                <a:r>
                  <a:rPr lang="en-US" dirty="0" err="1" smtClean="0"/>
                  <a:t>modelu</a:t>
                </a:r>
                <a:r>
                  <a:rPr lang="cs-CZ" dirty="0" smtClean="0"/>
                  <a:t> </a:t>
                </a:r>
                <a:r>
                  <a:rPr lang="en-US" dirty="0" err="1" smtClean="0"/>
                  <a:t>pravděpodobnostního</a:t>
                </a:r>
                <a:r>
                  <a:rPr lang="en-US" dirty="0" smtClean="0"/>
                  <a:t> </a:t>
                </a:r>
                <a:r>
                  <a:rPr lang="en-US" dirty="0" err="1"/>
                  <a:t>rozdělení</a:t>
                </a:r>
                <a:r>
                  <a:rPr lang="en-US" dirty="0"/>
                  <a:t>, </a:t>
                </a:r>
                <a:r>
                  <a:rPr lang="en-US" dirty="0" err="1"/>
                  <a:t>tedy</a:t>
                </a:r>
                <a:r>
                  <a:rPr lang="en-US" dirty="0"/>
                  <a:t> </a:t>
                </a:r>
                <a:r>
                  <a:rPr lang="en-US" dirty="0" err="1"/>
                  <a:t>předpokladu</a:t>
                </a:r>
                <a:r>
                  <a:rPr lang="en-US" dirty="0"/>
                  <a:t> </a:t>
                </a:r>
                <a:r>
                  <a:rPr lang="cs-CZ" dirty="0" smtClean="0"/>
                  <a:t>p</a:t>
                </a:r>
                <a:r>
                  <a:rPr lang="en-US" dirty="0" err="1" smtClean="0"/>
                  <a:t>ravděpodobností</a:t>
                </a:r>
                <a:r>
                  <a:rPr lang="en-US" dirty="0" smtClean="0"/>
                  <a:t> </a:t>
                </a:r>
                <a:r>
                  <a:rPr lang="en-US" dirty="0"/>
                  <a:t>pro </a:t>
                </a:r>
                <a:r>
                  <a:rPr lang="en-US" dirty="0" err="1"/>
                  <a:t>každou</a:t>
                </a:r>
                <a:r>
                  <a:rPr lang="en-US" dirty="0"/>
                  <a:t> </a:t>
                </a:r>
                <a:r>
                  <a:rPr lang="en-US" dirty="0" err="1" smtClean="0"/>
                  <a:t>třídu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b="0" i="1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b="0" i="1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i="1" dirty="0"/>
                  <a:t>…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b="0" i="1" smtClean="0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𝐽</m:t>
                        </m:r>
                      </m:sub>
                    </m:sSub>
                  </m:oMath>
                </a14:m>
                <a:r>
                  <a:rPr lang="cs-CZ" dirty="0" smtClean="0"/>
                  <a:t>, </a:t>
                </a:r>
                <a:r>
                  <a:rPr lang="en-US" dirty="0" smtClean="0"/>
                  <a:t>součet </a:t>
                </a:r>
                <a:r>
                  <a:rPr lang="en-US" dirty="0" err="1"/>
                  <a:t>všech</a:t>
                </a:r>
                <a:r>
                  <a:rPr lang="en-US" dirty="0"/>
                  <a:t> </a:t>
                </a:r>
                <a:r>
                  <a:rPr lang="en-US" dirty="0" err="1"/>
                  <a:t>pravděpodobností</a:t>
                </a:r>
                <a:r>
                  <a:rPr lang="en-US" dirty="0"/>
                  <a:t> </a:t>
                </a:r>
                <a:r>
                  <a:rPr lang="en-US" dirty="0" err="1"/>
                  <a:t>dává</a:t>
                </a:r>
                <a:r>
                  <a:rPr lang="en-US" dirty="0"/>
                  <a:t> </a:t>
                </a:r>
                <a:r>
                  <a:rPr lang="en-US" dirty="0" err="1"/>
                  <a:t>hodnotu</a:t>
                </a:r>
                <a:r>
                  <a:rPr lang="en-US" dirty="0"/>
                  <a:t> 1. </a:t>
                </a:r>
                <a:endParaRPr lang="cs-CZ" dirty="0" smtClean="0"/>
              </a:p>
              <a:p>
                <a:r>
                  <a:rPr lang="en-US" dirty="0" smtClean="0"/>
                  <a:t>Test </a:t>
                </a:r>
                <a:r>
                  <a:rPr lang="en-US" dirty="0" err="1"/>
                  <a:t>dobré</a:t>
                </a:r>
                <a:r>
                  <a:rPr lang="en-US" dirty="0"/>
                  <a:t> </a:t>
                </a:r>
                <a:r>
                  <a:rPr lang="en-US" dirty="0" err="1"/>
                  <a:t>shody</a:t>
                </a:r>
                <a:r>
                  <a:rPr lang="en-US" dirty="0"/>
                  <a:t> </a:t>
                </a:r>
                <a:r>
                  <a:rPr lang="en-US" dirty="0" err="1" smtClean="0"/>
                  <a:t>spočívá</a:t>
                </a:r>
                <a:r>
                  <a:rPr lang="cs-CZ" dirty="0" smtClean="0"/>
                  <a:t> </a:t>
                </a:r>
                <a:r>
                  <a:rPr lang="en-US" dirty="0" smtClean="0"/>
                  <a:t>v </a:t>
                </a:r>
                <a:r>
                  <a:rPr lang="en-US" dirty="0" err="1"/>
                  <a:t>porovnání</a:t>
                </a:r>
                <a:r>
                  <a:rPr lang="en-US" dirty="0"/>
                  <a:t> </a:t>
                </a:r>
                <a:r>
                  <a:rPr lang="en-US" dirty="0" err="1"/>
                  <a:t>naměřených</a:t>
                </a:r>
                <a:r>
                  <a:rPr lang="en-US" dirty="0"/>
                  <a:t> (</a:t>
                </a:r>
                <a:r>
                  <a:rPr lang="en-US" dirty="0" err="1"/>
                  <a:t>empirických</a:t>
                </a:r>
                <a:r>
                  <a:rPr lang="en-US" dirty="0"/>
                  <a:t>) </a:t>
                </a:r>
                <a:r>
                  <a:rPr lang="en-US" dirty="0" err="1"/>
                  <a:t>četností</a:t>
                </a:r>
                <a:r>
                  <a:rPr lang="en-US" dirty="0"/>
                  <a:t> s </a:t>
                </a:r>
                <a:r>
                  <a:rPr lang="en-US" dirty="0" err="1"/>
                  <a:t>četnostmi</a:t>
                </a:r>
                <a:r>
                  <a:rPr lang="en-US" dirty="0"/>
                  <a:t> </a:t>
                </a:r>
                <a:r>
                  <a:rPr lang="en-US" dirty="0" err="1"/>
                  <a:t>teoretickými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Teoretické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četnosti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i="1" smtClean="0">
                            <a:latin typeface="Cambria Math"/>
                            <a:ea typeface="Cambria Math"/>
                          </a:rPr>
                          <m:t>𝜓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𝜓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i="1" dirty="0"/>
                  <a:t>…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𝜓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𝐽</m:t>
                        </m:r>
                      </m:sub>
                    </m:sSub>
                  </m:oMath>
                </a14:m>
                <a:r>
                  <a:rPr lang="cs-CZ" dirty="0" smtClean="0"/>
                  <a:t>  </a:t>
                </a:r>
                <a:r>
                  <a:rPr lang="en-US" dirty="0" smtClean="0"/>
                  <a:t>získáte </a:t>
                </a:r>
                <a:r>
                  <a:rPr lang="en-US" dirty="0" err="1"/>
                  <a:t>jako</a:t>
                </a:r>
                <a:r>
                  <a:rPr lang="en-US" dirty="0"/>
                  <a:t> </a:t>
                </a:r>
                <a:r>
                  <a:rPr lang="en-US" dirty="0" err="1"/>
                  <a:t>součin</a:t>
                </a:r>
                <a:r>
                  <a:rPr lang="en-US" dirty="0"/>
                  <a:t> </a:t>
                </a:r>
                <a:r>
                  <a:rPr lang="en-US" dirty="0" err="1"/>
                  <a:t>odpovídající</a:t>
                </a:r>
                <a:r>
                  <a:rPr lang="en-US" dirty="0"/>
                  <a:t> </a:t>
                </a:r>
                <a:r>
                  <a:rPr lang="en-US" dirty="0" err="1"/>
                  <a:t>pravděpodobnosti</a:t>
                </a:r>
                <a:r>
                  <a:rPr lang="en-US" dirty="0"/>
                  <a:t> a </a:t>
                </a:r>
                <a:r>
                  <a:rPr lang="en-US" dirty="0" err="1"/>
                  <a:t>rozsahu</a:t>
                </a:r>
                <a:r>
                  <a:rPr lang="en-US" dirty="0"/>
                  <a:t> náhodného </a:t>
                </a:r>
                <a:r>
                  <a:rPr lang="en-US" dirty="0" err="1"/>
                  <a:t>výběru</a:t>
                </a:r>
                <a:r>
                  <a:rPr lang="en-US" dirty="0" smtClean="0"/>
                  <a:t>: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cs-CZ" b="0" i="0" smtClean="0">
                        <a:latin typeface="Cambria Math"/>
                      </a:rPr>
                      <m:t>.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 err="1" smtClean="0"/>
                  <a:t>Podmínkou</a:t>
                </a:r>
                <a:r>
                  <a:rPr lang="en-US" dirty="0" smtClean="0"/>
                  <a:t> </a:t>
                </a:r>
                <a:r>
                  <a:rPr lang="en-US" dirty="0" err="1"/>
                  <a:t>použitelnosti</a:t>
                </a:r>
                <a:r>
                  <a:rPr lang="en-US" dirty="0"/>
                  <a:t> </a:t>
                </a:r>
                <a:r>
                  <a:rPr lang="en-US" dirty="0" err="1"/>
                  <a:t>testu</a:t>
                </a:r>
                <a:r>
                  <a:rPr lang="en-US" dirty="0"/>
                  <a:t> </a:t>
                </a:r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teoretické</a:t>
                </a:r>
                <a:r>
                  <a:rPr lang="en-US" dirty="0"/>
                  <a:t> </a:t>
                </a:r>
                <a:r>
                  <a:rPr lang="en-US" dirty="0" err="1"/>
                  <a:t>četnosti</a:t>
                </a:r>
                <a:r>
                  <a:rPr lang="en-US" dirty="0"/>
                  <a:t> </a:t>
                </a:r>
                <a:r>
                  <a:rPr lang="en-US" dirty="0" err="1"/>
                  <a:t>větší</a:t>
                </a:r>
                <a:r>
                  <a:rPr lang="en-US" dirty="0"/>
                  <a:t> </a:t>
                </a:r>
                <a:r>
                  <a:rPr lang="en-US" dirty="0" err="1"/>
                  <a:t>než</a:t>
                </a:r>
                <a:r>
                  <a:rPr lang="en-US" dirty="0"/>
                  <a:t> 5.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7620000" cy="5035062"/>
              </a:xfrm>
              <a:blipFill rotWithShape="1">
                <a:blip r:embed="rId2" cstate="print"/>
                <a:stretch>
                  <a:fillRect t="-1455" r="-480" b="-2182"/>
                </a:stretch>
              </a:blipFill>
            </p:spPr>
            <p:txBody>
              <a:bodyPr/>
              <a:lstStyle/>
              <a:p>
                <a:r>
                  <a:rPr lang="en-US" dirty="0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8579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Postup testu </a:t>
            </a:r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1938"/>
            <a:ext cx="8282838" cy="2825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9789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Excel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V </a:t>
                </a:r>
                <a:r>
                  <a:rPr lang="en-US" dirty="0" err="1" smtClean="0"/>
                  <a:t>Excelu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dostanete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kritickou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hodnotu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pomocí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funkce</a:t>
                </a:r>
                <a:r>
                  <a:rPr lang="en-US" dirty="0" smtClean="0"/>
                  <a:t> 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CHIINV</a:t>
                </a:r>
                <a:r>
                  <a:rPr lang="en-US" dirty="0" smtClean="0"/>
                  <a:t>. </a:t>
                </a:r>
                <a:endParaRPr lang="en-US" b="1" i="1" dirty="0" smtClean="0"/>
              </a:p>
              <a:p>
                <a:r>
                  <a:rPr lang="en-US" dirty="0" err="1" smtClean="0"/>
                  <a:t>Další</a:t>
                </a:r>
                <a:r>
                  <a:rPr lang="en-US" dirty="0" smtClean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 </a:t>
                </a:r>
                <a:r>
                  <a:rPr lang="en-US" dirty="0" err="1"/>
                  <a:t>programu</a:t>
                </a:r>
                <a:r>
                  <a:rPr lang="en-US" dirty="0"/>
                  <a:t> Excel, </a:t>
                </a:r>
                <a:r>
                  <a:rPr lang="en-US" dirty="0" err="1"/>
                  <a:t>funkce</a:t>
                </a:r>
                <a:r>
                  <a:rPr lang="en-US" dirty="0"/>
                  <a:t> </a:t>
                </a:r>
                <a:r>
                  <a:rPr lang="cs-CZ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C</a:t>
                </a:r>
                <a:r>
                  <a:rPr lang="en-US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HITEST(</a:t>
                </a:r>
                <a:r>
                  <a:rPr lang="en-US" i="1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Aktuální</a:t>
                </a:r>
                <a:r>
                  <a:rPr lang="en-US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;</a:t>
                </a:r>
                <a:r>
                  <a:rPr lang="en-US" i="1" dirty="0" err="1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Očekávané</a:t>
                </a:r>
                <a:r>
                  <a:rPr lang="en-US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) </a:t>
                </a:r>
                <a:r>
                  <a:rPr lang="en-US" dirty="0" err="1"/>
                  <a:t>vám</a:t>
                </a:r>
                <a:r>
                  <a:rPr lang="en-US" dirty="0"/>
                  <a:t> </a:t>
                </a:r>
                <a:r>
                  <a:rPr lang="en-US" dirty="0" err="1"/>
                  <a:t>umožní</a:t>
                </a:r>
                <a:r>
                  <a:rPr lang="en-US" dirty="0"/>
                  <a:t> </a:t>
                </a:r>
                <a:r>
                  <a:rPr lang="en-US" dirty="0" err="1"/>
                  <a:t>spočítat</a:t>
                </a:r>
                <a:r>
                  <a:rPr lang="en-US" dirty="0"/>
                  <a:t> </a:t>
                </a:r>
                <a:r>
                  <a:rPr lang="en-US" i="1" dirty="0" smtClean="0"/>
                  <a:t>p</a:t>
                </a:r>
                <a:r>
                  <a:rPr lang="cs-CZ" i="1" dirty="0" smtClean="0"/>
                  <a:t> </a:t>
                </a:r>
                <a:r>
                  <a:rPr lang="en-US" dirty="0" err="1" smtClean="0"/>
                  <a:t>hodnotu</a:t>
                </a:r>
                <a:r>
                  <a:rPr lang="cs-CZ" dirty="0"/>
                  <a:t> </a:t>
                </a:r>
                <a:r>
                  <a:rPr lang="en-US" dirty="0" err="1" smtClean="0"/>
                  <a:t>testu</a:t>
                </a:r>
                <a:r>
                  <a:rPr lang="en-US" dirty="0"/>
                  <a:t>. </a:t>
                </a:r>
                <a:endParaRPr lang="cs-CZ" dirty="0" smtClean="0"/>
              </a:p>
              <a:p>
                <a:r>
                  <a:rPr lang="en-US" dirty="0" err="1" smtClean="0"/>
                  <a:t>Argumenty</a:t>
                </a:r>
                <a:r>
                  <a:rPr lang="en-US" dirty="0" smtClean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 CHITEST </a:t>
                </a:r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naměřené</a:t>
                </a:r>
                <a:r>
                  <a:rPr lang="en-US" dirty="0"/>
                  <a:t> – </a:t>
                </a:r>
                <a:r>
                  <a:rPr lang="en-US" dirty="0" err="1"/>
                  <a:t>aktuální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a </a:t>
                </a:r>
                <a:r>
                  <a:rPr lang="en-US" dirty="0" err="1"/>
                  <a:t>pak</a:t>
                </a:r>
                <a:r>
                  <a:rPr lang="en-US" dirty="0"/>
                  <a:t> </a:t>
                </a:r>
                <a:r>
                  <a:rPr lang="en-US" dirty="0" err="1" smtClean="0"/>
                  <a:t>teoretické</a:t>
                </a:r>
                <a:r>
                  <a:rPr lang="en-US" dirty="0" smtClean="0"/>
                  <a:t> </a:t>
                </a:r>
                <a:r>
                  <a:rPr lang="en-US" dirty="0"/>
                  <a:t>– </a:t>
                </a:r>
                <a:r>
                  <a:rPr lang="en-US" dirty="0" err="1"/>
                  <a:t>očekávané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 </m:t>
                        </m:r>
                        <m:r>
                          <a:rPr lang="cs-CZ" i="1">
                            <a:latin typeface="Cambria Math"/>
                            <a:ea typeface="Cambria Math"/>
                          </a:rPr>
                          <m:t>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Testové</a:t>
                </a:r>
                <a:r>
                  <a:rPr lang="en-US" dirty="0"/>
                  <a:t> </a:t>
                </a:r>
                <a:r>
                  <a:rPr lang="en-US" dirty="0" err="1"/>
                  <a:t>kritérium</a:t>
                </a:r>
                <a:r>
                  <a:rPr lang="en-US" dirty="0"/>
                  <a:t> </a:t>
                </a:r>
                <a:r>
                  <a:rPr lang="en-US" dirty="0" err="1"/>
                  <a:t>získáte</a:t>
                </a:r>
                <a:r>
                  <a:rPr lang="en-US" dirty="0"/>
                  <a:t> z </a:t>
                </a:r>
                <a:r>
                  <a:rPr lang="en-US" i="1" dirty="0"/>
                  <a:t>p</a:t>
                </a:r>
                <a:r>
                  <a:rPr lang="en-US" dirty="0"/>
                  <a:t>-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:r>
                  <a:rPr lang="en-US" dirty="0" err="1"/>
                  <a:t>pomocí</a:t>
                </a:r>
                <a:r>
                  <a:rPr lang="en-US" dirty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 CHIINV.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07194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2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Dodavatel slíbil, že dodávka bude obsahovat 70% výrobků 1. jakosti, 20% druhé jakosti a 10% jakosti třetí. </a:t>
            </a:r>
          </a:p>
          <a:p>
            <a:r>
              <a:rPr lang="cs-CZ" dirty="0" smtClean="0"/>
              <a:t>Při kontrole dodávky kontroloři náhodně vybrali 100 výrobků a zjistili, že 75 kusů je 1. jakosti, 10 kusů je 2. jakosti a 15 kusů je jakosti třetí. </a:t>
            </a:r>
          </a:p>
          <a:p>
            <a:r>
              <a:rPr lang="cs-CZ" dirty="0" smtClean="0"/>
              <a:t>Na hladině významnosti 0,05 zjistěte, zda dodavatel dodržel smlouvu.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4077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2 – řešení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následující tabulce je přehled zadání a výpočet teoretických hodnot. Celkový počet pozorování je </a:t>
            </a:r>
            <a:r>
              <a:rPr lang="cs-CZ" i="1" dirty="0" smtClean="0"/>
              <a:t>n </a:t>
            </a:r>
            <a:r>
              <a:rPr lang="cs-CZ" dirty="0" smtClean="0"/>
              <a:t>= 100.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77" y="2661138"/>
            <a:ext cx="8075563" cy="1312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830829"/>
              </p:ext>
            </p:extLst>
          </p:nvPr>
        </p:nvGraphicFramePr>
        <p:xfrm>
          <a:off x="788556" y="4261383"/>
          <a:ext cx="7014324" cy="20270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3684">
                  <a:extLst>
                    <a:ext uri="{9D8B030D-6E8A-4147-A177-3AD203B41FA5}">
                      <a16:colId xmlns:a16="http://schemas.microsoft.com/office/drawing/2014/main" val="7442592"/>
                    </a:ext>
                  </a:extLst>
                </a:gridCol>
                <a:gridCol w="1663337">
                  <a:extLst>
                    <a:ext uri="{9D8B030D-6E8A-4147-A177-3AD203B41FA5}">
                      <a16:colId xmlns:a16="http://schemas.microsoft.com/office/drawing/2014/main" val="2630317757"/>
                    </a:ext>
                  </a:extLst>
                </a:gridCol>
                <a:gridCol w="931817">
                  <a:extLst>
                    <a:ext uri="{9D8B030D-6E8A-4147-A177-3AD203B41FA5}">
                      <a16:colId xmlns:a16="http://schemas.microsoft.com/office/drawing/2014/main" val="2233914307"/>
                    </a:ext>
                  </a:extLst>
                </a:gridCol>
                <a:gridCol w="1210492">
                  <a:extLst>
                    <a:ext uri="{9D8B030D-6E8A-4147-A177-3AD203B41FA5}">
                      <a16:colId xmlns:a16="http://schemas.microsoft.com/office/drawing/2014/main" val="3028554220"/>
                    </a:ext>
                  </a:extLst>
                </a:gridCol>
                <a:gridCol w="1314994">
                  <a:extLst>
                    <a:ext uri="{9D8B030D-6E8A-4147-A177-3AD203B41FA5}">
                      <a16:colId xmlns:a16="http://schemas.microsoft.com/office/drawing/2014/main" val="2531974956"/>
                    </a:ext>
                  </a:extLst>
                </a:gridCol>
              </a:tblGrid>
              <a:tr h="38293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(pozorovaná četnost)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(očekávaná četnost)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P-O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(P-O)^2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(P-O)^2/O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74106811"/>
                  </a:ext>
                </a:extLst>
              </a:tr>
              <a:tr h="38293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29306578"/>
                  </a:ext>
                </a:extLst>
              </a:tr>
              <a:tr h="38293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42935030"/>
                  </a:ext>
                </a:extLst>
              </a:tr>
              <a:tr h="38293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18345470"/>
                  </a:ext>
                </a:extLst>
              </a:tr>
              <a:tr h="382939">
                <a:tc>
                  <a:txBody>
                    <a:bodyPr/>
                    <a:lstStyle/>
                    <a:p>
                      <a:pPr algn="ctr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suma (G)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7.85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61204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6014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2 – dosazení do vzorce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35723"/>
            <a:ext cx="8339183" cy="3528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4569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2 – výpočet pomocí aplikace EXCEL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Použijete-li k testování funkci CHITEST, naleznete po dosazení naměřených a teoretických hodnot výsledek </a:t>
            </a:r>
            <a:r>
              <a:rPr lang="cs-CZ" i="1" dirty="0" smtClean="0"/>
              <a:t>p </a:t>
            </a:r>
            <a:r>
              <a:rPr lang="cs-CZ" dirty="0" smtClean="0"/>
              <a:t>= 0,01967 . </a:t>
            </a:r>
          </a:p>
          <a:p>
            <a:r>
              <a:rPr lang="cs-CZ" dirty="0" smtClean="0"/>
              <a:t>Toto číslo je menší než zadaná hladina významnosti α=0,05, a tedy zamítáme nulovou hypotézu, dodavatel nedodržel smlouvu.</a:t>
            </a:r>
          </a:p>
          <a:p>
            <a:r>
              <a:rPr lang="cs-CZ" dirty="0" smtClean="0"/>
              <a:t>Testové kritérium získáte z pravděpodobnosti </a:t>
            </a:r>
            <a:r>
              <a:rPr lang="cs-CZ" i="1" dirty="0" smtClean="0"/>
              <a:t>p </a:t>
            </a:r>
            <a:r>
              <a:rPr lang="cs-CZ" dirty="0" smtClean="0"/>
              <a:t>pomocí funkce CHIINV, jejíž argumenty budou pravděpodobnost a počet stupňů volnosti. </a:t>
            </a:r>
          </a:p>
          <a:p>
            <a:r>
              <a:rPr lang="cs-CZ" dirty="0" smtClean="0"/>
              <a:t>Zkontrolujte si, že CHIINV(0,019671;2)=7,857.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867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en-US"/>
              <a:t>Statistické metody pro ekonomy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6DDE2-4E85-414B-ACBE-0002BAE7BAB5}" type="slidenum">
              <a:rPr lang="cs-CZ" altLang="en-US"/>
              <a:pPr/>
              <a:t>2</a:t>
            </a:fld>
            <a:endParaRPr lang="cs-CZ" altLang="en-US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Co přináší neparametrické testování hypotéz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altLang="en-US" sz="2800"/>
              <a:t>V případě </a:t>
            </a:r>
            <a:r>
              <a:rPr lang="cs-CZ" altLang="en-US" sz="2800">
                <a:solidFill>
                  <a:schemeClr val="accent1"/>
                </a:solidFill>
              </a:rPr>
              <a:t>ordinálních (pořadových) nebo nominálních dat</a:t>
            </a:r>
            <a:r>
              <a:rPr lang="cs-CZ" altLang="en-US" sz="2800"/>
              <a:t> odpovídá na specifické otázky:</a:t>
            </a:r>
          </a:p>
          <a:p>
            <a:pPr>
              <a:buFontTx/>
              <a:buNone/>
            </a:pPr>
            <a:r>
              <a:rPr lang="cs-CZ" altLang="en-US" sz="2800"/>
              <a:t>	</a:t>
            </a:r>
            <a:r>
              <a:rPr lang="cs-CZ" altLang="en-US" sz="2800">
                <a:solidFill>
                  <a:schemeClr val="accent1"/>
                </a:solidFill>
              </a:rPr>
              <a:t>1.</a:t>
            </a:r>
            <a:r>
              <a:rPr lang="cs-CZ" altLang="en-US" sz="2800"/>
              <a:t> Existuje významný soulad dané charakteristiky vzorku se zadanou charakteristikou?</a:t>
            </a:r>
          </a:p>
          <a:p>
            <a:pPr>
              <a:buFontTx/>
              <a:buNone/>
            </a:pPr>
            <a:r>
              <a:rPr lang="cs-CZ" altLang="en-US" sz="2800"/>
              <a:t>	</a:t>
            </a:r>
            <a:r>
              <a:rPr lang="cs-CZ" altLang="en-US" sz="2800">
                <a:solidFill>
                  <a:schemeClr val="accent1"/>
                </a:solidFill>
              </a:rPr>
              <a:t>2.</a:t>
            </a:r>
            <a:r>
              <a:rPr lang="cs-CZ" altLang="en-US" sz="2800"/>
              <a:t> Existuje významný rozdíl dané  charakteristiky mezi 2 (nebo více) vzorky?</a:t>
            </a:r>
          </a:p>
          <a:p>
            <a:pPr>
              <a:buFontTx/>
              <a:buNone/>
            </a:pPr>
            <a:r>
              <a:rPr lang="cs-CZ" altLang="en-US" sz="2800">
                <a:solidFill>
                  <a:schemeClr val="accent1"/>
                </a:solidFill>
              </a:rPr>
              <a:t>Charakteristika</a:t>
            </a:r>
            <a:r>
              <a:rPr lang="cs-CZ" altLang="en-US" sz="2800"/>
              <a:t> - např. medián, zadané pořadí, rozdělení pravděpodobnosti (četnosti) aj.</a:t>
            </a:r>
          </a:p>
        </p:txBody>
      </p:sp>
    </p:spTree>
    <p:extLst>
      <p:ext uri="{BB962C8B-B14F-4D97-AF65-F5344CB8AC3E}">
        <p14:creationId xmlns:p14="http://schemas.microsoft.com/office/powerpoint/2010/main" val="42655723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</a:t>
            </a:r>
            <a:r>
              <a:rPr lang="cs-CZ" dirty="0" smtClean="0"/>
              <a:t>2b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Zaměstnavatel se rozhodl zjistit, zda existuje souvislost mezi počtem nemocných zaměstnanců a ročním obdobím. </a:t>
            </a:r>
          </a:p>
          <a:p>
            <a:r>
              <a:rPr lang="cs-CZ" dirty="0" smtClean="0"/>
              <a:t>V zimě bylo nemocných 8 osob, na jaře 14, v létě 6 a v zimě 12. </a:t>
            </a:r>
          </a:p>
          <a:p>
            <a:r>
              <a:rPr lang="cs-CZ" dirty="0" smtClean="0"/>
              <a:t>Na </a:t>
            </a:r>
            <a:r>
              <a:rPr lang="cs-CZ" dirty="0" smtClean="0"/>
              <a:t>hladině významnosti 0,05 </a:t>
            </a:r>
            <a:r>
              <a:rPr lang="cs-CZ" dirty="0" smtClean="0"/>
              <a:t>testujte nulovou hypotézu, že ve všech ročních obdobích byl počet nemocných zaměstnanců stejný.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470876"/>
              </p:ext>
            </p:extLst>
          </p:nvPr>
        </p:nvGraphicFramePr>
        <p:xfrm>
          <a:off x="1341120" y="4244703"/>
          <a:ext cx="6331130" cy="2042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6226">
                  <a:extLst>
                    <a:ext uri="{9D8B030D-6E8A-4147-A177-3AD203B41FA5}">
                      <a16:colId xmlns:a16="http://schemas.microsoft.com/office/drawing/2014/main" val="1518901700"/>
                    </a:ext>
                  </a:extLst>
                </a:gridCol>
                <a:gridCol w="1266226">
                  <a:extLst>
                    <a:ext uri="{9D8B030D-6E8A-4147-A177-3AD203B41FA5}">
                      <a16:colId xmlns:a16="http://schemas.microsoft.com/office/drawing/2014/main" val="2820412161"/>
                    </a:ext>
                  </a:extLst>
                </a:gridCol>
                <a:gridCol w="1266226">
                  <a:extLst>
                    <a:ext uri="{9D8B030D-6E8A-4147-A177-3AD203B41FA5}">
                      <a16:colId xmlns:a16="http://schemas.microsoft.com/office/drawing/2014/main" val="3027595494"/>
                    </a:ext>
                  </a:extLst>
                </a:gridCol>
                <a:gridCol w="1266226">
                  <a:extLst>
                    <a:ext uri="{9D8B030D-6E8A-4147-A177-3AD203B41FA5}">
                      <a16:colId xmlns:a16="http://schemas.microsoft.com/office/drawing/2014/main" val="3390694685"/>
                    </a:ext>
                  </a:extLst>
                </a:gridCol>
                <a:gridCol w="1266226">
                  <a:extLst>
                    <a:ext uri="{9D8B030D-6E8A-4147-A177-3AD203B41FA5}">
                      <a16:colId xmlns:a16="http://schemas.microsoft.com/office/drawing/2014/main" val="2723801215"/>
                    </a:ext>
                  </a:extLst>
                </a:gridCol>
              </a:tblGrid>
              <a:tr h="40857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(P-O)</a:t>
                      </a:r>
                      <a:r>
                        <a:rPr lang="en-GB" dirty="0" smtClean="0"/>
                        <a:t>^2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(P-O)</a:t>
                      </a:r>
                      <a:r>
                        <a:rPr lang="en-GB" dirty="0" smtClean="0"/>
                        <a:t>^2</a:t>
                      </a:r>
                      <a:r>
                        <a:rPr lang="cs-CZ" dirty="0" smtClean="0"/>
                        <a:t>/O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4993241"/>
                  </a:ext>
                </a:extLst>
              </a:tr>
              <a:tr h="408577">
                <a:tc>
                  <a:txBody>
                    <a:bodyPr/>
                    <a:lstStyle/>
                    <a:p>
                      <a:r>
                        <a:rPr lang="cs-CZ" dirty="0" smtClean="0"/>
                        <a:t>Zima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6379139"/>
                  </a:ext>
                </a:extLst>
              </a:tr>
              <a:tr h="408577">
                <a:tc>
                  <a:txBody>
                    <a:bodyPr/>
                    <a:lstStyle/>
                    <a:p>
                      <a:r>
                        <a:rPr lang="cs-CZ" dirty="0" smtClean="0"/>
                        <a:t>Jaro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446054"/>
                  </a:ext>
                </a:extLst>
              </a:tr>
              <a:tr h="408577">
                <a:tc>
                  <a:txBody>
                    <a:bodyPr/>
                    <a:lstStyle/>
                    <a:p>
                      <a:r>
                        <a:rPr lang="cs-CZ" dirty="0" smtClean="0"/>
                        <a:t>Léto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783073"/>
                  </a:ext>
                </a:extLst>
              </a:tr>
              <a:tr h="408577">
                <a:tc>
                  <a:txBody>
                    <a:bodyPr/>
                    <a:lstStyle/>
                    <a:p>
                      <a:r>
                        <a:rPr lang="cs-CZ" dirty="0" smtClean="0"/>
                        <a:t>Podzim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05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11775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Test nezávislosti kvalitativních znaků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Jednou z aplikací testu dobré shody je testování nezávislosti kvalitativních znaků v 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kontingenční tabulce</a:t>
            </a:r>
            <a:r>
              <a:rPr lang="cs-CZ" dirty="0" smtClean="0"/>
              <a:t>. </a:t>
            </a:r>
          </a:p>
          <a:p>
            <a:r>
              <a:rPr lang="cs-CZ" dirty="0" smtClean="0"/>
              <a:t>Jedná se o </a:t>
            </a:r>
            <a:r>
              <a:rPr lang="cs-CZ" i="1" dirty="0" smtClean="0"/>
              <a:t>n </a:t>
            </a:r>
            <a:r>
              <a:rPr lang="cs-CZ" dirty="0" smtClean="0"/>
              <a:t>náhodných pokusů, které nemají přesné výsledky, ale výsledky určují rozdělení do kategorií. </a:t>
            </a:r>
          </a:p>
          <a:p>
            <a:r>
              <a:rPr lang="cs-CZ" dirty="0" smtClean="0"/>
              <a:t>Příkladem může být kvalitativní znak úspěch s kategoriemi uspěl/neuspěl nebo znak barva s kategoriemi  červená/modrá/zelená. </a:t>
            </a:r>
          </a:p>
          <a:p>
            <a:r>
              <a:rPr lang="cs-CZ" dirty="0" smtClean="0"/>
              <a:t>Sleduje se více znaků, pro dva znaky </a:t>
            </a:r>
            <a:r>
              <a:rPr lang="cs-CZ" i="1" dirty="0" smtClean="0"/>
              <a:t>A </a:t>
            </a:r>
            <a:r>
              <a:rPr lang="cs-CZ" dirty="0" err="1" smtClean="0"/>
              <a:t>a</a:t>
            </a:r>
            <a:r>
              <a:rPr lang="cs-CZ" dirty="0" smtClean="0"/>
              <a:t> </a:t>
            </a:r>
            <a:r>
              <a:rPr lang="cs-CZ" i="1" dirty="0" smtClean="0"/>
              <a:t>B </a:t>
            </a:r>
            <a:r>
              <a:rPr lang="cs-CZ" dirty="0" smtClean="0"/>
              <a:t>by výsledná tabulka četností (kontingenční tabulka) vypadala takto: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95667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kontingenční tabulky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26" y="1207477"/>
            <a:ext cx="8245641" cy="2497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/>
          <p:cNvSpPr/>
          <p:nvPr/>
        </p:nvSpPr>
        <p:spPr>
          <a:xfrm>
            <a:off x="304799" y="3845730"/>
            <a:ext cx="795996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Počet kategorií znaku </a:t>
            </a:r>
            <a:r>
              <a:rPr lang="cs-CZ" i="1" dirty="0" smtClean="0"/>
              <a:t>A </a:t>
            </a:r>
            <a:r>
              <a:rPr lang="cs-CZ" dirty="0" smtClean="0"/>
              <a:t>označme </a:t>
            </a:r>
            <a:r>
              <a:rPr lang="cs-CZ" i="1" dirty="0" smtClean="0"/>
              <a:t>r </a:t>
            </a:r>
            <a:r>
              <a:rPr lang="cs-CZ" dirty="0" smtClean="0"/>
              <a:t>a toto číslo současně označuje počet řádků tabulky.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Počet kategorií znaku </a:t>
            </a:r>
            <a:r>
              <a:rPr lang="cs-CZ" i="1" dirty="0" smtClean="0"/>
              <a:t>B </a:t>
            </a:r>
            <a:r>
              <a:rPr lang="cs-CZ" dirty="0" smtClean="0"/>
              <a:t>označme </a:t>
            </a:r>
            <a:r>
              <a:rPr lang="cs-CZ" i="1" dirty="0" smtClean="0"/>
              <a:t>s </a:t>
            </a:r>
            <a:r>
              <a:rPr lang="cs-CZ" dirty="0" smtClean="0"/>
              <a:t>a tento počet je v tabulce vyjádřen počtem sloupců.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Celkový počet pozorování je </a:t>
            </a:r>
            <a:r>
              <a:rPr lang="cs-CZ" i="1" dirty="0" smtClean="0"/>
              <a:t>n</a:t>
            </a:r>
            <a:r>
              <a:rPr lang="cs-CZ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Test nezávislosti se může provádět, jen když je každá z četností </a:t>
            </a:r>
            <a:r>
              <a:rPr lang="cs-CZ" i="1" dirty="0" smtClean="0"/>
              <a:t>n</a:t>
            </a:r>
            <a:r>
              <a:rPr lang="cs-CZ" i="1" baseline="-25000" dirty="0" smtClean="0"/>
              <a:t>i</a:t>
            </a:r>
            <a:r>
              <a:rPr lang="cs-CZ" baseline="-25000" dirty="0" smtClean="0"/>
              <a:t>,</a:t>
            </a:r>
            <a:r>
              <a:rPr lang="cs-CZ" i="1" baseline="-25000" dirty="0" smtClean="0"/>
              <a:t>j</a:t>
            </a:r>
            <a:r>
              <a:rPr lang="cs-CZ" i="1" dirty="0" smtClean="0"/>
              <a:t> </a:t>
            </a:r>
            <a:r>
              <a:rPr lang="cs-CZ" dirty="0" smtClean="0"/>
              <a:t>větší než 4.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87791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Teoretické hodnoty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Chceme-li použít k testování nezávislosti znaků </a:t>
            </a:r>
            <a:r>
              <a:rPr lang="cs-CZ" i="1" dirty="0" smtClean="0"/>
              <a:t>A </a:t>
            </a:r>
            <a:r>
              <a:rPr lang="cs-CZ" dirty="0" err="1" smtClean="0"/>
              <a:t>a</a:t>
            </a:r>
            <a:r>
              <a:rPr lang="cs-CZ" dirty="0" smtClean="0"/>
              <a:t> </a:t>
            </a:r>
            <a:r>
              <a:rPr lang="cs-CZ" i="1" dirty="0" smtClean="0"/>
              <a:t>B </a:t>
            </a:r>
            <a:r>
              <a:rPr lang="cs-CZ" dirty="0" smtClean="0"/>
              <a:t>test dobré shody, potřebujeme mít k dispozici teoretické hodnoty, které pak následně porovnáme s hodnotami naměřenými. </a:t>
            </a:r>
          </a:p>
          <a:p>
            <a:r>
              <a:rPr lang="cs-CZ" dirty="0" smtClean="0"/>
              <a:t>Teoretické četnosti jsou hodnoty, které by byly v tabulce, kdyby oba znaky byly nezávislé a současně by marginální četnosti zůstaly stejné jak u empirických hodnot. </a:t>
            </a:r>
          </a:p>
          <a:p>
            <a:r>
              <a:rPr lang="cs-CZ" dirty="0" smtClean="0"/>
              <a:t>Teoretické hodnoty lze vypočítat ze vztahu:</a:t>
            </a:r>
            <a:endParaRPr lang="cs-C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0136" y="4558078"/>
            <a:ext cx="1395827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06978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Tabulka teoretických četností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157" y="1465384"/>
            <a:ext cx="8172810" cy="2965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9109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 testování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30215"/>
            <a:ext cx="8449993" cy="2485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67508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3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Bylo zkoumáno nákupní chování mužů a žen, které se týkalo návštěv obchodního domu Karolína Ostrava. V Tabulce níže je uveden počet žen a mužů, kteří v Karolíně pravidelně nakupují.</a:t>
            </a:r>
          </a:p>
          <a:p>
            <a:pPr marL="114300" indent="0">
              <a:buNone/>
            </a:pPr>
            <a:endParaRPr lang="cs-CZ" dirty="0"/>
          </a:p>
          <a:p>
            <a:pPr marL="114300" indent="0">
              <a:buNone/>
            </a:pPr>
            <a:endParaRPr lang="cs-CZ" dirty="0" smtClean="0"/>
          </a:p>
          <a:p>
            <a:pPr marL="114300" indent="0">
              <a:buNone/>
            </a:pPr>
            <a:r>
              <a:rPr lang="cs-CZ" dirty="0" smtClean="0"/>
              <a:t> </a:t>
            </a:r>
          </a:p>
          <a:p>
            <a:pPr marL="114300" indent="0">
              <a:buNone/>
            </a:pPr>
            <a:endParaRPr lang="cs-CZ" dirty="0"/>
          </a:p>
          <a:p>
            <a:pPr marL="114300" indent="0">
              <a:buNone/>
            </a:pPr>
            <a:endParaRPr lang="cs-CZ" dirty="0" smtClean="0"/>
          </a:p>
          <a:p>
            <a:pPr marL="114300" indent="0">
              <a:buNone/>
            </a:pPr>
            <a:r>
              <a:rPr lang="cs-CZ" dirty="0" smtClean="0"/>
              <a:t>Zjistěte na hladině významnosti alfa = 0,05, zda se nákupní zvyklosti mužů a žen liší.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46130"/>
              </p:ext>
            </p:extLst>
          </p:nvPr>
        </p:nvGraphicFramePr>
        <p:xfrm>
          <a:off x="2664823" y="3056707"/>
          <a:ext cx="3108960" cy="13933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7240">
                  <a:extLst>
                    <a:ext uri="{9D8B030D-6E8A-4147-A177-3AD203B41FA5}">
                      <a16:colId xmlns:a16="http://schemas.microsoft.com/office/drawing/2014/main" val="396273228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4114410667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61163780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4094924964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 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>
                          <a:effectLst/>
                        </a:rPr>
                        <a:t>ANO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>
                          <a:effectLst/>
                        </a:rPr>
                        <a:t>NE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91907361"/>
                  </a:ext>
                </a:extLst>
              </a:tr>
              <a:tr h="3483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Muži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12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>
                          <a:effectLst/>
                        </a:rPr>
                        <a:t>34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46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60958769"/>
                  </a:ext>
                </a:extLst>
              </a:tr>
              <a:tr h="3483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>
                          <a:effectLst/>
                        </a:rPr>
                        <a:t>Ženy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25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16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41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40024845"/>
                  </a:ext>
                </a:extLst>
              </a:tr>
              <a:tr h="348343"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37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50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39502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13810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3 - pokračovaní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V našem případě se kontingenční tabulka nazývá 4polní tabulka.</a:t>
                </a:r>
              </a:p>
              <a:p>
                <a:pPr marL="114300" indent="0">
                  <a:buNone/>
                </a:pPr>
                <a:endParaRPr lang="cs-CZ" dirty="0"/>
              </a:p>
              <a:p>
                <a:pPr marL="114300" indent="0">
                  <a:buNone/>
                </a:pPr>
                <a:endParaRPr lang="cs-CZ" dirty="0" smtClean="0"/>
              </a:p>
              <a:p>
                <a:pPr marL="114300" indent="0">
                  <a:buNone/>
                </a:pPr>
                <a:r>
                  <a:rPr lang="cs-CZ" dirty="0" smtClean="0"/>
                  <a:t> </a:t>
                </a:r>
              </a:p>
              <a:p>
                <a:pPr marL="114300" indent="0">
                  <a:buNone/>
                </a:pPr>
                <a:endParaRPr lang="cs-CZ" dirty="0"/>
              </a:p>
              <a:p>
                <a:pPr marL="114300" indent="0">
                  <a:buNone/>
                </a:pPr>
                <a:endParaRPr lang="cs-CZ" dirty="0" smtClean="0"/>
              </a:p>
              <a:p>
                <a:pPr marL="114300" indent="0">
                  <a:buNone/>
                </a:pPr>
                <a:endParaRPr lang="cs-CZ" dirty="0"/>
              </a:p>
              <a:p>
                <a:pPr marL="114300" indent="0">
                  <a:buNone/>
                </a:pPr>
                <a:r>
                  <a:rPr lang="cs-CZ" dirty="0" smtClean="0"/>
                  <a:t>Testové kritérium se vypočte takto: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𝐴𝐷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𝐵𝐶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114300" indent="0">
                  <a:buNone/>
                </a:pPr>
                <a:r>
                  <a:rPr lang="cs-CZ" dirty="0" smtClean="0"/>
                  <a:t>Kritickou hodnotu najdeme v tabulkách pro chí-kvadrát rozdělení s 1 stupněm volnosti.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89" r="-168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948857"/>
              </p:ext>
            </p:extLst>
          </p:nvPr>
        </p:nvGraphicFramePr>
        <p:xfrm>
          <a:off x="2664821" y="2708367"/>
          <a:ext cx="3823064" cy="17417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5766">
                  <a:extLst>
                    <a:ext uri="{9D8B030D-6E8A-4147-A177-3AD203B41FA5}">
                      <a16:colId xmlns:a16="http://schemas.microsoft.com/office/drawing/2014/main" val="3962732280"/>
                    </a:ext>
                  </a:extLst>
                </a:gridCol>
                <a:gridCol w="955766">
                  <a:extLst>
                    <a:ext uri="{9D8B030D-6E8A-4147-A177-3AD203B41FA5}">
                      <a16:colId xmlns:a16="http://schemas.microsoft.com/office/drawing/2014/main" val="4114410667"/>
                    </a:ext>
                  </a:extLst>
                </a:gridCol>
                <a:gridCol w="955766">
                  <a:extLst>
                    <a:ext uri="{9D8B030D-6E8A-4147-A177-3AD203B41FA5}">
                      <a16:colId xmlns:a16="http://schemas.microsoft.com/office/drawing/2014/main" val="2611637800"/>
                    </a:ext>
                  </a:extLst>
                </a:gridCol>
                <a:gridCol w="955766">
                  <a:extLst>
                    <a:ext uri="{9D8B030D-6E8A-4147-A177-3AD203B41FA5}">
                      <a16:colId xmlns:a16="http://schemas.microsoft.com/office/drawing/2014/main" val="4094924964"/>
                    </a:ext>
                  </a:extLst>
                </a:gridCol>
              </a:tblGrid>
              <a:tr h="435428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 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Kat. 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Kat. 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91907361"/>
                  </a:ext>
                </a:extLst>
              </a:tr>
              <a:tr h="435428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Kat. 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60958769"/>
                  </a:ext>
                </a:extLst>
              </a:tr>
              <a:tr h="435428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Kat. 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40024845"/>
                  </a:ext>
                </a:extLst>
              </a:tr>
              <a:tr h="435428"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39502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50076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3 - pokračování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cs-CZ" sz="1800" dirty="0" smtClean="0"/>
                  <a:t>Bylo zkoumáno nákupní chování mužů a žen, které se týkalo návštěv obchodního domu Karolína Ostrava. V Tabulce níže je uveden počet žen a mužů, kteří v Karolíně pravidelně nakupují. Na hladině významnosti alfa = 0.05 otestujte hypotézu, že se nákupní chování mužů a žen neliší.</a:t>
                </a:r>
              </a:p>
              <a:p>
                <a:pPr marL="114300" indent="0">
                  <a:buNone/>
                </a:pPr>
                <a:endParaRPr lang="cs-CZ" dirty="0"/>
              </a:p>
              <a:p>
                <a:pPr marL="114300" indent="0">
                  <a:buNone/>
                </a:pPr>
                <a:endParaRPr lang="cs-CZ" dirty="0" smtClean="0"/>
              </a:p>
              <a:p>
                <a:pPr marL="114300" indent="0">
                  <a:buNone/>
                </a:pPr>
                <a:r>
                  <a:rPr lang="cs-CZ" dirty="0" smtClean="0"/>
                  <a:t> </a:t>
                </a:r>
              </a:p>
              <a:p>
                <a:pPr marL="114300" indent="0">
                  <a:buNone/>
                </a:pPr>
                <a:endParaRPr lang="cs-CZ" dirty="0"/>
              </a:p>
              <a:p>
                <a:pPr marL="114300" indent="0">
                  <a:buNone/>
                </a:pPr>
                <a:endParaRPr lang="cs-CZ" sz="1100" dirty="0" smtClean="0"/>
              </a:p>
              <a:p>
                <a:pPr marL="114300" indent="0">
                  <a:buNone/>
                </a:pPr>
                <a:r>
                  <a:rPr lang="cs-CZ" sz="1800" dirty="0" smtClean="0"/>
                  <a:t>H0: Nákupní chování mužů a žen se neliší.</a:t>
                </a:r>
              </a:p>
              <a:p>
                <a:pPr marL="114300" indent="0">
                  <a:buNone/>
                </a:pPr>
                <a:r>
                  <a:rPr lang="cs-CZ" sz="1800" dirty="0" smtClean="0"/>
                  <a:t>H1: liší se.</a:t>
                </a:r>
              </a:p>
              <a:p>
                <a:pPr marL="114300" indent="0">
                  <a:buNone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𝐺</m:t>
                    </m:r>
                    <m:r>
                      <a:rPr lang="cs-CZ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87</m:t>
                        </m:r>
                        <m:sSup>
                          <m:sSup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12∗16−25∗34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34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25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16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25</m:t>
                        </m:r>
                        <m:r>
                          <a:rPr lang="cs-CZ" i="1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34+16)</m:t>
                        </m:r>
                      </m:den>
                    </m:f>
                  </m:oMath>
                </a14:m>
                <a:r>
                  <a:rPr lang="cs-CZ" sz="1800" dirty="0" smtClean="0"/>
                  <a:t>=10.79; </a:t>
                </a:r>
                <a:r>
                  <a:rPr lang="cs-CZ" sz="1800" b="1" dirty="0" smtClean="0"/>
                  <a:t>K</a:t>
                </a:r>
                <a:r>
                  <a:rPr lang="cs-CZ" sz="1800" dirty="0" smtClean="0"/>
                  <a:t> (</a:t>
                </a:r>
                <a:r>
                  <a:rPr lang="cs-CZ" sz="1800" dirty="0" err="1" smtClean="0"/>
                  <a:t>df</a:t>
                </a:r>
                <a:r>
                  <a:rPr lang="cs-CZ" sz="1800" dirty="0" smtClean="0"/>
                  <a:t> = 1, alfa = 0.05) = 3.84.</a:t>
                </a:r>
              </a:p>
              <a:p>
                <a:pPr marL="114300" indent="0">
                  <a:buNone/>
                </a:pPr>
                <a:endParaRPr lang="cs-CZ" sz="1200" dirty="0" smtClean="0"/>
              </a:p>
              <a:p>
                <a:pPr marL="114300" indent="0">
                  <a:buNone/>
                </a:pPr>
                <a:r>
                  <a:rPr lang="cs-CZ" sz="1800" dirty="0" smtClean="0"/>
                  <a:t>H0 zamítáme.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27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218970"/>
              </p:ext>
            </p:extLst>
          </p:nvPr>
        </p:nvGraphicFramePr>
        <p:xfrm>
          <a:off x="2490652" y="2778032"/>
          <a:ext cx="3108960" cy="13933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7240">
                  <a:extLst>
                    <a:ext uri="{9D8B030D-6E8A-4147-A177-3AD203B41FA5}">
                      <a16:colId xmlns:a16="http://schemas.microsoft.com/office/drawing/2014/main" val="396273228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4114410667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611637800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4094924964"/>
                    </a:ext>
                  </a:extLst>
                </a:gridCol>
              </a:tblGrid>
              <a:tr h="3483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 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>
                          <a:effectLst/>
                        </a:rPr>
                        <a:t>ANO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NE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91907361"/>
                  </a:ext>
                </a:extLst>
              </a:tr>
              <a:tr h="3483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effectLst/>
                        </a:rPr>
                        <a:t>Muži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>
                          <a:solidFill>
                            <a:srgbClr val="FF0000"/>
                          </a:solidFill>
                          <a:effectLst/>
                        </a:rPr>
                        <a:t>34</a:t>
                      </a:r>
                      <a:endParaRPr lang="cs-CZ" sz="18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46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60958769"/>
                  </a:ext>
                </a:extLst>
              </a:tr>
              <a:tr h="3483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>
                          <a:effectLst/>
                        </a:rPr>
                        <a:t>Ženy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25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16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41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40024845"/>
                  </a:ext>
                </a:extLst>
              </a:tr>
              <a:tr h="348343"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>
                          <a:effectLst/>
                        </a:rPr>
                        <a:t>37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u="none" strike="noStrike" dirty="0">
                          <a:effectLst/>
                        </a:rPr>
                        <a:t>50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39502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8069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4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Vysoká škola zjišťovala, jestli existuje závislost mezi známkami z matematiky a mikroekonomie.</a:t>
            </a:r>
          </a:p>
          <a:p>
            <a:r>
              <a:rPr lang="cs-CZ" dirty="0" smtClean="0"/>
              <a:t>Do výzkumu zahrnula 100 studentů druhých ročníků, kteří měli obě zkoušky za sebou. Výsledky jsou uspořádány v následující kontingenční tabulce. </a:t>
            </a:r>
          </a:p>
          <a:p>
            <a:r>
              <a:rPr lang="cs-CZ" dirty="0" smtClean="0"/>
              <a:t>Na hladině významnosti 0,05 určete, zda lze pozorovat závislost mezi těmito dvěma předměty.</a:t>
            </a: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860050"/>
              </p:ext>
            </p:extLst>
          </p:nvPr>
        </p:nvGraphicFramePr>
        <p:xfrm>
          <a:off x="1863271" y="4285613"/>
          <a:ext cx="4946831" cy="21151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8076">
                  <a:extLst>
                    <a:ext uri="{9D8B030D-6E8A-4147-A177-3AD203B41FA5}">
                      <a16:colId xmlns:a16="http://schemas.microsoft.com/office/drawing/2014/main" val="2504199130"/>
                    </a:ext>
                  </a:extLst>
                </a:gridCol>
                <a:gridCol w="641751">
                  <a:extLst>
                    <a:ext uri="{9D8B030D-6E8A-4147-A177-3AD203B41FA5}">
                      <a16:colId xmlns:a16="http://schemas.microsoft.com/office/drawing/2014/main" val="3820291243"/>
                    </a:ext>
                  </a:extLst>
                </a:gridCol>
                <a:gridCol w="641751">
                  <a:extLst>
                    <a:ext uri="{9D8B030D-6E8A-4147-A177-3AD203B41FA5}">
                      <a16:colId xmlns:a16="http://schemas.microsoft.com/office/drawing/2014/main" val="2763852624"/>
                    </a:ext>
                  </a:extLst>
                </a:gridCol>
                <a:gridCol w="641751">
                  <a:extLst>
                    <a:ext uri="{9D8B030D-6E8A-4147-A177-3AD203B41FA5}">
                      <a16:colId xmlns:a16="http://schemas.microsoft.com/office/drawing/2014/main" val="3670779972"/>
                    </a:ext>
                  </a:extLst>
                </a:gridCol>
                <a:gridCol w="641751">
                  <a:extLst>
                    <a:ext uri="{9D8B030D-6E8A-4147-A177-3AD203B41FA5}">
                      <a16:colId xmlns:a16="http://schemas.microsoft.com/office/drawing/2014/main" val="4194721477"/>
                    </a:ext>
                  </a:extLst>
                </a:gridCol>
                <a:gridCol w="641751">
                  <a:extLst>
                    <a:ext uri="{9D8B030D-6E8A-4147-A177-3AD203B41FA5}">
                      <a16:colId xmlns:a16="http://schemas.microsoft.com/office/drawing/2014/main" val="659239586"/>
                    </a:ext>
                  </a:extLst>
                </a:gridCol>
              </a:tblGrid>
              <a:tr h="345156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cs-CZ" sz="1600" u="none" strike="noStrike">
                          <a:effectLst/>
                        </a:rPr>
                        <a:t>Mikroekonomie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81405278"/>
                  </a:ext>
                </a:extLst>
              </a:tr>
              <a:tr h="354006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u="none" strike="noStrike" dirty="0">
                          <a:effectLst/>
                        </a:rPr>
                        <a:t>Známka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u="none" strike="noStrike"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b="1" u="none" strike="noStrike" dirty="0">
                          <a:effectLst/>
                        </a:rPr>
                        <a:t>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b="1" u="none" strike="noStrike" dirty="0">
                          <a:effectLst/>
                        </a:rPr>
                        <a:t>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b="1" u="none" strike="noStrike" dirty="0">
                          <a:effectLst/>
                        </a:rPr>
                        <a:t>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57490726"/>
                  </a:ext>
                </a:extLst>
              </a:tr>
              <a:tr h="354006">
                <a:tc rowSpan="3">
                  <a:txBody>
                    <a:bodyPr/>
                    <a:lstStyle/>
                    <a:p>
                      <a:pPr algn="ctr" rtl="0" fontAlgn="b"/>
                      <a:r>
                        <a:rPr lang="cs-CZ" sz="1600" u="none" strike="noStrike">
                          <a:effectLst/>
                        </a:rPr>
                        <a:t>Matematika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u="none" strike="noStrike" dirty="0">
                          <a:effectLst/>
                        </a:rPr>
                        <a:t>1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7</a:t>
                      </a:r>
                      <a:endParaRPr lang="cs-CZ" sz="1800" b="0" i="0" u="none" strike="noStrike" baseline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lang="cs-CZ" sz="1800" b="0" i="0" u="none" strike="noStrike" baseline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8</a:t>
                      </a:r>
                      <a:endParaRPr lang="cs-CZ" sz="1800" b="0" i="0" u="none" strike="noStrike" baseline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>
                          <a:effectLst/>
                        </a:rPr>
                        <a:t>20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41071558"/>
                  </a:ext>
                </a:extLst>
              </a:tr>
              <a:tr h="35400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u="none" strike="noStrike" dirty="0">
                          <a:effectLst/>
                        </a:rPr>
                        <a:t>2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lang="cs-CZ" sz="1800" b="0" i="0" u="none" strike="noStrike" baseline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11</a:t>
                      </a:r>
                      <a:endParaRPr lang="cs-CZ" sz="1800" b="0" i="0" u="none" strike="noStrike" baseline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12</a:t>
                      </a:r>
                      <a:endParaRPr lang="cs-CZ" sz="1800" b="0" i="0" u="none" strike="noStrike" baseline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>
                          <a:effectLst/>
                        </a:rPr>
                        <a:t>28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90397228"/>
                  </a:ext>
                </a:extLst>
              </a:tr>
              <a:tr h="35400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u="none" strike="noStrike" dirty="0">
                          <a:effectLst/>
                        </a:rPr>
                        <a:t>3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14</a:t>
                      </a:r>
                      <a:endParaRPr lang="cs-CZ" sz="1800" b="0" i="0" u="none" strike="noStrike" baseline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19</a:t>
                      </a:r>
                      <a:endParaRPr lang="cs-CZ" sz="1800" b="0" i="0" u="none" strike="noStrike" baseline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19</a:t>
                      </a:r>
                      <a:endParaRPr lang="cs-CZ" sz="1800" b="0" i="0" u="none" strike="noStrike" baseline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>
                          <a:effectLst/>
                        </a:rPr>
                        <a:t>52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58214261"/>
                  </a:ext>
                </a:extLst>
              </a:tr>
              <a:tr h="354006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>
                          <a:effectLst/>
                        </a:rPr>
                        <a:t>26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>
                          <a:effectLst/>
                        </a:rPr>
                        <a:t>35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>
                          <a:effectLst/>
                        </a:rPr>
                        <a:t>39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dirty="0">
                          <a:effectLst/>
                        </a:rPr>
                        <a:t>100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0775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318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Neparametrické</a:t>
            </a:r>
            <a:r>
              <a:rPr lang="cs-CZ" dirty="0" smtClean="0"/>
              <a:t> hypotézy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Neparametrické</a:t>
            </a:r>
            <a:r>
              <a:rPr lang="cs-CZ" dirty="0"/>
              <a:t> hypotézy se netýkají parametrů rozdělení náhodné veličiny, nýbrž jiných statistických vlastností, např. tvaru rozdělení, nezávislosti náhodných veličin a podobně. </a:t>
            </a:r>
            <a:endParaRPr lang="cs-CZ" dirty="0" smtClean="0"/>
          </a:p>
          <a:p>
            <a:r>
              <a:rPr lang="cs-CZ" dirty="0" smtClean="0"/>
              <a:t>O </a:t>
            </a:r>
            <a:r>
              <a:rPr lang="cs-CZ" dirty="0" err="1"/>
              <a:t>neparametrických</a:t>
            </a:r>
            <a:r>
              <a:rPr lang="cs-CZ" dirty="0"/>
              <a:t> testech se také hovoří obecněji v případech, kdy nejsou splněny některé standardně vyžadované předpoklady pro provedení daného testu. </a:t>
            </a:r>
            <a:r>
              <a:rPr lang="cs-CZ" dirty="0" smtClean="0"/>
              <a:t> (např</a:t>
            </a:r>
            <a:r>
              <a:rPr lang="cs-CZ" dirty="0"/>
              <a:t>. u t-testů jsme požadovali splnění jistých podmínek, aby mohl být daný statistických test realizován – požadovali jsme, aby výběr pocházel z normálního rozdělení</a:t>
            </a:r>
            <a:r>
              <a:rPr lang="cs-CZ" dirty="0" smtClean="0"/>
              <a:t>.)</a:t>
            </a:r>
          </a:p>
          <a:p>
            <a:r>
              <a:rPr lang="cs-CZ" dirty="0" smtClean="0"/>
              <a:t> </a:t>
            </a:r>
            <a:r>
              <a:rPr lang="cs-CZ" dirty="0"/>
              <a:t>Jsou situace, kdy takový předpoklad splněn není, a pak je otázkou jak postupovat. </a:t>
            </a:r>
          </a:p>
        </p:txBody>
      </p:sp>
    </p:spTree>
    <p:extLst>
      <p:ext uri="{BB962C8B-B14F-4D97-AF65-F5344CB8AC3E}">
        <p14:creationId xmlns:p14="http://schemas.microsoft.com/office/powerpoint/2010/main" val="29753629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</a:t>
            </a:r>
            <a:r>
              <a:rPr lang="cs-CZ" dirty="0"/>
              <a:t>4</a:t>
            </a:r>
            <a:r>
              <a:rPr lang="cs-CZ" dirty="0" smtClean="0"/>
              <a:t> - řešení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1800" dirty="0" smtClean="0"/>
                  <a:t>H0: Mezi známkami z matematiky a mikroekonomie není závislost.</a:t>
                </a:r>
              </a:p>
              <a:p>
                <a:pPr marL="114300" indent="0">
                  <a:buNone/>
                </a:pPr>
                <a:r>
                  <a:rPr lang="cs-CZ" sz="1800" dirty="0" smtClean="0"/>
                  <a:t>    H1</a:t>
                </a:r>
                <a:r>
                  <a:rPr lang="cs-CZ" sz="1800" dirty="0"/>
                  <a:t>: je závislost.</a:t>
                </a:r>
              </a:p>
              <a:p>
                <a:r>
                  <a:rPr lang="cs-CZ" sz="1800" dirty="0" smtClean="0"/>
                  <a:t>Testové kritérium G: </a:t>
                </a:r>
                <a:endParaRPr lang="cs-CZ" sz="1800" b="0" i="1" dirty="0" smtClean="0"/>
              </a:p>
              <a:p>
                <a14:m>
                  <m:oMath xmlns:m="http://schemas.openxmlformats.org/officeDocument/2006/math"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=100(</m:t>
                    </m:r>
                    <m:f>
                      <m:fPr>
                        <m:ctrlPr>
                          <a:rPr lang="cs-CZ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  <m:sup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20∗26</m:t>
                        </m:r>
                      </m:den>
                    </m:f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cs-CZ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cs-CZ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i="1">
                            <a:latin typeface="Cambria Math" panose="02040503050406030204" pitchFamily="18" charset="0"/>
                          </a:rPr>
                          <m:t>20∗</m:t>
                        </m:r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</m:oMath>
                </a14:m>
                <a:r>
                  <a:rPr lang="cs-CZ" sz="18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e>
                          <m:sup>
                            <m:r>
                              <a:rPr lang="cs-CZ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i="1">
                            <a:latin typeface="Cambria Math" panose="02040503050406030204" pitchFamily="18" charset="0"/>
                          </a:rPr>
                          <m:t>20∗3</m:t>
                        </m:r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cs-CZ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18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cs-CZ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cs-CZ" sz="1800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den>
                    </m:f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cs-CZ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11</m:t>
                            </m:r>
                          </m:e>
                          <m:sup>
                            <m:r>
                              <a:rPr lang="cs-CZ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35</m:t>
                        </m:r>
                        <m:r>
                          <a:rPr lang="cs-CZ" sz="1800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den>
                    </m:f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cs-CZ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e>
                          <m:sup>
                            <m:r>
                              <a:rPr lang="cs-CZ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39</m:t>
                        </m:r>
                        <m:r>
                          <a:rPr lang="cs-CZ" sz="1800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den>
                    </m:f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cs-CZ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14</m:t>
                            </m:r>
                          </m:e>
                          <m:sup>
                            <m:r>
                              <a:rPr lang="cs-CZ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cs-CZ" sz="1800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52</m:t>
                        </m:r>
                      </m:den>
                    </m:f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cs-CZ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19</m:t>
                            </m:r>
                          </m:e>
                          <m:sup>
                            <m:r>
                              <a:rPr lang="cs-CZ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35</m:t>
                        </m:r>
                        <m:r>
                          <a:rPr lang="cs-CZ" sz="1800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52</m:t>
                        </m:r>
                      </m:den>
                    </m:f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cs-CZ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1800" b="0" i="1" smtClean="0">
                                <a:latin typeface="Cambria Math" panose="02040503050406030204" pitchFamily="18" charset="0"/>
                              </a:rPr>
                              <m:t>19</m:t>
                            </m:r>
                          </m:e>
                          <m:sup>
                            <m:r>
                              <a:rPr lang="cs-CZ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39</m:t>
                        </m:r>
                        <m:r>
                          <a:rPr lang="cs-CZ" sz="1800" i="1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cs-CZ" sz="1800" b="0" i="1" smtClean="0">
                            <a:latin typeface="Cambria Math" panose="02040503050406030204" pitchFamily="18" charset="0"/>
                          </a:rPr>
                          <m:t>52</m:t>
                        </m:r>
                      </m:den>
                    </m:f>
                    <m:r>
                      <a:rPr lang="cs-CZ" sz="1800" b="0" i="1" smtClean="0">
                        <a:latin typeface="Cambria Math" panose="02040503050406030204" pitchFamily="18" charset="0"/>
                      </a:rPr>
                      <m:t>−1)=</m:t>
                    </m:r>
                  </m:oMath>
                </a14:m>
                <a:r>
                  <a:rPr lang="cs-CZ" sz="1800" dirty="0" smtClean="0"/>
                  <a:t> 2.3</a:t>
                </a:r>
              </a:p>
              <a:p>
                <a:r>
                  <a:rPr lang="cs-CZ" sz="1800" dirty="0" smtClean="0"/>
                  <a:t>K (</a:t>
                </a:r>
                <a:r>
                  <a:rPr lang="cs-CZ" sz="1800" dirty="0" err="1" smtClean="0"/>
                  <a:t>df</a:t>
                </a:r>
                <a:r>
                  <a:rPr lang="cs-CZ" sz="1800" dirty="0" smtClean="0"/>
                  <a:t> = 4, alfa = 0.05) = 9.49. </a:t>
                </a:r>
              </a:p>
              <a:p>
                <a:r>
                  <a:rPr lang="cs-CZ" sz="1800" dirty="0" smtClean="0"/>
                  <a:t>H0 přijímám.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756395"/>
              </p:ext>
            </p:extLst>
          </p:nvPr>
        </p:nvGraphicFramePr>
        <p:xfrm>
          <a:off x="2359659" y="4000500"/>
          <a:ext cx="5129712" cy="2400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2332">
                  <a:extLst>
                    <a:ext uri="{9D8B030D-6E8A-4147-A177-3AD203B41FA5}">
                      <a16:colId xmlns:a16="http://schemas.microsoft.com/office/drawing/2014/main" val="2504199130"/>
                    </a:ext>
                  </a:extLst>
                </a:gridCol>
                <a:gridCol w="665476">
                  <a:extLst>
                    <a:ext uri="{9D8B030D-6E8A-4147-A177-3AD203B41FA5}">
                      <a16:colId xmlns:a16="http://schemas.microsoft.com/office/drawing/2014/main" val="3820291243"/>
                    </a:ext>
                  </a:extLst>
                </a:gridCol>
                <a:gridCol w="665476">
                  <a:extLst>
                    <a:ext uri="{9D8B030D-6E8A-4147-A177-3AD203B41FA5}">
                      <a16:colId xmlns:a16="http://schemas.microsoft.com/office/drawing/2014/main" val="2763852624"/>
                    </a:ext>
                  </a:extLst>
                </a:gridCol>
                <a:gridCol w="665476">
                  <a:extLst>
                    <a:ext uri="{9D8B030D-6E8A-4147-A177-3AD203B41FA5}">
                      <a16:colId xmlns:a16="http://schemas.microsoft.com/office/drawing/2014/main" val="3670779972"/>
                    </a:ext>
                  </a:extLst>
                </a:gridCol>
                <a:gridCol w="665476">
                  <a:extLst>
                    <a:ext uri="{9D8B030D-6E8A-4147-A177-3AD203B41FA5}">
                      <a16:colId xmlns:a16="http://schemas.microsoft.com/office/drawing/2014/main" val="4194721477"/>
                    </a:ext>
                  </a:extLst>
                </a:gridCol>
                <a:gridCol w="665476">
                  <a:extLst>
                    <a:ext uri="{9D8B030D-6E8A-4147-A177-3AD203B41FA5}">
                      <a16:colId xmlns:a16="http://schemas.microsoft.com/office/drawing/2014/main" val="659239586"/>
                    </a:ext>
                  </a:extLst>
                </a:gridCol>
              </a:tblGrid>
              <a:tr h="39168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cs-CZ" sz="1600" u="none" strike="noStrike">
                          <a:effectLst/>
                        </a:rPr>
                        <a:t>Mikroekonomie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81405278"/>
                  </a:ext>
                </a:extLst>
              </a:tr>
              <a:tr h="401724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u="none" strike="noStrike" dirty="0">
                          <a:effectLst/>
                        </a:rPr>
                        <a:t>Známka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u="none" strike="noStrike"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b="1" u="none" strike="noStrike" dirty="0">
                          <a:effectLst/>
                        </a:rPr>
                        <a:t>1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b="1" u="none" strike="noStrike" dirty="0">
                          <a:effectLst/>
                        </a:rPr>
                        <a:t>2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b="1" u="none" strike="noStrike" dirty="0">
                          <a:effectLst/>
                        </a:rPr>
                        <a:t>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57490726"/>
                  </a:ext>
                </a:extLst>
              </a:tr>
              <a:tr h="401724">
                <a:tc rowSpan="3">
                  <a:txBody>
                    <a:bodyPr/>
                    <a:lstStyle/>
                    <a:p>
                      <a:pPr algn="ctr" rtl="0" fontAlgn="b"/>
                      <a:r>
                        <a:rPr lang="cs-CZ" sz="1600" u="none" strike="noStrike">
                          <a:effectLst/>
                        </a:rPr>
                        <a:t>Matematika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u="none" strike="noStrike" dirty="0">
                          <a:effectLst/>
                        </a:rPr>
                        <a:t>1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7</a:t>
                      </a:r>
                      <a:endParaRPr lang="cs-CZ" sz="1800" b="0" i="0" u="none" strike="noStrike" baseline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lang="cs-CZ" sz="1800" b="0" i="0" u="none" strike="noStrike" baseline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8</a:t>
                      </a:r>
                      <a:endParaRPr lang="cs-CZ" sz="1800" b="0" i="0" u="none" strike="noStrike" baseline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>
                          <a:effectLst/>
                        </a:rPr>
                        <a:t>20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41071558"/>
                  </a:ext>
                </a:extLst>
              </a:tr>
              <a:tr h="40172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u="none" strike="noStrike" dirty="0">
                          <a:effectLst/>
                        </a:rPr>
                        <a:t>2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lang="cs-CZ" sz="1800" b="0" i="0" u="none" strike="noStrike" baseline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11</a:t>
                      </a:r>
                      <a:endParaRPr lang="cs-CZ" sz="1800" b="0" i="0" u="none" strike="noStrike" baseline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12</a:t>
                      </a:r>
                      <a:endParaRPr lang="cs-CZ" sz="1800" b="0" i="0" u="none" strike="noStrike" baseline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>
                          <a:effectLst/>
                        </a:rPr>
                        <a:t>28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90397228"/>
                  </a:ext>
                </a:extLst>
              </a:tr>
              <a:tr h="40172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600" b="1" u="none" strike="noStrike" dirty="0">
                          <a:effectLst/>
                        </a:rPr>
                        <a:t>3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14</a:t>
                      </a:r>
                      <a:endParaRPr lang="cs-CZ" sz="1800" b="0" i="0" u="none" strike="noStrike" baseline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19</a:t>
                      </a:r>
                      <a:endParaRPr lang="cs-CZ" sz="1800" b="0" i="0" u="none" strike="noStrike" baseline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19</a:t>
                      </a:r>
                      <a:endParaRPr lang="cs-CZ" sz="1800" b="0" i="0" u="none" strike="noStrike" baseline="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>
                          <a:effectLst/>
                        </a:rPr>
                        <a:t>52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58214261"/>
                  </a:ext>
                </a:extLst>
              </a:tr>
              <a:tr h="401724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 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>
                          <a:effectLst/>
                        </a:rPr>
                        <a:t>26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>
                          <a:effectLst/>
                        </a:rPr>
                        <a:t>35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>
                          <a:effectLst/>
                        </a:rPr>
                        <a:t>39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800" u="none" strike="noStrike" dirty="0">
                          <a:effectLst/>
                        </a:rPr>
                        <a:t>100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60775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96947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311586"/>
            <a:ext cx="7620000" cy="1143000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	Děkuji za pozornost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423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 testů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Existují testy „robustnějšího“ charakteru, kterými lze testovat vlastnosti populace, ze které náhodný výběr pochází, a přitom je třeba splnit pouze podmínky velmi obecného charakteru pro využití těchto testů. 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takových případech hovoříme rovněž o </a:t>
            </a:r>
            <a:r>
              <a:rPr lang="cs-CZ" dirty="0" err="1"/>
              <a:t>neparametrických</a:t>
            </a:r>
            <a:r>
              <a:rPr lang="cs-CZ" dirty="0"/>
              <a:t> testech, byť jimi můžeme testovat konkrétní podobu parametrů daného rozdělení. </a:t>
            </a:r>
            <a:endParaRPr lang="cs-CZ" dirty="0" smtClean="0"/>
          </a:p>
          <a:p>
            <a:r>
              <a:rPr lang="cs-CZ" dirty="0" smtClean="0"/>
              <a:t>Pod </a:t>
            </a:r>
            <a:r>
              <a:rPr lang="cs-CZ" dirty="0"/>
              <a:t>pojmem </a:t>
            </a:r>
            <a:r>
              <a:rPr lang="cs-CZ" dirty="0" err="1"/>
              <a:t>neparametrický</a:t>
            </a:r>
            <a:r>
              <a:rPr lang="cs-CZ" dirty="0"/>
              <a:t> test budeme </a:t>
            </a:r>
            <a:r>
              <a:rPr lang="cs-CZ" dirty="0" smtClean="0"/>
              <a:t>zahrnovat </a:t>
            </a:r>
            <a:r>
              <a:rPr lang="cs-CZ" dirty="0"/>
              <a:t>statistický test, jenž zkoumá jiné vlastnosti neznámé populace či základního souboru než ty vlastnosti, které se týkají přímo parametrů této populace. </a:t>
            </a:r>
          </a:p>
        </p:txBody>
      </p:sp>
    </p:spTree>
    <p:extLst>
      <p:ext uri="{BB962C8B-B14F-4D97-AF65-F5344CB8AC3E}">
        <p14:creationId xmlns:p14="http://schemas.microsoft.com/office/powerpoint/2010/main" val="3562132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en-US"/>
              <a:t>Statistické metody pro ekonomy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73361-22D9-4FCF-9656-2EA43F35DEDD}" type="slidenum">
              <a:rPr lang="cs-CZ" altLang="en-US"/>
              <a:pPr/>
              <a:t>5</a:t>
            </a:fld>
            <a:endParaRPr lang="cs-CZ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z="3600"/>
              <a:t>Neparametrické testy hypotéz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en-US" sz="2400"/>
              <a:t>Ad 1) </a:t>
            </a:r>
            <a:r>
              <a:rPr lang="cs-CZ" altLang="en-US" sz="2400">
                <a:solidFill>
                  <a:schemeClr val="accent1"/>
                </a:solidFill>
              </a:rPr>
              <a:t>Jednovýběrové testy:</a:t>
            </a:r>
            <a:r>
              <a:rPr lang="cs-CZ" altLang="en-US" sz="2400"/>
              <a:t> </a:t>
            </a:r>
          </a:p>
          <a:p>
            <a:pPr>
              <a:buFontTx/>
              <a:buNone/>
            </a:pPr>
            <a:r>
              <a:rPr lang="cs-CZ" altLang="en-US" sz="2400"/>
              <a:t>	- Má medián populace s neznámým rozdělením stanovenou hodnoru? (mediánový test)</a:t>
            </a:r>
          </a:p>
          <a:p>
            <a:pPr>
              <a:buFontTx/>
              <a:buNone/>
            </a:pPr>
            <a:r>
              <a:rPr lang="cs-CZ" altLang="en-US" sz="2400"/>
              <a:t>	- Pochází výběr z populace se zadaným (známým) rozdělením pravděpodobnosti? (Chi-kvadrát test, Kolmogorov-Smirnovův test)</a:t>
            </a:r>
          </a:p>
          <a:p>
            <a:r>
              <a:rPr lang="cs-CZ" altLang="en-US" sz="2400"/>
              <a:t>Ad 2) </a:t>
            </a:r>
            <a:r>
              <a:rPr lang="cs-CZ" altLang="en-US" sz="2400">
                <a:solidFill>
                  <a:schemeClr val="accent1"/>
                </a:solidFill>
              </a:rPr>
              <a:t>Dvouvýběrové  testy:</a:t>
            </a:r>
            <a:r>
              <a:rPr lang="cs-CZ" altLang="en-US" sz="2400"/>
              <a:t> </a:t>
            </a:r>
          </a:p>
          <a:p>
            <a:pPr>
              <a:buFontTx/>
              <a:buNone/>
            </a:pPr>
            <a:r>
              <a:rPr lang="cs-CZ" altLang="en-US" sz="2400"/>
              <a:t>	- Mají výběry stejný medián? (mediánový test)</a:t>
            </a:r>
          </a:p>
          <a:p>
            <a:pPr>
              <a:buFontTx/>
              <a:buNone/>
            </a:pPr>
            <a:r>
              <a:rPr lang="cs-CZ" altLang="en-US" sz="2400"/>
              <a:t>	- Pochází výběry ze stejné populace? (Chi-kvadrát test, Mann-Whitneyův test, Wilcoxonův párový test)</a:t>
            </a:r>
          </a:p>
        </p:txBody>
      </p:sp>
    </p:spTree>
    <p:extLst>
      <p:ext uri="{BB962C8B-B14F-4D97-AF65-F5344CB8AC3E}">
        <p14:creationId xmlns:p14="http://schemas.microsoft.com/office/powerpoint/2010/main" val="3830319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Mediánový test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hodnoty mediánu (prostřední </a:t>
            </a:r>
            <a:r>
              <a:rPr lang="cs-CZ" dirty="0"/>
              <a:t>hodnoty v </a:t>
            </a:r>
            <a:r>
              <a:rPr lang="cs-CZ" dirty="0" smtClean="0"/>
              <a:t>populaci). </a:t>
            </a:r>
          </a:p>
          <a:p>
            <a:r>
              <a:rPr lang="cs-CZ" dirty="0" smtClean="0"/>
              <a:t>Pokud </a:t>
            </a:r>
            <a:r>
              <a:rPr lang="cs-CZ" dirty="0"/>
              <a:t>jde o populaci, která má tu vlastnost, že její populační průměr se shoduje s mediánem, lze mediánový test využít také jako </a:t>
            </a:r>
            <a:r>
              <a:rPr lang="cs-CZ" dirty="0" err="1"/>
              <a:t>jednovýběrový</a:t>
            </a:r>
            <a:r>
              <a:rPr lang="cs-CZ" dirty="0"/>
              <a:t> t-test. </a:t>
            </a:r>
            <a:endParaRPr lang="cs-CZ" dirty="0" smtClean="0"/>
          </a:p>
          <a:p>
            <a:r>
              <a:rPr lang="cs-CZ" dirty="0" smtClean="0"/>
              <a:t>Jedinou </a:t>
            </a:r>
            <a:r>
              <a:rPr lang="cs-CZ" dirty="0"/>
              <a:t>podmínkou pro použití mediánového testu je předpoklad, že rozdělení četností v populaci </a:t>
            </a:r>
            <a:r>
              <a:rPr lang="cs-CZ" dirty="0" smtClean="0"/>
              <a:t>je </a:t>
            </a:r>
            <a:r>
              <a:rPr lang="cs-CZ" dirty="0"/>
              <a:t>možno popsat distribuční funkcí spojitého typu. Nepožaduje se tedy v tomto případě normální rozdělení jako v případě </a:t>
            </a:r>
            <a:r>
              <a:rPr lang="cs-CZ" dirty="0" err="1"/>
              <a:t>jednovýběrového</a:t>
            </a:r>
            <a:r>
              <a:rPr lang="cs-CZ" dirty="0"/>
              <a:t> t-testu. </a:t>
            </a:r>
          </a:p>
        </p:txBody>
      </p:sp>
    </p:spTree>
    <p:extLst>
      <p:ext uri="{BB962C8B-B14F-4D97-AF65-F5344CB8AC3E}">
        <p14:creationId xmlns:p14="http://schemas.microsoft.com/office/powerpoint/2010/main" val="2901601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Mediánový test - předpoklady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Označme neznámý medián v populaci symbolem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cs-CZ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acc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dirty="0" smtClean="0"/>
                  <a:t>, </a:t>
                </a:r>
                <a:r>
                  <a:rPr lang="cs-CZ" dirty="0"/>
                  <a:t>rozsah vzorku dat, který je k dispozici, je </a:t>
                </a:r>
                <a:r>
                  <a:rPr lang="cs-CZ" i="1" dirty="0"/>
                  <a:t>n. </a:t>
                </a:r>
                <a:r>
                  <a:rPr lang="cs-CZ" dirty="0" smtClean="0"/>
                  <a:t>Předpokládáme větší rozsah výběru, </a:t>
                </a:r>
                <a:r>
                  <a:rPr lang="cs-CZ" dirty="0"/>
                  <a:t>neboť platnost dále popsaného testu se zpřesňuje s růstem rozsahu </a:t>
                </a:r>
                <a:r>
                  <a:rPr lang="cs-CZ" i="1" dirty="0"/>
                  <a:t>n</a:t>
                </a:r>
                <a:r>
                  <a:rPr lang="cs-CZ" dirty="0"/>
                  <a:t>.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 cstate="print"/>
                <a:stretch>
                  <a:fillRect l="-1043" t="-2241" r="-173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0155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Mediánový test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AutoNum type="arabicPeriod"/>
                </a:pPr>
                <a:r>
                  <a:rPr lang="cs-CZ" dirty="0" smtClean="0"/>
                  <a:t>Nulová hypotéza: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: </m:t>
                    </m:r>
                    <m:acc>
                      <m:accPr>
                        <m:chr m:val="̃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acc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cs-CZ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acc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       Alternativní hypotéza: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: </m:t>
                    </m:r>
                    <m:acc>
                      <m:accPr>
                        <m:chr m:val="̃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acc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cs-CZ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acc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dirty="0"/>
                  <a:t>	</a:t>
                </a:r>
                <a:endParaRPr lang="cs-CZ" dirty="0" smtClean="0"/>
              </a:p>
              <a:p>
                <a:pPr marL="514350" indent="-514350">
                  <a:buAutoNum type="arabicPeriod" startAt="2"/>
                </a:pPr>
                <a:r>
                  <a:rPr lang="cs-CZ" dirty="0" smtClean="0"/>
                  <a:t>Testové kritérium: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num>
                      <m:den>
                        <m:rad>
                          <m:radPr>
                            <m:degHide m:val="on"/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cs-CZ" dirty="0" smtClean="0"/>
                  <a:t>, </a:t>
                </a:r>
              </a:p>
              <a:p>
                <a:pPr lvl="1"/>
                <a:r>
                  <a:rPr lang="cs-CZ" dirty="0" smtClean="0"/>
                  <a:t>kde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cs-CZ" dirty="0" smtClean="0"/>
                  <a:t> je počet pozorování, která jsou menší než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cs-CZ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cs-CZ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acc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3. </a:t>
                </a:r>
                <a:r>
                  <a:rPr lang="cs-CZ" dirty="0"/>
                  <a:t>Kritická hodnota je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/2</m:t>
                        </m:r>
                      </m:sub>
                    </m:sSub>
                  </m:oMath>
                </a14:m>
                <a:endParaRPr lang="cs-CZ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/2</m:t>
                        </m:r>
                      </m:sub>
                    </m:sSub>
                  </m:oMath>
                </a14:m>
                <a:r>
                  <a:rPr lang="cs-CZ" dirty="0" smtClean="0"/>
                  <a:t> je </a:t>
                </a:r>
                <a:r>
                  <a:rPr lang="cs-CZ" dirty="0"/>
                  <a:t>kritická hodnota normovaného normálního rozdělení pro zadanou hladinu významnosti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cs-CZ" dirty="0"/>
                  <a:t>. </a:t>
                </a:r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4. </a:t>
                </a:r>
                <a:r>
                  <a:rPr lang="cs-CZ" dirty="0"/>
                  <a:t>Jestliže platí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cs-CZ" dirty="0" smtClean="0"/>
                  <a:t>, </a:t>
                </a:r>
                <a:r>
                  <a:rPr lang="cs-CZ" dirty="0"/>
                  <a:t>potom 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dirty="0"/>
                  <a:t> </a:t>
                </a:r>
                <a:r>
                  <a:rPr lang="cs-CZ" dirty="0" smtClean="0"/>
                  <a:t>zamítá, jinak 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dirty="0"/>
                  <a:t> přijímá. </a:t>
                </a:r>
                <a:endParaRPr lang="cs-CZ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 cstate="print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4474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Mediánový test - poznámky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</a:t>
            </a:r>
            <a:r>
              <a:rPr lang="cs-CZ" baseline="-25000" dirty="0" smtClean="0"/>
              <a:t>1-α/2</a:t>
            </a:r>
            <a:r>
              <a:rPr lang="cs-CZ" dirty="0" smtClean="0"/>
              <a:t> je kritická hodnota normovaného normálního rozdělení pro zadanou hladinu významnosti </a:t>
            </a:r>
            <a:r>
              <a:rPr lang="cs-CZ" dirty="0" err="1" smtClean="0"/>
              <a:t>α</a:t>
            </a:r>
            <a:r>
              <a:rPr lang="cs-CZ" dirty="0" smtClean="0"/>
              <a:t>.</a:t>
            </a:r>
          </a:p>
          <a:p>
            <a:r>
              <a:rPr lang="cs-CZ" dirty="0" smtClean="0"/>
              <a:t>Je to tedy reálné číslo z</a:t>
            </a:r>
            <a:r>
              <a:rPr lang="cs-CZ" baseline="-25000" dirty="0" smtClean="0"/>
              <a:t>1-α/2</a:t>
            </a:r>
            <a:r>
              <a:rPr lang="cs-CZ" dirty="0" smtClean="0"/>
              <a:t>  takové, že pravděpodobnost jeho překročení (nebo dorovnání) je rovna hodnotě </a:t>
            </a:r>
            <a:r>
              <a:rPr lang="cs-CZ" smtClean="0"/>
              <a:t>1-α/2.</a:t>
            </a:r>
            <a:endParaRPr lang="cs-CZ" dirty="0" smtClean="0"/>
          </a:p>
          <a:p>
            <a:r>
              <a:rPr lang="cs-CZ" dirty="0" smtClean="0"/>
              <a:t>Tuto hodnotu nalezneme buď ve statistických tabulkách normovaného normálního rozdělení N(0,1) nebo pomocí Excelu použitím funkce NORMSINV (1-α/2)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05957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244</TotalTime>
  <Words>1440</Words>
  <Application>Microsoft Office PowerPoint</Application>
  <PresentationFormat>Předvádění na obrazovce (4:3)</PresentationFormat>
  <Paragraphs>287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7" baseType="lpstr">
      <vt:lpstr>Arial</vt:lpstr>
      <vt:lpstr>Calibri</vt:lpstr>
      <vt:lpstr>Cambria</vt:lpstr>
      <vt:lpstr>Cambria Math</vt:lpstr>
      <vt:lpstr>Symbol</vt:lpstr>
      <vt:lpstr>Sousedství</vt:lpstr>
      <vt:lpstr>Neparametrické testy </vt:lpstr>
      <vt:lpstr>Co přináší neparametrické testování hypotéz</vt:lpstr>
      <vt:lpstr>Neparametrické hypotézy</vt:lpstr>
      <vt:lpstr>Možnost testů</vt:lpstr>
      <vt:lpstr>Neparametrické testy hypotéz</vt:lpstr>
      <vt:lpstr>Mediánový test</vt:lpstr>
      <vt:lpstr>Mediánový test - předpoklady</vt:lpstr>
      <vt:lpstr>Mediánový test</vt:lpstr>
      <vt:lpstr>Mediánový test - poznámky</vt:lpstr>
      <vt:lpstr>Příklad 1</vt:lpstr>
      <vt:lpstr>Testy dobré shody</vt:lpstr>
      <vt:lpstr>Chi-kvadrát test (2 - test pro 1 výběr)</vt:lpstr>
      <vt:lpstr>Test dobré shody</vt:lpstr>
      <vt:lpstr>Postup testu </vt:lpstr>
      <vt:lpstr>Excel</vt:lpstr>
      <vt:lpstr>Příklad 2</vt:lpstr>
      <vt:lpstr>Příklad 2 – řešení </vt:lpstr>
      <vt:lpstr>Příklad 2 – dosazení do vzorce</vt:lpstr>
      <vt:lpstr>Příklad 2 – výpočet pomocí aplikace EXCEL</vt:lpstr>
      <vt:lpstr>Příklad 2b</vt:lpstr>
      <vt:lpstr>Test nezávislosti kvalitativních znaků</vt:lpstr>
      <vt:lpstr>Příklad kontingenční tabulky</vt:lpstr>
      <vt:lpstr>Teoretické hodnoty</vt:lpstr>
      <vt:lpstr>Tabulka teoretických četností</vt:lpstr>
      <vt:lpstr>Postup testování</vt:lpstr>
      <vt:lpstr>Příklad 3</vt:lpstr>
      <vt:lpstr>Příklad 3 - pokračovaní</vt:lpstr>
      <vt:lpstr>Příklad 3 - pokračování</vt:lpstr>
      <vt:lpstr>Příklad 4</vt:lpstr>
      <vt:lpstr>Příklad 4 - řešení</vt:lpstr>
      <vt:lpstr>      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Neparametrické testy</dc:title>
  <dc:creator>student</dc:creator>
  <cp:lastModifiedBy>Jirka</cp:lastModifiedBy>
  <cp:revision>51</cp:revision>
  <dcterms:created xsi:type="dcterms:W3CDTF">2015-10-01T08:47:44Z</dcterms:created>
  <dcterms:modified xsi:type="dcterms:W3CDTF">2024-10-13T08:20:39Z</dcterms:modified>
</cp:coreProperties>
</file>